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18"/>
  </p:notesMasterIdLst>
  <p:sldIdLst>
    <p:sldId id="256" r:id="rId2"/>
    <p:sldId id="257" r:id="rId3"/>
    <p:sldId id="258" r:id="rId4"/>
    <p:sldId id="259" r:id="rId5"/>
    <p:sldId id="260" r:id="rId6"/>
    <p:sldId id="273" r:id="rId7"/>
    <p:sldId id="278" r:id="rId8"/>
    <p:sldId id="281" r:id="rId9"/>
    <p:sldId id="282" r:id="rId10"/>
    <p:sldId id="264" r:id="rId11"/>
    <p:sldId id="265" r:id="rId12"/>
    <p:sldId id="276" r:id="rId13"/>
    <p:sldId id="277" r:id="rId14"/>
    <p:sldId id="268" r:id="rId15"/>
    <p:sldId id="269" r:id="rId16"/>
    <p:sldId id="270" r:id="rId17"/>
  </p:sldIdLst>
  <p:sldSz cx="18288000" cy="10287000"/>
  <p:notesSz cx="6858000" cy="9144000"/>
  <p:embeddedFontLst>
    <p:embeddedFont>
      <p:font typeface="Calibri" panose="020F0502020204030204" pitchFamily="34" charset="0"/>
      <p:regular r:id="rId19"/>
      <p:bold r:id="rId20"/>
      <p:italic r:id="rId21"/>
      <p:boldItalic r:id="rId22"/>
    </p:embeddedFont>
    <p:embeddedFont>
      <p:font typeface="Fira Sans Extra Condensed" panose="020B0503050000020004" pitchFamily="34" charset="0"/>
      <p:regular r:id="rId23"/>
      <p:bold r:id="rId24"/>
      <p:italic r:id="rId25"/>
      <p:boldItalic r:id="rId26"/>
    </p:embeddedFont>
    <p:embeddedFont>
      <p:font typeface="Fira Sans Extra Condensed Medium" panose="020B0604020202020204" charset="0"/>
      <p:regular r:id="rId27"/>
      <p:bold r:id="rId28"/>
      <p:italic r:id="rId29"/>
      <p:boldItalic r:id="rId30"/>
    </p:embeddedFont>
    <p:embeddedFont>
      <p:font typeface="Helios" panose="020B0604020202020204" charset="0"/>
      <p:regular r:id="rId31"/>
    </p:embeddedFont>
    <p:embeddedFont>
      <p:font typeface="Helios Bold" panose="020B0604020202020204" charset="0"/>
      <p:regular r:id="rId32"/>
    </p:embeddedFont>
    <p:embeddedFont>
      <p:font typeface="Roboto" panose="02000000000000000000" pitchFamily="2" charset="0"/>
      <p:regular r:id="rId33"/>
      <p:bold r:id="rId34"/>
      <p:italic r:id="rId35"/>
      <p:boldItalic r:id="rId36"/>
    </p:embeddedFont>
    <p:embeddedFont>
      <p:font typeface="TT Hoves" panose="020B0604020202020204" charset="0"/>
      <p:regular r:id="rId37"/>
    </p:embeddedFont>
    <p:embeddedFont>
      <p:font typeface="TT Hoves Bold" panose="020B0604020202020204" charset="0"/>
      <p:regular r:id="rId38"/>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20E20"/>
    <a:srgbClr val="E2B3B9"/>
    <a:srgbClr val="9BBB59"/>
    <a:srgbClr val="8064A2"/>
    <a:srgbClr val="4BACC6"/>
    <a:srgbClr val="4F81BD"/>
    <a:srgbClr val="C0504D"/>
    <a:srgbClr val="E2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Нет стиля, сетка таблиц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731" autoAdjust="0"/>
  </p:normalViewPr>
  <p:slideViewPr>
    <p:cSldViewPr>
      <p:cViewPr varScale="1">
        <p:scale>
          <a:sx n="70" d="100"/>
          <a:sy n="70" d="100"/>
        </p:scale>
        <p:origin x="774"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26" Type="http://schemas.openxmlformats.org/officeDocument/2006/relationships/font" Target="fonts/font8.fntdata"/><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font" Target="fonts/font3.fntdata"/><Relationship Id="rId34" Type="http://schemas.openxmlformats.org/officeDocument/2006/relationships/font" Target="fonts/font16.fntdata"/><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7.fntdata"/><Relationship Id="rId33" Type="http://schemas.openxmlformats.org/officeDocument/2006/relationships/font" Target="fonts/font15.fntdata"/><Relationship Id="rId38" Type="http://schemas.openxmlformats.org/officeDocument/2006/relationships/font" Target="fonts/font20.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2.fntdata"/><Relationship Id="rId29" Type="http://schemas.openxmlformats.org/officeDocument/2006/relationships/font" Target="fonts/font11.fntdata"/><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6.fntdata"/><Relationship Id="rId32" Type="http://schemas.openxmlformats.org/officeDocument/2006/relationships/font" Target="fonts/font14.fntdata"/><Relationship Id="rId37" Type="http://schemas.openxmlformats.org/officeDocument/2006/relationships/font" Target="fonts/font19.fntdata"/><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5.fntdata"/><Relationship Id="rId28" Type="http://schemas.openxmlformats.org/officeDocument/2006/relationships/font" Target="fonts/font10.fntdata"/><Relationship Id="rId36" Type="http://schemas.openxmlformats.org/officeDocument/2006/relationships/font" Target="fonts/font18.fntdata"/><Relationship Id="rId10" Type="http://schemas.openxmlformats.org/officeDocument/2006/relationships/slide" Target="slides/slide9.xml"/><Relationship Id="rId19" Type="http://schemas.openxmlformats.org/officeDocument/2006/relationships/font" Target="fonts/font1.fntdata"/><Relationship Id="rId31" Type="http://schemas.openxmlformats.org/officeDocument/2006/relationships/font" Target="fonts/font13.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4.fntdata"/><Relationship Id="rId27" Type="http://schemas.openxmlformats.org/officeDocument/2006/relationships/font" Target="fonts/font9.fntdata"/><Relationship Id="rId30" Type="http://schemas.openxmlformats.org/officeDocument/2006/relationships/font" Target="fonts/font12.fntdata"/><Relationship Id="rId35" Type="http://schemas.openxmlformats.org/officeDocument/2006/relationships/font" Target="fonts/font17.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uz-Latn-UZ"/>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F4C29F2-A034-4692-9C1C-226387393247}" type="datetimeFigureOut">
              <a:rPr lang="uz-Latn-UZ" smtClean="0"/>
              <a:t>19/01/2024</a:t>
            </a:fld>
            <a:endParaRPr lang="uz-Latn-UZ"/>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uz-Latn-UZ"/>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uz-Latn-UZ"/>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uz-Latn-UZ"/>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2F97231-9870-4D11-B027-23B21500CB6C}" type="slidenum">
              <a:rPr lang="uz-Latn-UZ" smtClean="0"/>
              <a:t>‹#›</a:t>
            </a:fld>
            <a:endParaRPr lang="uz-Latn-UZ"/>
          </a:p>
        </p:txBody>
      </p:sp>
    </p:spTree>
    <p:extLst>
      <p:ext uri="{BB962C8B-B14F-4D97-AF65-F5344CB8AC3E}">
        <p14:creationId xmlns:p14="http://schemas.microsoft.com/office/powerpoint/2010/main" val="10699456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uz-Latn-UZ" dirty="0"/>
          </a:p>
        </p:txBody>
      </p:sp>
      <p:sp>
        <p:nvSpPr>
          <p:cNvPr id="4" name="Номер слайда 3"/>
          <p:cNvSpPr>
            <a:spLocks noGrp="1"/>
          </p:cNvSpPr>
          <p:nvPr>
            <p:ph type="sldNum" sz="quarter" idx="10"/>
          </p:nvPr>
        </p:nvSpPr>
        <p:spPr/>
        <p:txBody>
          <a:bodyPr/>
          <a:lstStyle/>
          <a:p>
            <a:fld id="{F2F97231-9870-4D11-B027-23B21500CB6C}" type="slidenum">
              <a:rPr lang="uz-Latn-UZ" smtClean="0"/>
              <a:t>5</a:t>
            </a:fld>
            <a:endParaRPr lang="uz-Latn-UZ"/>
          </a:p>
        </p:txBody>
      </p:sp>
    </p:spTree>
    <p:extLst>
      <p:ext uri="{BB962C8B-B14F-4D97-AF65-F5344CB8AC3E}">
        <p14:creationId xmlns:p14="http://schemas.microsoft.com/office/powerpoint/2010/main" val="11681975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9"/>
        <p:cNvGrpSpPr/>
        <p:nvPr/>
      </p:nvGrpSpPr>
      <p:grpSpPr>
        <a:xfrm>
          <a:off x="0" y="0"/>
          <a:ext cx="0" cy="0"/>
          <a:chOff x="0" y="0"/>
          <a:chExt cx="0" cy="0"/>
        </a:xfrm>
      </p:grpSpPr>
      <p:sp>
        <p:nvSpPr>
          <p:cNvPr id="330" name="Google Shape;330;g936b3ac661_1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1" name="Google Shape;331;g936b3ac661_1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7883096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
        <p:cNvGrpSpPr/>
        <p:nvPr/>
      </p:nvGrpSpPr>
      <p:grpSpPr>
        <a:xfrm>
          <a:off x="0" y="0"/>
          <a:ext cx="0" cy="0"/>
          <a:chOff x="0" y="0"/>
          <a:chExt cx="0" cy="0"/>
        </a:xfrm>
      </p:grpSpPr>
      <p:sp>
        <p:nvSpPr>
          <p:cNvPr id="65" name="Google Shape;65;g77ae687167_0_11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6" name="Google Shape;66;g77ae687167_0_11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0951117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p:cNvGrpSpPr/>
        <p:nvPr/>
      </p:nvGrpSpPr>
      <p:grpSpPr>
        <a:xfrm>
          <a:off x="0" y="0"/>
          <a:ext cx="0" cy="0"/>
          <a:chOff x="0" y="0"/>
          <a:chExt cx="0" cy="0"/>
        </a:xfrm>
      </p:grpSpPr>
      <p:sp>
        <p:nvSpPr>
          <p:cNvPr id="143" name="Google Shape;143;g80a48036df_0_16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4" name="Google Shape;144;g80a48036df_0_16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0228572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9"/>
        <p:cNvGrpSpPr/>
        <p:nvPr/>
      </p:nvGrpSpPr>
      <p:grpSpPr>
        <a:xfrm>
          <a:off x="0" y="0"/>
          <a:ext cx="0" cy="0"/>
          <a:chOff x="0" y="0"/>
          <a:chExt cx="0" cy="0"/>
        </a:xfrm>
      </p:grpSpPr>
      <p:sp>
        <p:nvSpPr>
          <p:cNvPr id="950" name="Google Shape;950;g9447a3cad7_0_1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51" name="Google Shape;951;g9447a3cad7_0_1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7078771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1"/>
        <p:cNvGrpSpPr/>
        <p:nvPr/>
      </p:nvGrpSpPr>
      <p:grpSpPr>
        <a:xfrm>
          <a:off x="0" y="0"/>
          <a:ext cx="0" cy="0"/>
          <a:chOff x="0" y="0"/>
          <a:chExt cx="0" cy="0"/>
        </a:xfrm>
      </p:grpSpPr>
      <p:sp>
        <p:nvSpPr>
          <p:cNvPr id="452" name="Google Shape;452;g9447a3cad7_0_7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53" name="Google Shape;453;g9447a3cad7_0_7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8763572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1/19/2024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1/19/2024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1/19/2024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1/19/2024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1/19/2024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1/19/2024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1/19/2024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5"/>
          <p:cNvGrpSpPr/>
          <p:nvPr/>
        </p:nvGrpSpPr>
        <p:grpSpPr>
          <a:xfrm>
            <a:off x="9006848" y="6804594"/>
            <a:ext cx="7555842" cy="3482406"/>
            <a:chOff x="0" y="0"/>
            <a:chExt cx="406400" cy="187305"/>
          </a:xfrm>
        </p:grpSpPr>
        <p:sp>
          <p:nvSpPr>
            <p:cNvPr id="6" name="Freeform 6"/>
            <p:cNvSpPr/>
            <p:nvPr/>
          </p:nvSpPr>
          <p:spPr>
            <a:xfrm>
              <a:off x="0" y="0"/>
              <a:ext cx="406400" cy="187305"/>
            </a:xfrm>
            <a:custGeom>
              <a:avLst/>
              <a:gdLst/>
              <a:ahLst/>
              <a:cxnLst/>
              <a:rect l="l" t="t" r="r" b="b"/>
              <a:pathLst>
                <a:path w="406400" h="187305">
                  <a:moveTo>
                    <a:pt x="203200" y="0"/>
                  </a:moveTo>
                  <a:lnTo>
                    <a:pt x="203200" y="0"/>
                  </a:lnTo>
                  <a:lnTo>
                    <a:pt x="406400" y="187305"/>
                  </a:lnTo>
                  <a:lnTo>
                    <a:pt x="0" y="187305"/>
                  </a:lnTo>
                  <a:lnTo>
                    <a:pt x="203200" y="0"/>
                  </a:lnTo>
                  <a:close/>
                </a:path>
              </a:pathLst>
            </a:custGeom>
            <a:solidFill>
              <a:srgbClr val="E8223B">
                <a:alpha val="80000"/>
              </a:srgbClr>
            </a:solidFill>
          </p:spPr>
        </p:sp>
        <p:sp>
          <p:nvSpPr>
            <p:cNvPr id="7" name="TextBox 7"/>
            <p:cNvSpPr txBox="1"/>
            <p:nvPr/>
          </p:nvSpPr>
          <p:spPr>
            <a:xfrm>
              <a:off x="127000" y="-38100"/>
              <a:ext cx="558800" cy="647700"/>
            </a:xfrm>
            <a:prstGeom prst="rect">
              <a:avLst/>
            </a:prstGeom>
          </p:spPr>
          <p:txBody>
            <a:bodyPr lIns="50800" tIns="50800" rIns="50800" bIns="50800" rtlCol="0" anchor="ctr"/>
            <a:lstStyle/>
            <a:p>
              <a:pPr algn="ctr">
                <a:lnSpc>
                  <a:spcPts val="2100"/>
                </a:lnSpc>
              </a:pPr>
              <a:endParaRPr/>
            </a:p>
          </p:txBody>
        </p:sp>
      </p:grpSp>
      <p:sp>
        <p:nvSpPr>
          <p:cNvPr id="13" name="TextBox 13"/>
          <p:cNvSpPr txBox="1"/>
          <p:nvPr/>
        </p:nvSpPr>
        <p:spPr>
          <a:xfrm>
            <a:off x="228600" y="3614957"/>
            <a:ext cx="11360591" cy="2835456"/>
          </a:xfrm>
          <a:prstGeom prst="rect">
            <a:avLst/>
          </a:prstGeom>
        </p:spPr>
        <p:txBody>
          <a:bodyPr wrap="square" lIns="0" tIns="0" rIns="0" bIns="0" rtlCol="0" anchor="t">
            <a:spAutoFit/>
          </a:bodyPr>
          <a:lstStyle/>
          <a:p>
            <a:pPr algn="ctr">
              <a:lnSpc>
                <a:spcPts val="5520"/>
              </a:lnSpc>
            </a:pPr>
            <a:r>
              <a:rPr lang="en-US" sz="6000" b="1" dirty="0">
                <a:solidFill>
                  <a:srgbClr val="2A2E3A"/>
                </a:solidFill>
                <a:latin typeface="TT Hoves"/>
              </a:rPr>
              <a:t>DINIY EKSTREMIZM, TERROZM VA </a:t>
            </a:r>
          </a:p>
          <a:p>
            <a:pPr algn="ctr">
              <a:lnSpc>
                <a:spcPts val="5520"/>
              </a:lnSpc>
            </a:pPr>
            <a:r>
              <a:rPr lang="en-US" sz="6000" b="1" dirty="0">
                <a:solidFill>
                  <a:srgbClr val="2A2E3A"/>
                </a:solidFill>
                <a:latin typeface="TT Hoves"/>
              </a:rPr>
              <a:t>MISSIONERLIK-XAVFSIZLIKKA </a:t>
            </a:r>
          </a:p>
          <a:p>
            <a:pPr algn="ctr">
              <a:lnSpc>
                <a:spcPts val="5520"/>
              </a:lnSpc>
            </a:pPr>
            <a:r>
              <a:rPr lang="en-US" sz="6000" b="1" dirty="0">
                <a:solidFill>
                  <a:srgbClr val="2A2E3A"/>
                </a:solidFill>
                <a:latin typeface="TT Hoves"/>
              </a:rPr>
              <a:t>TAHDID</a:t>
            </a:r>
          </a:p>
        </p:txBody>
      </p:sp>
      <p:sp>
        <p:nvSpPr>
          <p:cNvPr id="23" name="Полилиния 22"/>
          <p:cNvSpPr/>
          <p:nvPr/>
        </p:nvSpPr>
        <p:spPr>
          <a:xfrm rot="10800000">
            <a:off x="8109016" y="0"/>
            <a:ext cx="10178984" cy="8142671"/>
          </a:xfrm>
          <a:custGeom>
            <a:avLst/>
            <a:gdLst>
              <a:gd name="connsiteX0" fmla="*/ 10178984 w 10178984"/>
              <a:gd name="connsiteY0" fmla="*/ 8142671 h 8142671"/>
              <a:gd name="connsiteX1" fmla="*/ 0 w 10178984"/>
              <a:gd name="connsiteY1" fmla="*/ 8142671 h 8142671"/>
              <a:gd name="connsiteX2" fmla="*/ 0 w 10178984"/>
              <a:gd name="connsiteY2" fmla="*/ 1240096 h 8142671"/>
              <a:gd name="connsiteX3" fmla="*/ 1345330 w 10178984"/>
              <a:gd name="connsiteY3" fmla="*/ 0 h 8142671"/>
            </a:gdLst>
            <a:ahLst/>
            <a:cxnLst>
              <a:cxn ang="0">
                <a:pos x="connsiteX0" y="connsiteY0"/>
              </a:cxn>
              <a:cxn ang="0">
                <a:pos x="connsiteX1" y="connsiteY1"/>
              </a:cxn>
              <a:cxn ang="0">
                <a:pos x="connsiteX2" y="connsiteY2"/>
              </a:cxn>
              <a:cxn ang="0">
                <a:pos x="connsiteX3" y="connsiteY3"/>
              </a:cxn>
            </a:cxnLst>
            <a:rect l="l" t="t" r="r" b="b"/>
            <a:pathLst>
              <a:path w="10178984" h="8142671">
                <a:moveTo>
                  <a:pt x="10178984" y="8142671"/>
                </a:moveTo>
                <a:lnTo>
                  <a:pt x="0" y="8142671"/>
                </a:lnTo>
                <a:lnTo>
                  <a:pt x="0" y="1240096"/>
                </a:lnTo>
                <a:lnTo>
                  <a:pt x="1345330" y="0"/>
                </a:lnTo>
                <a:close/>
              </a:path>
            </a:pathLst>
          </a:custGeom>
          <a:solidFill>
            <a:srgbClr val="A20E20"/>
          </a:solidFill>
        </p:spPr>
      </p:sp>
      <p:sp>
        <p:nvSpPr>
          <p:cNvPr id="37" name="Полилиния 36"/>
          <p:cNvSpPr/>
          <p:nvPr/>
        </p:nvSpPr>
        <p:spPr>
          <a:xfrm>
            <a:off x="9144002" y="2093146"/>
            <a:ext cx="9160484" cy="8193855"/>
          </a:xfrm>
          <a:custGeom>
            <a:avLst/>
            <a:gdLst>
              <a:gd name="connsiteX0" fmla="*/ 5561411 w 9160484"/>
              <a:gd name="connsiteY0" fmla="*/ 0 h 8193855"/>
              <a:gd name="connsiteX1" fmla="*/ 9160484 w 9160484"/>
              <a:gd name="connsiteY1" fmla="*/ 0 h 8193855"/>
              <a:gd name="connsiteX2" fmla="*/ 9160484 w 9160484"/>
              <a:gd name="connsiteY2" fmla="*/ 3091418 h 8193855"/>
              <a:gd name="connsiteX3" fmla="*/ 6941669 w 9160484"/>
              <a:gd name="connsiteY3" fmla="*/ 5143501 h 8193855"/>
              <a:gd name="connsiteX4" fmla="*/ 9160484 w 9160484"/>
              <a:gd name="connsiteY4" fmla="*/ 7195584 h 8193855"/>
              <a:gd name="connsiteX5" fmla="*/ 9160484 w 9160484"/>
              <a:gd name="connsiteY5" fmla="*/ 8193855 h 8193855"/>
              <a:gd name="connsiteX6" fmla="*/ 3298197 w 9160484"/>
              <a:gd name="connsiteY6" fmla="*/ 8193855 h 8193855"/>
              <a:gd name="connsiteX7" fmla="*/ 0 w 9160484"/>
              <a:gd name="connsiteY7" fmla="*/ 5143501 h 81938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60484" h="8193855">
                <a:moveTo>
                  <a:pt x="5561411" y="0"/>
                </a:moveTo>
                <a:lnTo>
                  <a:pt x="9160484" y="0"/>
                </a:lnTo>
                <a:lnTo>
                  <a:pt x="9160484" y="3091418"/>
                </a:lnTo>
                <a:lnTo>
                  <a:pt x="6941669" y="5143501"/>
                </a:lnTo>
                <a:lnTo>
                  <a:pt x="9160484" y="7195584"/>
                </a:lnTo>
                <a:lnTo>
                  <a:pt x="9160484" y="8193855"/>
                </a:lnTo>
                <a:lnTo>
                  <a:pt x="3298197" y="8193855"/>
                </a:lnTo>
                <a:lnTo>
                  <a:pt x="0" y="5143501"/>
                </a:lnTo>
                <a:close/>
              </a:path>
            </a:pathLst>
          </a:custGeom>
          <a:solidFill>
            <a:srgbClr val="FFFFFF"/>
          </a:solidFill>
        </p:spPr>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0"/>
            <a:ext cx="18288000" cy="10287000"/>
            <a:chOff x="0" y="0"/>
            <a:chExt cx="24384000" cy="13716000"/>
          </a:xfrm>
        </p:grpSpPr>
        <p:pic>
          <p:nvPicPr>
            <p:cNvPr id="3" name="Picture 3"/>
            <p:cNvPicPr>
              <a:picLocks noChangeAspect="1"/>
            </p:cNvPicPr>
            <p:nvPr/>
          </p:nvPicPr>
          <p:blipFill>
            <a:blip r:embed="rId2"/>
            <a:srcRect b="25305"/>
            <a:stretch>
              <a:fillRect/>
            </a:stretch>
          </p:blipFill>
          <p:spPr>
            <a:xfrm>
              <a:off x="0" y="0"/>
              <a:ext cx="12128500" cy="6794500"/>
            </a:xfrm>
            <a:prstGeom prst="rect">
              <a:avLst/>
            </a:prstGeom>
          </p:spPr>
        </p:pic>
        <p:pic>
          <p:nvPicPr>
            <p:cNvPr id="4" name="Picture 4"/>
            <p:cNvPicPr>
              <a:picLocks noChangeAspect="1"/>
            </p:cNvPicPr>
            <p:nvPr/>
          </p:nvPicPr>
          <p:blipFill>
            <a:blip r:embed="rId3"/>
            <a:srcRect t="203" b="203"/>
            <a:stretch>
              <a:fillRect/>
            </a:stretch>
          </p:blipFill>
          <p:spPr>
            <a:xfrm>
              <a:off x="12255500" y="0"/>
              <a:ext cx="12128500" cy="6794500"/>
            </a:xfrm>
            <a:prstGeom prst="rect">
              <a:avLst/>
            </a:prstGeom>
          </p:spPr>
        </p:pic>
        <p:pic>
          <p:nvPicPr>
            <p:cNvPr id="5" name="Picture 5"/>
            <p:cNvPicPr>
              <a:picLocks noChangeAspect="1"/>
            </p:cNvPicPr>
            <p:nvPr/>
          </p:nvPicPr>
          <p:blipFill>
            <a:blip r:embed="rId4"/>
            <a:srcRect t="8036" b="8036"/>
            <a:stretch>
              <a:fillRect/>
            </a:stretch>
          </p:blipFill>
          <p:spPr>
            <a:xfrm>
              <a:off x="0" y="6921500"/>
              <a:ext cx="12128500" cy="6794500"/>
            </a:xfrm>
            <a:prstGeom prst="rect">
              <a:avLst/>
            </a:prstGeom>
          </p:spPr>
        </p:pic>
        <p:pic>
          <p:nvPicPr>
            <p:cNvPr id="6" name="Picture 6"/>
            <p:cNvPicPr>
              <a:picLocks noChangeAspect="1"/>
            </p:cNvPicPr>
            <p:nvPr/>
          </p:nvPicPr>
          <p:blipFill>
            <a:blip r:embed="rId5"/>
            <a:srcRect b="16068"/>
            <a:stretch>
              <a:fillRect/>
            </a:stretch>
          </p:blipFill>
          <p:spPr>
            <a:xfrm>
              <a:off x="12255500" y="6921500"/>
              <a:ext cx="12128500" cy="6794500"/>
            </a:xfrm>
            <a:prstGeom prst="rect">
              <a:avLst/>
            </a:prstGeom>
          </p:spPr>
        </p:pic>
      </p:grpSp>
      <p:grpSp>
        <p:nvGrpSpPr>
          <p:cNvPr id="7" name="Group 7"/>
          <p:cNvGrpSpPr/>
          <p:nvPr/>
        </p:nvGrpSpPr>
        <p:grpSpPr>
          <a:xfrm>
            <a:off x="6512262" y="3072577"/>
            <a:ext cx="5263476" cy="4141845"/>
            <a:chOff x="0" y="0"/>
            <a:chExt cx="1298489" cy="1021785"/>
          </a:xfrm>
        </p:grpSpPr>
        <p:sp>
          <p:nvSpPr>
            <p:cNvPr id="8" name="Freeform 8"/>
            <p:cNvSpPr/>
            <p:nvPr/>
          </p:nvSpPr>
          <p:spPr>
            <a:xfrm>
              <a:off x="0" y="0"/>
              <a:ext cx="1298489" cy="1021785"/>
            </a:xfrm>
            <a:custGeom>
              <a:avLst/>
              <a:gdLst/>
              <a:ahLst/>
              <a:cxnLst/>
              <a:rect l="l" t="t" r="r" b="b"/>
              <a:pathLst>
                <a:path w="1298489" h="1021785">
                  <a:moveTo>
                    <a:pt x="649245" y="0"/>
                  </a:moveTo>
                  <a:lnTo>
                    <a:pt x="1298489" y="203200"/>
                  </a:lnTo>
                  <a:lnTo>
                    <a:pt x="1298489" y="818585"/>
                  </a:lnTo>
                  <a:lnTo>
                    <a:pt x="649245" y="1021785"/>
                  </a:lnTo>
                  <a:lnTo>
                    <a:pt x="0" y="818585"/>
                  </a:lnTo>
                  <a:lnTo>
                    <a:pt x="0" y="203200"/>
                  </a:lnTo>
                  <a:lnTo>
                    <a:pt x="649245" y="0"/>
                  </a:lnTo>
                  <a:close/>
                </a:path>
              </a:pathLst>
            </a:custGeom>
            <a:solidFill>
              <a:srgbClr val="E8223B"/>
            </a:solidFill>
          </p:spPr>
        </p:sp>
        <p:sp>
          <p:nvSpPr>
            <p:cNvPr id="9" name="TextBox 9"/>
            <p:cNvSpPr txBox="1"/>
            <p:nvPr/>
          </p:nvSpPr>
          <p:spPr>
            <a:xfrm>
              <a:off x="0" y="111125"/>
              <a:ext cx="698500" cy="561975"/>
            </a:xfrm>
            <a:prstGeom prst="rect">
              <a:avLst/>
            </a:prstGeom>
          </p:spPr>
          <p:txBody>
            <a:bodyPr lIns="40519" tIns="40519" rIns="40519" bIns="40519" rtlCol="0" anchor="ctr"/>
            <a:lstStyle/>
            <a:p>
              <a:pPr algn="ctr">
                <a:lnSpc>
                  <a:spcPts val="1674"/>
                </a:lnSpc>
              </a:pPr>
              <a:endParaRPr/>
            </a:p>
          </p:txBody>
        </p:sp>
      </p:grpSp>
      <p:grpSp>
        <p:nvGrpSpPr>
          <p:cNvPr id="10" name="Group 10"/>
          <p:cNvGrpSpPr/>
          <p:nvPr/>
        </p:nvGrpSpPr>
        <p:grpSpPr>
          <a:xfrm>
            <a:off x="5388743" y="8520585"/>
            <a:ext cx="7510515" cy="1114044"/>
            <a:chOff x="0" y="0"/>
            <a:chExt cx="11133897" cy="1651505"/>
          </a:xfrm>
        </p:grpSpPr>
        <p:sp>
          <p:nvSpPr>
            <p:cNvPr id="11" name="Freeform 11"/>
            <p:cNvSpPr/>
            <p:nvPr/>
          </p:nvSpPr>
          <p:spPr>
            <a:xfrm>
              <a:off x="0" y="0"/>
              <a:ext cx="11133897" cy="1651505"/>
            </a:xfrm>
            <a:custGeom>
              <a:avLst/>
              <a:gdLst/>
              <a:ahLst/>
              <a:cxnLst/>
              <a:rect l="l" t="t" r="r" b="b"/>
              <a:pathLst>
                <a:path w="11133897" h="1651505">
                  <a:moveTo>
                    <a:pt x="30924" y="0"/>
                  </a:moveTo>
                  <a:lnTo>
                    <a:pt x="11102973" y="0"/>
                  </a:lnTo>
                  <a:cubicBezTo>
                    <a:pt x="11120051" y="0"/>
                    <a:pt x="11133897" y="13845"/>
                    <a:pt x="11133897" y="30924"/>
                  </a:cubicBezTo>
                  <a:lnTo>
                    <a:pt x="11133897" y="1620580"/>
                  </a:lnTo>
                  <a:cubicBezTo>
                    <a:pt x="11133897" y="1637660"/>
                    <a:pt x="11120051" y="1651505"/>
                    <a:pt x="11102973" y="1651505"/>
                  </a:cubicBezTo>
                  <a:lnTo>
                    <a:pt x="30924" y="1651505"/>
                  </a:lnTo>
                  <a:cubicBezTo>
                    <a:pt x="13845" y="1651505"/>
                    <a:pt x="0" y="1637660"/>
                    <a:pt x="0" y="1620580"/>
                  </a:cubicBezTo>
                  <a:lnTo>
                    <a:pt x="0" y="30924"/>
                  </a:lnTo>
                  <a:cubicBezTo>
                    <a:pt x="0" y="13845"/>
                    <a:pt x="13845" y="0"/>
                    <a:pt x="30924" y="0"/>
                  </a:cubicBezTo>
                  <a:close/>
                </a:path>
              </a:pathLst>
            </a:custGeom>
            <a:solidFill>
              <a:srgbClr val="FFFFFF"/>
            </a:solidFill>
            <a:ln w="9525" cap="rnd">
              <a:solidFill>
                <a:srgbClr val="2A2E3A"/>
              </a:solidFill>
              <a:prstDash val="solid"/>
              <a:round/>
            </a:ln>
          </p:spPr>
        </p:sp>
        <p:sp>
          <p:nvSpPr>
            <p:cNvPr id="12" name="TextBox 12"/>
            <p:cNvSpPr txBox="1"/>
            <p:nvPr/>
          </p:nvSpPr>
          <p:spPr>
            <a:xfrm>
              <a:off x="0" y="-47625"/>
              <a:ext cx="812800" cy="860425"/>
            </a:xfrm>
            <a:prstGeom prst="rect">
              <a:avLst/>
            </a:prstGeom>
          </p:spPr>
          <p:txBody>
            <a:bodyPr lIns="254000" tIns="254000" rIns="254000" bIns="254000" rtlCol="0" anchor="ctr"/>
            <a:lstStyle/>
            <a:p>
              <a:pPr algn="just">
                <a:lnSpc>
                  <a:spcPts val="2800"/>
                </a:lnSpc>
              </a:pPr>
              <a:endParaRPr lang="en-US" sz="2000" dirty="0">
                <a:solidFill>
                  <a:srgbClr val="2A2E3A"/>
                </a:solidFill>
                <a:latin typeface="Helios"/>
              </a:endParaRPr>
            </a:p>
          </p:txBody>
        </p:sp>
      </p:grpSp>
      <p:grpSp>
        <p:nvGrpSpPr>
          <p:cNvPr id="13" name="Group 13"/>
          <p:cNvGrpSpPr/>
          <p:nvPr/>
        </p:nvGrpSpPr>
        <p:grpSpPr>
          <a:xfrm>
            <a:off x="5388743" y="646599"/>
            <a:ext cx="7510515" cy="1466469"/>
            <a:chOff x="0" y="0"/>
            <a:chExt cx="11133897" cy="2173954"/>
          </a:xfrm>
        </p:grpSpPr>
        <p:sp>
          <p:nvSpPr>
            <p:cNvPr id="14" name="Freeform 14"/>
            <p:cNvSpPr/>
            <p:nvPr/>
          </p:nvSpPr>
          <p:spPr>
            <a:xfrm>
              <a:off x="0" y="0"/>
              <a:ext cx="11133897" cy="2173954"/>
            </a:xfrm>
            <a:custGeom>
              <a:avLst/>
              <a:gdLst/>
              <a:ahLst/>
              <a:cxnLst/>
              <a:rect l="l" t="t" r="r" b="b"/>
              <a:pathLst>
                <a:path w="11133897" h="2173954">
                  <a:moveTo>
                    <a:pt x="30924" y="0"/>
                  </a:moveTo>
                  <a:lnTo>
                    <a:pt x="11102973" y="0"/>
                  </a:lnTo>
                  <a:cubicBezTo>
                    <a:pt x="11120051" y="0"/>
                    <a:pt x="11133897" y="13845"/>
                    <a:pt x="11133897" y="30924"/>
                  </a:cubicBezTo>
                  <a:lnTo>
                    <a:pt x="11133897" y="2143030"/>
                  </a:lnTo>
                  <a:cubicBezTo>
                    <a:pt x="11133897" y="2160109"/>
                    <a:pt x="11120051" y="2173954"/>
                    <a:pt x="11102973" y="2173954"/>
                  </a:cubicBezTo>
                  <a:lnTo>
                    <a:pt x="30924" y="2173954"/>
                  </a:lnTo>
                  <a:cubicBezTo>
                    <a:pt x="13845" y="2173954"/>
                    <a:pt x="0" y="2160109"/>
                    <a:pt x="0" y="2143030"/>
                  </a:cubicBezTo>
                  <a:lnTo>
                    <a:pt x="0" y="30924"/>
                  </a:lnTo>
                  <a:cubicBezTo>
                    <a:pt x="0" y="13845"/>
                    <a:pt x="13845" y="0"/>
                    <a:pt x="30924" y="0"/>
                  </a:cubicBezTo>
                  <a:close/>
                </a:path>
              </a:pathLst>
            </a:custGeom>
            <a:solidFill>
              <a:srgbClr val="FFFFFF"/>
            </a:solidFill>
            <a:ln w="9525" cap="rnd">
              <a:solidFill>
                <a:srgbClr val="2A2E3A"/>
              </a:solidFill>
              <a:prstDash val="solid"/>
              <a:round/>
            </a:ln>
          </p:spPr>
        </p:sp>
        <p:sp>
          <p:nvSpPr>
            <p:cNvPr id="15" name="TextBox 15"/>
            <p:cNvSpPr txBox="1"/>
            <p:nvPr/>
          </p:nvSpPr>
          <p:spPr>
            <a:xfrm>
              <a:off x="0" y="-47625"/>
              <a:ext cx="812800" cy="860425"/>
            </a:xfrm>
            <a:prstGeom prst="rect">
              <a:avLst/>
            </a:prstGeom>
          </p:spPr>
          <p:txBody>
            <a:bodyPr lIns="254000" tIns="254000" rIns="254000" bIns="254000" rtlCol="0" anchor="ctr"/>
            <a:lstStyle/>
            <a:p>
              <a:pPr algn="just">
                <a:lnSpc>
                  <a:spcPts val="2800"/>
                </a:lnSpc>
              </a:pPr>
              <a:endParaRPr lang="en-US" sz="2000" dirty="0">
                <a:solidFill>
                  <a:srgbClr val="2A2E3A"/>
                </a:solidFill>
                <a:latin typeface="Helios"/>
              </a:endParaRPr>
            </a:p>
          </p:txBody>
        </p:sp>
      </p:grpSp>
      <p:sp>
        <p:nvSpPr>
          <p:cNvPr id="16" name="TextBox 16"/>
          <p:cNvSpPr txBox="1"/>
          <p:nvPr/>
        </p:nvSpPr>
        <p:spPr>
          <a:xfrm>
            <a:off x="7296181" y="4196080"/>
            <a:ext cx="3875836" cy="1818640"/>
          </a:xfrm>
          <a:prstGeom prst="rect">
            <a:avLst/>
          </a:prstGeom>
        </p:spPr>
        <p:txBody>
          <a:bodyPr lIns="0" tIns="0" rIns="0" bIns="0" rtlCol="0" anchor="t">
            <a:spAutoFit/>
          </a:bodyPr>
          <a:lstStyle/>
          <a:p>
            <a:pPr algn="ctr">
              <a:lnSpc>
                <a:spcPts val="4759"/>
              </a:lnSpc>
            </a:pPr>
            <a:r>
              <a:rPr lang="en-US" sz="3399">
                <a:solidFill>
                  <a:srgbClr val="FFFFFF"/>
                </a:solidFill>
                <a:latin typeface="Helios Bold"/>
              </a:rPr>
              <a:t>MISSIONERLIK VA PROZELITIZM TUSHUNCHALARI</a:t>
            </a:r>
          </a:p>
        </p:txBody>
      </p:sp>
      <p:sp>
        <p:nvSpPr>
          <p:cNvPr id="17" name="Прямоугольник 16"/>
          <p:cNvSpPr/>
          <p:nvPr/>
        </p:nvSpPr>
        <p:spPr>
          <a:xfrm>
            <a:off x="5414143" y="761516"/>
            <a:ext cx="7485115" cy="1200329"/>
          </a:xfrm>
          <a:prstGeom prst="rect">
            <a:avLst/>
          </a:prstGeom>
        </p:spPr>
        <p:txBody>
          <a:bodyPr wrap="square">
            <a:spAutoFit/>
          </a:bodyPr>
          <a:lstStyle/>
          <a:p>
            <a:pPr algn="just"/>
            <a:r>
              <a:rPr lang="uz-Latn-UZ" sz="2400" dirty="0">
                <a:solidFill>
                  <a:srgbClr val="2A2E3A"/>
                </a:solidFill>
              </a:rPr>
              <a:t>MISSIONERLIK – biror diniy birlashma vakillarining o‘z e‘tiqodini boshqa din vakillari orasida yoyish harakati. Xristianlikda juda qattiq rivojlangan.</a:t>
            </a:r>
            <a:endParaRPr lang="ru-RU" sz="2400" dirty="0"/>
          </a:p>
        </p:txBody>
      </p:sp>
      <p:sp>
        <p:nvSpPr>
          <p:cNvPr id="18" name="Прямоугольник 17"/>
          <p:cNvSpPr/>
          <p:nvPr/>
        </p:nvSpPr>
        <p:spPr>
          <a:xfrm>
            <a:off x="5433193" y="8682848"/>
            <a:ext cx="7466065" cy="830997"/>
          </a:xfrm>
          <a:prstGeom prst="rect">
            <a:avLst/>
          </a:prstGeom>
        </p:spPr>
        <p:txBody>
          <a:bodyPr wrap="square">
            <a:spAutoFit/>
          </a:bodyPr>
          <a:lstStyle/>
          <a:p>
            <a:pPr algn="just"/>
            <a:r>
              <a:rPr lang="uz-Latn-UZ" sz="2400" dirty="0">
                <a:solidFill>
                  <a:srgbClr val="2A2E3A"/>
                </a:solidFill>
              </a:rPr>
              <a:t>PROZELITIZM – bir diniy konfessiyadagi dindorlarni boshqasiga kiritishga qaratilgan xatti-harakatlar.</a:t>
            </a:r>
            <a:endParaRPr lang="ru-RU" sz="24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7"/>
          <p:cNvSpPr txBox="1"/>
          <p:nvPr/>
        </p:nvSpPr>
        <p:spPr>
          <a:xfrm rot="10800000">
            <a:off x="-1745975" y="-7599513"/>
            <a:ext cx="10055998" cy="11655844"/>
          </a:xfrm>
          <a:prstGeom prst="rect">
            <a:avLst/>
          </a:prstGeom>
        </p:spPr>
        <p:txBody>
          <a:bodyPr lIns="50800" tIns="50800" rIns="50800" bIns="50800" rtlCol="0" anchor="ctr"/>
          <a:lstStyle/>
          <a:p>
            <a:pPr algn="ctr">
              <a:lnSpc>
                <a:spcPts val="2100"/>
              </a:lnSpc>
            </a:pPr>
            <a:endParaRPr/>
          </a:p>
        </p:txBody>
      </p:sp>
      <p:grpSp>
        <p:nvGrpSpPr>
          <p:cNvPr id="14" name="Group 14"/>
          <p:cNvGrpSpPr/>
          <p:nvPr/>
        </p:nvGrpSpPr>
        <p:grpSpPr>
          <a:xfrm>
            <a:off x="9816394" y="1028700"/>
            <a:ext cx="6880339" cy="6880339"/>
            <a:chOff x="0" y="0"/>
            <a:chExt cx="9173785" cy="9173785"/>
          </a:xfrm>
        </p:grpSpPr>
        <p:grpSp>
          <p:nvGrpSpPr>
            <p:cNvPr id="15" name="Group 15"/>
            <p:cNvGrpSpPr/>
            <p:nvPr/>
          </p:nvGrpSpPr>
          <p:grpSpPr>
            <a:xfrm>
              <a:off x="0" y="0"/>
              <a:ext cx="9173785" cy="9173785"/>
              <a:chOff x="0" y="0"/>
              <a:chExt cx="6350000" cy="6350000"/>
            </a:xfrm>
          </p:grpSpPr>
          <p:sp>
            <p:nvSpPr>
              <p:cNvPr id="16" name="Freeform 16"/>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E4E4E4"/>
              </a:solidFill>
            </p:spPr>
          </p:sp>
        </p:grpSp>
        <p:sp>
          <p:nvSpPr>
            <p:cNvPr id="17" name="TextBox 17"/>
            <p:cNvSpPr txBox="1"/>
            <p:nvPr/>
          </p:nvSpPr>
          <p:spPr>
            <a:xfrm>
              <a:off x="1038778" y="2072293"/>
              <a:ext cx="7314741" cy="4953000"/>
            </a:xfrm>
            <a:prstGeom prst="rect">
              <a:avLst/>
            </a:prstGeom>
          </p:spPr>
          <p:txBody>
            <a:bodyPr lIns="0" tIns="0" rIns="0" bIns="0" rtlCol="0" anchor="t">
              <a:spAutoFit/>
            </a:bodyPr>
            <a:lstStyle/>
            <a:p>
              <a:pPr algn="just">
                <a:lnSpc>
                  <a:spcPts val="4200"/>
                </a:lnSpc>
                <a:spcBef>
                  <a:spcPct val="0"/>
                </a:spcBef>
              </a:pPr>
              <a:r>
                <a:rPr lang="en-US" sz="3000" dirty="0">
                  <a:solidFill>
                    <a:srgbClr val="000000"/>
                  </a:solidFill>
                  <a:latin typeface="Helios"/>
                </a:rPr>
                <a:t>Har </a:t>
              </a:r>
              <a:r>
                <a:rPr lang="en-US" sz="3000" dirty="0" err="1">
                  <a:solidFill>
                    <a:srgbClr val="000000"/>
                  </a:solidFill>
                  <a:latin typeface="Helios"/>
                </a:rPr>
                <a:t>kim</a:t>
              </a:r>
              <a:r>
                <a:rPr lang="en-US" sz="3000" dirty="0">
                  <a:solidFill>
                    <a:srgbClr val="000000"/>
                  </a:solidFill>
                  <a:latin typeface="Helios"/>
                </a:rPr>
                <a:t> </a:t>
              </a:r>
              <a:r>
                <a:rPr lang="en-US" sz="3000" dirty="0" err="1">
                  <a:solidFill>
                    <a:srgbClr val="000000"/>
                  </a:solidFill>
                  <a:latin typeface="Helios"/>
                </a:rPr>
                <a:t>bo‘lishi</a:t>
              </a:r>
              <a:r>
                <a:rPr lang="en-US" sz="3000" dirty="0">
                  <a:solidFill>
                    <a:srgbClr val="000000"/>
                  </a:solidFill>
                  <a:latin typeface="Helios"/>
                </a:rPr>
                <a:t> </a:t>
              </a:r>
              <a:r>
                <a:rPr lang="en-US" sz="3000" dirty="0" err="1">
                  <a:solidFill>
                    <a:srgbClr val="000000"/>
                  </a:solidFill>
                  <a:latin typeface="Helios"/>
                </a:rPr>
                <a:t>mumkin</a:t>
              </a:r>
              <a:r>
                <a:rPr lang="en-US" sz="3000" dirty="0">
                  <a:solidFill>
                    <a:srgbClr val="000000"/>
                  </a:solidFill>
                  <a:latin typeface="Helios"/>
                </a:rPr>
                <a:t>, ammo din </a:t>
              </a:r>
              <a:r>
                <a:rPr lang="en-US" sz="3000" dirty="0" err="1">
                  <a:solidFill>
                    <a:srgbClr val="000000"/>
                  </a:solidFill>
                  <a:latin typeface="Helios"/>
                </a:rPr>
                <a:t>odami</a:t>
              </a:r>
              <a:r>
                <a:rPr lang="en-US" sz="3000" dirty="0">
                  <a:solidFill>
                    <a:srgbClr val="000000"/>
                  </a:solidFill>
                  <a:latin typeface="Helios"/>
                </a:rPr>
                <a:t> </a:t>
              </a:r>
              <a:r>
                <a:rPr lang="en-US" sz="3000" dirty="0" err="1">
                  <a:solidFill>
                    <a:srgbClr val="000000"/>
                  </a:solidFill>
                  <a:latin typeface="Helios"/>
                </a:rPr>
                <a:t>emas</a:t>
              </a:r>
              <a:r>
                <a:rPr lang="en-US" sz="3000" dirty="0">
                  <a:solidFill>
                    <a:srgbClr val="000000"/>
                  </a:solidFill>
                  <a:latin typeface="Helios"/>
                </a:rPr>
                <a:t>! </a:t>
              </a:r>
              <a:r>
                <a:rPr lang="en-US" sz="3000" dirty="0" err="1">
                  <a:solidFill>
                    <a:srgbClr val="000000"/>
                  </a:solidFill>
                  <a:latin typeface="Helios"/>
                </a:rPr>
                <a:t>Hatto</a:t>
              </a:r>
              <a:r>
                <a:rPr lang="en-US" sz="3000" dirty="0">
                  <a:solidFill>
                    <a:srgbClr val="000000"/>
                  </a:solidFill>
                  <a:latin typeface="Helios"/>
                </a:rPr>
                <a:t> </a:t>
              </a:r>
              <a:r>
                <a:rPr lang="en-US" sz="3000" dirty="0" err="1">
                  <a:solidFill>
                    <a:srgbClr val="000000"/>
                  </a:solidFill>
                  <a:latin typeface="Helios"/>
                </a:rPr>
                <a:t>xristianlik</a:t>
              </a:r>
              <a:r>
                <a:rPr lang="en-US" sz="3000" dirty="0">
                  <a:solidFill>
                    <a:srgbClr val="000000"/>
                  </a:solidFill>
                  <a:latin typeface="Helios"/>
                </a:rPr>
                <a:t> </a:t>
              </a:r>
              <a:r>
                <a:rPr lang="en-US" sz="3000" dirty="0" err="1">
                  <a:solidFill>
                    <a:srgbClr val="000000"/>
                  </a:solidFill>
                  <a:latin typeface="Helios"/>
                </a:rPr>
                <a:t>nuqtai</a:t>
              </a:r>
              <a:r>
                <a:rPr lang="en-US" sz="3000" dirty="0">
                  <a:solidFill>
                    <a:srgbClr val="000000"/>
                  </a:solidFill>
                  <a:latin typeface="Helios"/>
                </a:rPr>
                <a:t> </a:t>
              </a:r>
              <a:r>
                <a:rPr lang="en-US" sz="3000" dirty="0" err="1">
                  <a:solidFill>
                    <a:srgbClr val="000000"/>
                  </a:solidFill>
                  <a:latin typeface="Helios"/>
                </a:rPr>
                <a:t>nazaridan</a:t>
              </a:r>
              <a:r>
                <a:rPr lang="en-US" sz="3000" dirty="0">
                  <a:solidFill>
                    <a:srgbClr val="000000"/>
                  </a:solidFill>
                  <a:latin typeface="Helios"/>
                </a:rPr>
                <a:t> </a:t>
              </a:r>
              <a:r>
                <a:rPr lang="en-US" sz="3000" dirty="0" err="1">
                  <a:solidFill>
                    <a:srgbClr val="000000"/>
                  </a:solidFill>
                  <a:latin typeface="Helios"/>
                </a:rPr>
                <a:t>qaralganida</a:t>
              </a:r>
              <a:r>
                <a:rPr lang="en-US" sz="3000" dirty="0">
                  <a:solidFill>
                    <a:srgbClr val="000000"/>
                  </a:solidFill>
                  <a:latin typeface="Helios"/>
                </a:rPr>
                <a:t> ham, </a:t>
              </a:r>
              <a:r>
                <a:rPr lang="en-US" sz="3000" dirty="0" err="1">
                  <a:solidFill>
                    <a:srgbClr val="000000"/>
                  </a:solidFill>
                  <a:latin typeface="Helios"/>
                </a:rPr>
                <a:t>ular</a:t>
              </a:r>
              <a:r>
                <a:rPr lang="en-US" sz="3000" dirty="0">
                  <a:solidFill>
                    <a:srgbClr val="000000"/>
                  </a:solidFill>
                  <a:latin typeface="Helios"/>
                </a:rPr>
                <a:t> </a:t>
              </a:r>
              <a:r>
                <a:rPr lang="en-US" sz="3000" dirty="0" err="1">
                  <a:solidFill>
                    <a:srgbClr val="000000"/>
                  </a:solidFill>
                  <a:latin typeface="Helios"/>
                </a:rPr>
                <a:t>rosmana</a:t>
              </a:r>
              <a:r>
                <a:rPr lang="en-US" sz="3000" dirty="0">
                  <a:solidFill>
                    <a:srgbClr val="000000"/>
                  </a:solidFill>
                  <a:latin typeface="Helios"/>
                </a:rPr>
                <a:t> </a:t>
              </a:r>
              <a:r>
                <a:rPr lang="en-US" sz="3000" dirty="0" err="1">
                  <a:solidFill>
                    <a:srgbClr val="000000"/>
                  </a:solidFill>
                  <a:latin typeface="Helios"/>
                </a:rPr>
                <a:t>dindor</a:t>
              </a:r>
              <a:r>
                <a:rPr lang="en-US" sz="3000" dirty="0">
                  <a:solidFill>
                    <a:srgbClr val="000000"/>
                  </a:solidFill>
                  <a:latin typeface="Helios"/>
                </a:rPr>
                <a:t> </a:t>
              </a:r>
              <a:r>
                <a:rPr lang="en-US" sz="3000" dirty="0" err="1">
                  <a:solidFill>
                    <a:srgbClr val="000000"/>
                  </a:solidFill>
                  <a:latin typeface="Helios"/>
                </a:rPr>
                <a:t>emas</a:t>
              </a:r>
              <a:r>
                <a:rPr lang="en-US" sz="3000" dirty="0">
                  <a:solidFill>
                    <a:srgbClr val="000000"/>
                  </a:solidFill>
                  <a:latin typeface="Helios"/>
                </a:rPr>
                <a:t>! </a:t>
              </a:r>
              <a:r>
                <a:rPr lang="en-US" sz="3000" dirty="0" err="1">
                  <a:solidFill>
                    <a:srgbClr val="000000"/>
                  </a:solidFill>
                  <a:latin typeface="Helios"/>
                </a:rPr>
                <a:t>Missionerlikka</a:t>
              </a:r>
              <a:r>
                <a:rPr lang="en-US" sz="3000" dirty="0">
                  <a:solidFill>
                    <a:srgbClr val="000000"/>
                  </a:solidFill>
                  <a:latin typeface="Helios"/>
                </a:rPr>
                <a:t> </a:t>
              </a:r>
              <a:r>
                <a:rPr lang="en-US" sz="3000" dirty="0" err="1">
                  <a:solidFill>
                    <a:srgbClr val="000000"/>
                  </a:solidFill>
                  <a:latin typeface="Helios"/>
                </a:rPr>
                <a:t>maxsus</a:t>
              </a:r>
              <a:r>
                <a:rPr lang="en-US" sz="3000" dirty="0">
                  <a:solidFill>
                    <a:srgbClr val="000000"/>
                  </a:solidFill>
                  <a:latin typeface="Helios"/>
                </a:rPr>
                <a:t> </a:t>
              </a:r>
              <a:r>
                <a:rPr lang="en-US" sz="3000" dirty="0" err="1">
                  <a:solidFill>
                    <a:srgbClr val="000000"/>
                  </a:solidFill>
                  <a:latin typeface="Helios"/>
                </a:rPr>
                <a:t>o‘qitilgan</a:t>
              </a:r>
              <a:r>
                <a:rPr lang="en-US" sz="3000" dirty="0">
                  <a:solidFill>
                    <a:srgbClr val="000000"/>
                  </a:solidFill>
                  <a:latin typeface="Helios"/>
                </a:rPr>
                <a:t> </a:t>
              </a:r>
              <a:r>
                <a:rPr lang="en-US" sz="3000" dirty="0" err="1">
                  <a:solidFill>
                    <a:srgbClr val="000000"/>
                  </a:solidFill>
                  <a:latin typeface="Helios"/>
                </a:rPr>
                <a:t>turli</a:t>
              </a:r>
              <a:r>
                <a:rPr lang="en-US" sz="3000" dirty="0">
                  <a:solidFill>
                    <a:srgbClr val="000000"/>
                  </a:solidFill>
                  <a:latin typeface="Helios"/>
                </a:rPr>
                <a:t> </a:t>
              </a:r>
              <a:r>
                <a:rPr lang="en-US" sz="3000" dirty="0" err="1">
                  <a:solidFill>
                    <a:srgbClr val="000000"/>
                  </a:solidFill>
                  <a:latin typeface="Helios"/>
                </a:rPr>
                <a:t>kasb</a:t>
              </a:r>
              <a:r>
                <a:rPr lang="en-US" sz="3000" dirty="0">
                  <a:solidFill>
                    <a:srgbClr val="000000"/>
                  </a:solidFill>
                  <a:latin typeface="Helios"/>
                </a:rPr>
                <a:t> </a:t>
              </a:r>
              <a:r>
                <a:rPr lang="en-US" sz="3000" dirty="0" err="1">
                  <a:solidFill>
                    <a:srgbClr val="000000"/>
                  </a:solidFill>
                  <a:latin typeface="Helios"/>
                </a:rPr>
                <a:t>egalaridir</a:t>
              </a:r>
              <a:r>
                <a:rPr lang="en-US" sz="3000" dirty="0">
                  <a:solidFill>
                    <a:srgbClr val="000000"/>
                  </a:solidFill>
                  <a:latin typeface="Helios"/>
                </a:rPr>
                <a:t>.</a:t>
              </a:r>
            </a:p>
          </p:txBody>
        </p:sp>
      </p:grpSp>
      <p:sp>
        <p:nvSpPr>
          <p:cNvPr id="20" name="TextBox 9"/>
          <p:cNvSpPr txBox="1"/>
          <p:nvPr/>
        </p:nvSpPr>
        <p:spPr>
          <a:xfrm>
            <a:off x="15477483" y="9498965"/>
            <a:ext cx="2023715" cy="424180"/>
          </a:xfrm>
          <a:prstGeom prst="rect">
            <a:avLst/>
          </a:prstGeom>
        </p:spPr>
        <p:txBody>
          <a:bodyPr lIns="0" tIns="0" rIns="0" bIns="0" rtlCol="0" anchor="t">
            <a:spAutoFit/>
          </a:bodyPr>
          <a:lstStyle/>
          <a:p>
            <a:pPr marL="0" lvl="0" indent="0" algn="ctr">
              <a:lnSpc>
                <a:spcPts val="3379"/>
              </a:lnSpc>
              <a:spcBef>
                <a:spcPct val="0"/>
              </a:spcBef>
            </a:pPr>
            <a:r>
              <a:rPr lang="en-US" sz="2599" dirty="0">
                <a:solidFill>
                  <a:srgbClr val="FFFFFF"/>
                </a:solidFill>
                <a:latin typeface="Helios Bold"/>
              </a:rPr>
              <a:t>TATU</a:t>
            </a:r>
          </a:p>
        </p:txBody>
      </p:sp>
      <p:sp>
        <p:nvSpPr>
          <p:cNvPr id="28" name="Полилиния 27"/>
          <p:cNvSpPr/>
          <p:nvPr/>
        </p:nvSpPr>
        <p:spPr>
          <a:xfrm>
            <a:off x="-76200" y="114300"/>
            <a:ext cx="12912358" cy="10287000"/>
          </a:xfrm>
          <a:custGeom>
            <a:avLst/>
            <a:gdLst>
              <a:gd name="connsiteX0" fmla="*/ 2776833 w 12912358"/>
              <a:gd name="connsiteY0" fmla="*/ 0 h 10287000"/>
              <a:gd name="connsiteX1" fmla="*/ 4639423 w 12912358"/>
              <a:gd name="connsiteY1" fmla="*/ 0 h 10287000"/>
              <a:gd name="connsiteX2" fmla="*/ 12912358 w 12912358"/>
              <a:gd name="connsiteY2" fmla="*/ 10287000 h 10287000"/>
              <a:gd name="connsiteX3" fmla="*/ 0 w 12912358"/>
              <a:gd name="connsiteY3" fmla="*/ 10287000 h 10287000"/>
              <a:gd name="connsiteX4" fmla="*/ 0 w 12912358"/>
              <a:gd name="connsiteY4" fmla="*/ 3452859 h 10287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12358" h="10287000">
                <a:moveTo>
                  <a:pt x="2776833" y="0"/>
                </a:moveTo>
                <a:lnTo>
                  <a:pt x="4639423" y="0"/>
                </a:lnTo>
                <a:lnTo>
                  <a:pt x="12912358" y="10287000"/>
                </a:lnTo>
                <a:lnTo>
                  <a:pt x="0" y="10287000"/>
                </a:lnTo>
                <a:lnTo>
                  <a:pt x="0" y="3452859"/>
                </a:lnTo>
                <a:close/>
              </a:path>
            </a:pathLst>
          </a:custGeom>
          <a:solidFill>
            <a:srgbClr val="E4E4E4"/>
          </a:solidFill>
        </p:spPr>
      </p:sp>
      <p:sp>
        <p:nvSpPr>
          <p:cNvPr id="26" name="Полилиния 25"/>
          <p:cNvSpPr/>
          <p:nvPr/>
        </p:nvSpPr>
        <p:spPr>
          <a:xfrm rot="10800000">
            <a:off x="-34558" y="4272"/>
            <a:ext cx="10976861" cy="3370693"/>
          </a:xfrm>
          <a:custGeom>
            <a:avLst/>
            <a:gdLst>
              <a:gd name="connsiteX0" fmla="*/ 10976861 w 10976861"/>
              <a:gd name="connsiteY0" fmla="*/ 3370693 h 3370693"/>
              <a:gd name="connsiteX1" fmla="*/ 0 w 10976861"/>
              <a:gd name="connsiteY1" fmla="*/ 3370693 h 3370693"/>
              <a:gd name="connsiteX2" fmla="*/ 3656727 w 10976861"/>
              <a:gd name="connsiteY2" fmla="*/ 0 h 3370693"/>
              <a:gd name="connsiteX3" fmla="*/ 10976861 w 10976861"/>
              <a:gd name="connsiteY3" fmla="*/ 0 h 3370693"/>
            </a:gdLst>
            <a:ahLst/>
            <a:cxnLst>
              <a:cxn ang="0">
                <a:pos x="connsiteX0" y="connsiteY0"/>
              </a:cxn>
              <a:cxn ang="0">
                <a:pos x="connsiteX1" y="connsiteY1"/>
              </a:cxn>
              <a:cxn ang="0">
                <a:pos x="connsiteX2" y="connsiteY2"/>
              </a:cxn>
              <a:cxn ang="0">
                <a:pos x="connsiteX3" y="connsiteY3"/>
              </a:cxn>
            </a:cxnLst>
            <a:rect l="l" t="t" r="r" b="b"/>
            <a:pathLst>
              <a:path w="10976861" h="3370693">
                <a:moveTo>
                  <a:pt x="10976861" y="3370693"/>
                </a:moveTo>
                <a:lnTo>
                  <a:pt x="0" y="3370693"/>
                </a:lnTo>
                <a:lnTo>
                  <a:pt x="3656727" y="0"/>
                </a:lnTo>
                <a:lnTo>
                  <a:pt x="10976861" y="0"/>
                </a:lnTo>
                <a:close/>
              </a:path>
            </a:pathLst>
          </a:custGeom>
          <a:solidFill>
            <a:srgbClr val="DB1932"/>
          </a:solidFill>
        </p:spPr>
      </p:sp>
      <p:sp>
        <p:nvSpPr>
          <p:cNvPr id="29" name="TextBox 18"/>
          <p:cNvSpPr txBox="1"/>
          <p:nvPr/>
        </p:nvSpPr>
        <p:spPr>
          <a:xfrm>
            <a:off x="510038" y="4013937"/>
            <a:ext cx="7186161" cy="5847755"/>
          </a:xfrm>
          <a:prstGeom prst="rect">
            <a:avLst/>
          </a:prstGeom>
        </p:spPr>
        <p:txBody>
          <a:bodyPr wrap="square" lIns="0" tIns="0" rIns="0" bIns="0" rtlCol="0" anchor="t">
            <a:spAutoFit/>
          </a:bodyPr>
          <a:lstStyle/>
          <a:p>
            <a:pPr algn="just">
              <a:lnSpc>
                <a:spcPts val="3780"/>
              </a:lnSpc>
              <a:spcBef>
                <a:spcPct val="0"/>
              </a:spcBef>
            </a:pPr>
            <a:r>
              <a:rPr lang="uz-Latn-UZ" sz="2700" dirty="0">
                <a:solidFill>
                  <a:srgbClr val="000000"/>
                </a:solidFill>
                <a:latin typeface="Helios"/>
              </a:rPr>
              <a:t>Asosiy maqsadlari ham dinsiz bir millatni dinga kiritish emas, balki musulmon farzandlarini, ko‘p sabablarga ko‘ra haq dinlari ta’limotidan xabarsiz qolgan holatidan foydalanib, Islomdan chiqarishdir! Ha, ular bizni xristian qilmoqchi emas, balki Islom dinimizdan chiqarmoqchi, xolos! (Tarixda va boshqa mamlakatlarda bu fikrimizga misollar ko’p.) Chunki o‘zlari da</a:t>
            </a:r>
            <a:r>
              <a:rPr lang="en-US" sz="2700" dirty="0">
                <a:solidFill>
                  <a:srgbClr val="000000"/>
                </a:solidFill>
                <a:latin typeface="Helios"/>
              </a:rPr>
              <a:t>’</a:t>
            </a:r>
            <a:r>
              <a:rPr lang="uz-Latn-UZ" sz="2700" dirty="0">
                <a:solidFill>
                  <a:srgbClr val="000000"/>
                </a:solidFill>
                <a:latin typeface="Helios"/>
              </a:rPr>
              <a:t>vat qilayotgan “din” (yoki mazhab-sekta)larining botil ekanini, Islom bilan hech bir jihatda bellasha olmasligini o‘zlari ham juda yaxshi bilishadi. </a:t>
            </a:r>
          </a:p>
        </p:txBody>
      </p:sp>
      <p:sp>
        <p:nvSpPr>
          <p:cNvPr id="30" name="TextBox 8"/>
          <p:cNvSpPr txBox="1"/>
          <p:nvPr/>
        </p:nvSpPr>
        <p:spPr>
          <a:xfrm>
            <a:off x="510039" y="777095"/>
            <a:ext cx="9185986" cy="1384995"/>
          </a:xfrm>
          <a:prstGeom prst="rect">
            <a:avLst/>
          </a:prstGeom>
        </p:spPr>
        <p:txBody>
          <a:bodyPr lIns="0" tIns="0" rIns="0" bIns="0" rtlCol="0" anchor="t">
            <a:spAutoFit/>
          </a:bodyPr>
          <a:lstStyle/>
          <a:p>
            <a:r>
              <a:rPr lang="en-US" sz="4500" dirty="0">
                <a:solidFill>
                  <a:srgbClr val="FFFFFF"/>
                </a:solidFill>
                <a:latin typeface="TT Hoves Bold"/>
              </a:rPr>
              <a:t>XO‘SH, BU MISSIONERLAR O‘ZI ASLIDA KIM? </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952"/>
        <p:cNvGrpSpPr/>
        <p:nvPr/>
      </p:nvGrpSpPr>
      <p:grpSpPr>
        <a:xfrm>
          <a:off x="0" y="0"/>
          <a:ext cx="0" cy="0"/>
          <a:chOff x="0" y="0"/>
          <a:chExt cx="0" cy="0"/>
        </a:xfrm>
      </p:grpSpPr>
      <p:grpSp>
        <p:nvGrpSpPr>
          <p:cNvPr id="954" name="Google Shape;954;p37"/>
          <p:cNvGrpSpPr/>
          <p:nvPr/>
        </p:nvGrpSpPr>
        <p:grpSpPr>
          <a:xfrm>
            <a:off x="9067800" y="3961715"/>
            <a:ext cx="3389570" cy="5660784"/>
            <a:chOff x="4612992" y="2197550"/>
            <a:chExt cx="1694785" cy="2830392"/>
          </a:xfrm>
        </p:grpSpPr>
        <p:grpSp>
          <p:nvGrpSpPr>
            <p:cNvPr id="955" name="Google Shape;955;p37"/>
            <p:cNvGrpSpPr/>
            <p:nvPr/>
          </p:nvGrpSpPr>
          <p:grpSpPr>
            <a:xfrm>
              <a:off x="4612992" y="2197550"/>
              <a:ext cx="1665826" cy="1381412"/>
              <a:chOff x="4612992" y="1892750"/>
              <a:chExt cx="1665826" cy="1381412"/>
            </a:xfrm>
          </p:grpSpPr>
          <p:sp>
            <p:nvSpPr>
              <p:cNvPr id="956" name="Google Shape;956;p37"/>
              <p:cNvSpPr/>
              <p:nvPr/>
            </p:nvSpPr>
            <p:spPr>
              <a:xfrm>
                <a:off x="4823901" y="2102901"/>
                <a:ext cx="1244056" cy="622082"/>
              </a:xfrm>
              <a:custGeom>
                <a:avLst/>
                <a:gdLst/>
                <a:ahLst/>
                <a:cxnLst/>
                <a:rect l="l" t="t" r="r" b="b"/>
                <a:pathLst>
                  <a:path w="23004" h="11503" extrusionOk="0">
                    <a:moveTo>
                      <a:pt x="11502" y="0"/>
                    </a:moveTo>
                    <a:cubicBezTo>
                      <a:pt x="5148" y="0"/>
                      <a:pt x="1" y="5149"/>
                      <a:pt x="1" y="11502"/>
                    </a:cubicBezTo>
                    <a:lnTo>
                      <a:pt x="23004" y="11502"/>
                    </a:lnTo>
                    <a:cubicBezTo>
                      <a:pt x="23004" y="5149"/>
                      <a:pt x="17855" y="0"/>
                      <a:pt x="11502" y="0"/>
                    </a:cubicBezTo>
                    <a:close/>
                  </a:path>
                </a:pathLst>
              </a:custGeom>
              <a:solidFill>
                <a:schemeClr val="accent3"/>
              </a:solidFill>
              <a:ln>
                <a:noFill/>
              </a:ln>
            </p:spPr>
            <p:txBody>
              <a:bodyPr spcFirstLastPara="1" wrap="square" lIns="182850" tIns="182850" rIns="182850" bIns="182850" anchor="ctr" anchorCtr="0">
                <a:noAutofit/>
              </a:bodyPr>
              <a:lstStyle/>
              <a:p>
                <a:endParaRPr sz="3600"/>
              </a:p>
            </p:txBody>
          </p:sp>
          <p:sp>
            <p:nvSpPr>
              <p:cNvPr id="957" name="Google Shape;957;p37"/>
              <p:cNvSpPr/>
              <p:nvPr/>
            </p:nvSpPr>
            <p:spPr>
              <a:xfrm>
                <a:off x="4612992" y="1892750"/>
                <a:ext cx="1665826" cy="832237"/>
              </a:xfrm>
              <a:custGeom>
                <a:avLst/>
                <a:gdLst/>
                <a:ahLst/>
                <a:cxnLst/>
                <a:rect l="l" t="t" r="r" b="b"/>
                <a:pathLst>
                  <a:path w="30803" h="15389" extrusionOk="0">
                    <a:moveTo>
                      <a:pt x="15402" y="0"/>
                    </a:moveTo>
                    <a:cubicBezTo>
                      <a:pt x="6907" y="0"/>
                      <a:pt x="0" y="6908"/>
                      <a:pt x="0" y="15388"/>
                    </a:cubicBezTo>
                    <a:lnTo>
                      <a:pt x="1390" y="15388"/>
                    </a:lnTo>
                    <a:cubicBezTo>
                      <a:pt x="1390" y="7673"/>
                      <a:pt x="7673" y="1390"/>
                      <a:pt x="15402" y="1390"/>
                    </a:cubicBezTo>
                    <a:cubicBezTo>
                      <a:pt x="23116" y="1390"/>
                      <a:pt x="29400" y="7673"/>
                      <a:pt x="29400" y="15388"/>
                    </a:cubicBezTo>
                    <a:lnTo>
                      <a:pt x="30803" y="15388"/>
                    </a:lnTo>
                    <a:cubicBezTo>
                      <a:pt x="30803" y="6908"/>
                      <a:pt x="23897" y="0"/>
                      <a:pt x="15402" y="0"/>
                    </a:cubicBezTo>
                    <a:close/>
                  </a:path>
                </a:pathLst>
              </a:custGeom>
              <a:solidFill>
                <a:schemeClr val="accent3"/>
              </a:solidFill>
              <a:ln>
                <a:noFill/>
              </a:ln>
            </p:spPr>
            <p:txBody>
              <a:bodyPr spcFirstLastPara="1" wrap="square" lIns="182850" tIns="182850" rIns="182850" bIns="182850" anchor="ctr" anchorCtr="0">
                <a:noAutofit/>
              </a:bodyPr>
              <a:lstStyle/>
              <a:p>
                <a:endParaRPr sz="3600"/>
              </a:p>
            </p:txBody>
          </p:sp>
          <p:sp>
            <p:nvSpPr>
              <p:cNvPr id="958" name="Google Shape;958;p37"/>
              <p:cNvSpPr/>
              <p:nvPr/>
            </p:nvSpPr>
            <p:spPr>
              <a:xfrm>
                <a:off x="5385265" y="2596107"/>
                <a:ext cx="120436" cy="678055"/>
              </a:xfrm>
              <a:custGeom>
                <a:avLst/>
                <a:gdLst/>
                <a:ahLst/>
                <a:cxnLst/>
                <a:rect l="l" t="t" r="r" b="b"/>
                <a:pathLst>
                  <a:path w="2227" h="12538" extrusionOk="0">
                    <a:moveTo>
                      <a:pt x="710" y="1"/>
                    </a:moveTo>
                    <a:lnTo>
                      <a:pt x="710" y="10396"/>
                    </a:lnTo>
                    <a:cubicBezTo>
                      <a:pt x="298" y="10552"/>
                      <a:pt x="1" y="10949"/>
                      <a:pt x="1" y="11431"/>
                    </a:cubicBezTo>
                    <a:cubicBezTo>
                      <a:pt x="1" y="12041"/>
                      <a:pt x="511" y="12538"/>
                      <a:pt x="1121" y="12538"/>
                    </a:cubicBezTo>
                    <a:cubicBezTo>
                      <a:pt x="1731" y="12538"/>
                      <a:pt x="2227" y="12041"/>
                      <a:pt x="2227" y="11431"/>
                    </a:cubicBezTo>
                    <a:cubicBezTo>
                      <a:pt x="2227" y="10949"/>
                      <a:pt x="1943" y="10552"/>
                      <a:pt x="1518" y="10396"/>
                    </a:cubicBezTo>
                    <a:lnTo>
                      <a:pt x="1518" y="1"/>
                    </a:lnTo>
                    <a:close/>
                  </a:path>
                </a:pathLst>
              </a:custGeom>
              <a:solidFill>
                <a:schemeClr val="accent3"/>
              </a:solidFill>
              <a:ln>
                <a:noFill/>
              </a:ln>
            </p:spPr>
            <p:txBody>
              <a:bodyPr spcFirstLastPara="1" wrap="square" lIns="182850" tIns="182850" rIns="182850" bIns="182850" anchor="ctr" anchorCtr="0">
                <a:noAutofit/>
              </a:bodyPr>
              <a:lstStyle/>
              <a:p>
                <a:endParaRPr sz="3600"/>
              </a:p>
            </p:txBody>
          </p:sp>
        </p:grpSp>
        <p:sp>
          <p:nvSpPr>
            <p:cNvPr id="960" name="Google Shape;960;p37"/>
            <p:cNvSpPr txBox="1"/>
            <p:nvPr/>
          </p:nvSpPr>
          <p:spPr>
            <a:xfrm>
              <a:off x="4650577" y="3501502"/>
              <a:ext cx="1657200" cy="1526440"/>
            </a:xfrm>
            <a:prstGeom prst="rect">
              <a:avLst/>
            </a:prstGeom>
            <a:noFill/>
            <a:ln>
              <a:noFill/>
            </a:ln>
          </p:spPr>
          <p:txBody>
            <a:bodyPr spcFirstLastPara="1" wrap="square" lIns="182850" tIns="182850" rIns="182850" bIns="182850" anchor="t" anchorCtr="0">
              <a:noAutofit/>
            </a:bodyPr>
            <a:lstStyle/>
            <a:p>
              <a:pPr algn="ctr"/>
              <a:r>
                <a:rPr lang="uz-Latn-UZ" sz="2400" dirty="0">
                  <a:solidFill>
                    <a:srgbClr val="9BBB59"/>
                  </a:solidFill>
                  <a:latin typeface="Roboto"/>
                  <a:ea typeface="Roboto"/>
                  <a:cs typeface="Roboto"/>
                  <a:sym typeface="Roboto"/>
                </a:rPr>
                <a:t>Xayriya yordami ko‘rsatish, birinchi navbatda, moddiy yordam, dori-darmon, bepul tibbiy yordam ko‘rsatish, oziq-ovqat mahsulotlari tarqatish</a:t>
              </a:r>
            </a:p>
          </p:txBody>
        </p:sp>
      </p:grpSp>
      <p:grpSp>
        <p:nvGrpSpPr>
          <p:cNvPr id="961" name="Google Shape;961;p37"/>
          <p:cNvGrpSpPr/>
          <p:nvPr/>
        </p:nvGrpSpPr>
        <p:grpSpPr>
          <a:xfrm>
            <a:off x="5572118" y="2352946"/>
            <a:ext cx="3330138" cy="4949694"/>
            <a:chOff x="2865151" y="1393166"/>
            <a:chExt cx="1665069" cy="2474847"/>
          </a:xfrm>
        </p:grpSpPr>
        <p:grpSp>
          <p:nvGrpSpPr>
            <p:cNvPr id="962" name="Google Shape;962;p37"/>
            <p:cNvGrpSpPr/>
            <p:nvPr/>
          </p:nvGrpSpPr>
          <p:grpSpPr>
            <a:xfrm>
              <a:off x="2865151" y="2442528"/>
              <a:ext cx="1665069" cy="1425485"/>
              <a:chOff x="2865151" y="2137728"/>
              <a:chExt cx="1665069" cy="1425485"/>
            </a:xfrm>
          </p:grpSpPr>
          <p:sp>
            <p:nvSpPr>
              <p:cNvPr id="963" name="Google Shape;963;p37"/>
              <p:cNvSpPr/>
              <p:nvPr/>
            </p:nvSpPr>
            <p:spPr>
              <a:xfrm>
                <a:off x="3064541" y="2698042"/>
                <a:ext cx="1244056" cy="621271"/>
              </a:xfrm>
              <a:custGeom>
                <a:avLst/>
                <a:gdLst/>
                <a:ahLst/>
                <a:cxnLst/>
                <a:rect l="l" t="t" r="r" b="b"/>
                <a:pathLst>
                  <a:path w="23004" h="11488" extrusionOk="0">
                    <a:moveTo>
                      <a:pt x="1" y="0"/>
                    </a:moveTo>
                    <a:cubicBezTo>
                      <a:pt x="1" y="6340"/>
                      <a:pt x="5148" y="11487"/>
                      <a:pt x="11502" y="11487"/>
                    </a:cubicBezTo>
                    <a:cubicBezTo>
                      <a:pt x="17855" y="11487"/>
                      <a:pt x="23004" y="6340"/>
                      <a:pt x="23004" y="0"/>
                    </a:cubicBezTo>
                    <a:close/>
                  </a:path>
                </a:pathLst>
              </a:custGeom>
              <a:solidFill>
                <a:schemeClr val="accent2"/>
              </a:solidFill>
              <a:ln>
                <a:noFill/>
              </a:ln>
            </p:spPr>
            <p:txBody>
              <a:bodyPr spcFirstLastPara="1" wrap="square" lIns="182850" tIns="182850" rIns="182850" bIns="182850" anchor="ctr" anchorCtr="0">
                <a:noAutofit/>
              </a:bodyPr>
              <a:lstStyle/>
              <a:p>
                <a:endParaRPr sz="3600"/>
              </a:p>
            </p:txBody>
          </p:sp>
          <p:sp>
            <p:nvSpPr>
              <p:cNvPr id="964" name="Google Shape;964;p37"/>
              <p:cNvSpPr/>
              <p:nvPr/>
            </p:nvSpPr>
            <p:spPr>
              <a:xfrm>
                <a:off x="2865151" y="2730219"/>
                <a:ext cx="1665069" cy="832994"/>
              </a:xfrm>
              <a:custGeom>
                <a:avLst/>
                <a:gdLst/>
                <a:ahLst/>
                <a:cxnLst/>
                <a:rect l="l" t="t" r="r" b="b"/>
                <a:pathLst>
                  <a:path w="30789" h="15403" extrusionOk="0">
                    <a:moveTo>
                      <a:pt x="1" y="1"/>
                    </a:moveTo>
                    <a:cubicBezTo>
                      <a:pt x="1" y="8496"/>
                      <a:pt x="6906" y="15402"/>
                      <a:pt x="15387" y="15402"/>
                    </a:cubicBezTo>
                    <a:cubicBezTo>
                      <a:pt x="23883" y="15402"/>
                      <a:pt x="30789" y="8496"/>
                      <a:pt x="30789" y="1"/>
                    </a:cubicBezTo>
                    <a:lnTo>
                      <a:pt x="29399" y="1"/>
                    </a:lnTo>
                    <a:cubicBezTo>
                      <a:pt x="29399" y="7731"/>
                      <a:pt x="23117" y="14012"/>
                      <a:pt x="15387" y="14012"/>
                    </a:cubicBezTo>
                    <a:cubicBezTo>
                      <a:pt x="7672" y="14012"/>
                      <a:pt x="1390" y="7731"/>
                      <a:pt x="1390" y="1"/>
                    </a:cubicBezTo>
                    <a:close/>
                  </a:path>
                </a:pathLst>
              </a:custGeom>
              <a:solidFill>
                <a:schemeClr val="accent2"/>
              </a:solidFill>
              <a:ln>
                <a:noFill/>
              </a:ln>
            </p:spPr>
            <p:txBody>
              <a:bodyPr spcFirstLastPara="1" wrap="square" lIns="182850" tIns="182850" rIns="182850" bIns="182850" anchor="ctr" anchorCtr="0">
                <a:noAutofit/>
              </a:bodyPr>
              <a:lstStyle/>
              <a:p>
                <a:endParaRPr sz="3600"/>
              </a:p>
            </p:txBody>
          </p:sp>
          <p:sp>
            <p:nvSpPr>
              <p:cNvPr id="965" name="Google Shape;965;p37"/>
              <p:cNvSpPr/>
              <p:nvPr/>
            </p:nvSpPr>
            <p:spPr>
              <a:xfrm>
                <a:off x="3660031" y="2137728"/>
                <a:ext cx="120490" cy="678812"/>
              </a:xfrm>
              <a:custGeom>
                <a:avLst/>
                <a:gdLst/>
                <a:ahLst/>
                <a:cxnLst/>
                <a:rect l="l" t="t" r="r" b="b"/>
                <a:pathLst>
                  <a:path w="2228" h="12552" extrusionOk="0">
                    <a:moveTo>
                      <a:pt x="1106" y="1"/>
                    </a:moveTo>
                    <a:cubicBezTo>
                      <a:pt x="497" y="1"/>
                      <a:pt x="0" y="497"/>
                      <a:pt x="0" y="1121"/>
                    </a:cubicBezTo>
                    <a:cubicBezTo>
                      <a:pt x="0" y="1589"/>
                      <a:pt x="298" y="1986"/>
                      <a:pt x="709" y="2156"/>
                    </a:cubicBezTo>
                    <a:lnTo>
                      <a:pt x="709" y="12552"/>
                    </a:lnTo>
                    <a:lnTo>
                      <a:pt x="1518" y="12552"/>
                    </a:lnTo>
                    <a:lnTo>
                      <a:pt x="1518" y="2156"/>
                    </a:lnTo>
                    <a:cubicBezTo>
                      <a:pt x="1929" y="1986"/>
                      <a:pt x="2227" y="1589"/>
                      <a:pt x="2227" y="1121"/>
                    </a:cubicBezTo>
                    <a:cubicBezTo>
                      <a:pt x="2227" y="497"/>
                      <a:pt x="1730" y="1"/>
                      <a:pt x="1106" y="1"/>
                    </a:cubicBezTo>
                    <a:close/>
                  </a:path>
                </a:pathLst>
              </a:custGeom>
              <a:solidFill>
                <a:schemeClr val="accent2"/>
              </a:solidFill>
              <a:ln>
                <a:noFill/>
              </a:ln>
            </p:spPr>
            <p:txBody>
              <a:bodyPr spcFirstLastPara="1" wrap="square" lIns="182850" tIns="182850" rIns="182850" bIns="182850" anchor="ctr" anchorCtr="0">
                <a:noAutofit/>
              </a:bodyPr>
              <a:lstStyle/>
              <a:p>
                <a:endParaRPr sz="3600"/>
              </a:p>
            </p:txBody>
          </p:sp>
        </p:grpSp>
        <p:sp>
          <p:nvSpPr>
            <p:cNvPr id="967" name="Google Shape;967;p37"/>
            <p:cNvSpPr txBox="1"/>
            <p:nvPr/>
          </p:nvSpPr>
          <p:spPr>
            <a:xfrm>
              <a:off x="2873062" y="1393166"/>
              <a:ext cx="1649100" cy="1014535"/>
            </a:xfrm>
            <a:prstGeom prst="rect">
              <a:avLst/>
            </a:prstGeom>
            <a:noFill/>
            <a:ln>
              <a:noFill/>
            </a:ln>
          </p:spPr>
          <p:txBody>
            <a:bodyPr spcFirstLastPara="1" wrap="square" lIns="182850" tIns="182850" rIns="182850" bIns="182850" anchor="t" anchorCtr="0">
              <a:noAutofit/>
            </a:bodyPr>
            <a:lstStyle/>
            <a:p>
              <a:pPr algn="ctr"/>
              <a:r>
                <a:rPr lang="uz-Latn-UZ" sz="2400" dirty="0">
                  <a:solidFill>
                    <a:srgbClr val="C0504D"/>
                  </a:solidFill>
                  <a:latin typeface="Roboto"/>
                  <a:ea typeface="Roboto"/>
                  <a:cs typeface="Roboto"/>
                  <a:sym typeface="Roboto"/>
                </a:rPr>
                <a:t>Mahalliy tilda missionerlik gazeta-jurnalarini nashr etish va tub aholi ichida tarqatish</a:t>
              </a:r>
            </a:p>
          </p:txBody>
        </p:sp>
      </p:grpSp>
      <p:grpSp>
        <p:nvGrpSpPr>
          <p:cNvPr id="968" name="Google Shape;968;p37"/>
          <p:cNvGrpSpPr/>
          <p:nvPr/>
        </p:nvGrpSpPr>
        <p:grpSpPr>
          <a:xfrm>
            <a:off x="2001266" y="3961714"/>
            <a:ext cx="3330138" cy="5528046"/>
            <a:chOff x="1079725" y="2197550"/>
            <a:chExt cx="1665069" cy="2764023"/>
          </a:xfrm>
        </p:grpSpPr>
        <p:grpSp>
          <p:nvGrpSpPr>
            <p:cNvPr id="969" name="Google Shape;969;p37"/>
            <p:cNvGrpSpPr/>
            <p:nvPr/>
          </p:nvGrpSpPr>
          <p:grpSpPr>
            <a:xfrm>
              <a:off x="1079725" y="2197550"/>
              <a:ext cx="1665069" cy="1381413"/>
              <a:chOff x="1079725" y="1892750"/>
              <a:chExt cx="1665069" cy="1381413"/>
            </a:xfrm>
          </p:grpSpPr>
          <p:sp>
            <p:nvSpPr>
              <p:cNvPr id="970" name="Google Shape;970;p37"/>
              <p:cNvSpPr/>
              <p:nvPr/>
            </p:nvSpPr>
            <p:spPr>
              <a:xfrm>
                <a:off x="1289877" y="2102901"/>
                <a:ext cx="1244002" cy="622082"/>
              </a:xfrm>
              <a:custGeom>
                <a:avLst/>
                <a:gdLst/>
                <a:ahLst/>
                <a:cxnLst/>
                <a:rect l="l" t="t" r="r" b="b"/>
                <a:pathLst>
                  <a:path w="23003" h="11503" extrusionOk="0">
                    <a:moveTo>
                      <a:pt x="11501" y="0"/>
                    </a:moveTo>
                    <a:cubicBezTo>
                      <a:pt x="5148" y="0"/>
                      <a:pt x="0" y="5149"/>
                      <a:pt x="0" y="11502"/>
                    </a:cubicBezTo>
                    <a:lnTo>
                      <a:pt x="23003" y="11502"/>
                    </a:lnTo>
                    <a:cubicBezTo>
                      <a:pt x="23003" y="5149"/>
                      <a:pt x="17854" y="0"/>
                      <a:pt x="11501" y="0"/>
                    </a:cubicBezTo>
                    <a:close/>
                  </a:path>
                </a:pathLst>
              </a:custGeom>
              <a:solidFill>
                <a:schemeClr val="accent1"/>
              </a:solidFill>
              <a:ln>
                <a:noFill/>
              </a:ln>
            </p:spPr>
            <p:txBody>
              <a:bodyPr spcFirstLastPara="1" wrap="square" lIns="182850" tIns="182850" rIns="182850" bIns="182850" anchor="ctr" anchorCtr="0">
                <a:noAutofit/>
              </a:bodyPr>
              <a:lstStyle/>
              <a:p>
                <a:endParaRPr sz="3600">
                  <a:latin typeface="Roboto"/>
                  <a:ea typeface="Roboto"/>
                  <a:cs typeface="Roboto"/>
                  <a:sym typeface="Roboto"/>
                </a:endParaRPr>
              </a:p>
            </p:txBody>
          </p:sp>
          <p:sp>
            <p:nvSpPr>
              <p:cNvPr id="971" name="Google Shape;971;p37"/>
              <p:cNvSpPr/>
              <p:nvPr/>
            </p:nvSpPr>
            <p:spPr>
              <a:xfrm>
                <a:off x="1079725" y="1892750"/>
                <a:ext cx="1665069" cy="832237"/>
              </a:xfrm>
              <a:custGeom>
                <a:avLst/>
                <a:gdLst/>
                <a:ahLst/>
                <a:cxnLst/>
                <a:rect l="l" t="t" r="r" b="b"/>
                <a:pathLst>
                  <a:path w="30789" h="15389" extrusionOk="0">
                    <a:moveTo>
                      <a:pt x="15387" y="0"/>
                    </a:moveTo>
                    <a:cubicBezTo>
                      <a:pt x="6906" y="0"/>
                      <a:pt x="0" y="6908"/>
                      <a:pt x="0" y="15388"/>
                    </a:cubicBezTo>
                    <a:lnTo>
                      <a:pt x="1390" y="15388"/>
                    </a:lnTo>
                    <a:cubicBezTo>
                      <a:pt x="1390" y="7673"/>
                      <a:pt x="7672" y="1390"/>
                      <a:pt x="15387" y="1390"/>
                    </a:cubicBezTo>
                    <a:cubicBezTo>
                      <a:pt x="23117" y="1390"/>
                      <a:pt x="29399" y="7673"/>
                      <a:pt x="29399" y="15388"/>
                    </a:cubicBezTo>
                    <a:lnTo>
                      <a:pt x="30788" y="15388"/>
                    </a:lnTo>
                    <a:cubicBezTo>
                      <a:pt x="30788" y="6908"/>
                      <a:pt x="23882" y="0"/>
                      <a:pt x="15387" y="0"/>
                    </a:cubicBezTo>
                    <a:close/>
                  </a:path>
                </a:pathLst>
              </a:custGeom>
              <a:solidFill>
                <a:schemeClr val="accent1"/>
              </a:solidFill>
              <a:ln>
                <a:noFill/>
              </a:ln>
            </p:spPr>
            <p:txBody>
              <a:bodyPr spcFirstLastPara="1" wrap="square" lIns="182850" tIns="182850" rIns="182850" bIns="182850" anchor="ctr" anchorCtr="0">
                <a:noAutofit/>
              </a:bodyPr>
              <a:lstStyle/>
              <a:p>
                <a:endParaRPr sz="3600">
                  <a:latin typeface="Roboto"/>
                  <a:ea typeface="Roboto"/>
                  <a:cs typeface="Roboto"/>
                  <a:sym typeface="Roboto"/>
                </a:endParaRPr>
              </a:p>
            </p:txBody>
          </p:sp>
          <p:sp>
            <p:nvSpPr>
              <p:cNvPr id="972" name="Google Shape;972;p37"/>
              <p:cNvSpPr/>
              <p:nvPr/>
            </p:nvSpPr>
            <p:spPr>
              <a:xfrm>
                <a:off x="1851134" y="2596108"/>
                <a:ext cx="120490" cy="678055"/>
              </a:xfrm>
              <a:custGeom>
                <a:avLst/>
                <a:gdLst/>
                <a:ahLst/>
                <a:cxnLst/>
                <a:rect l="l" t="t" r="r" b="b"/>
                <a:pathLst>
                  <a:path w="2228" h="12538" extrusionOk="0">
                    <a:moveTo>
                      <a:pt x="710" y="1"/>
                    </a:moveTo>
                    <a:lnTo>
                      <a:pt x="710" y="10396"/>
                    </a:lnTo>
                    <a:cubicBezTo>
                      <a:pt x="299" y="10552"/>
                      <a:pt x="1" y="10949"/>
                      <a:pt x="1" y="11431"/>
                    </a:cubicBezTo>
                    <a:cubicBezTo>
                      <a:pt x="1" y="12041"/>
                      <a:pt x="498" y="12538"/>
                      <a:pt x="1107" y="12538"/>
                    </a:cubicBezTo>
                    <a:cubicBezTo>
                      <a:pt x="1731" y="12538"/>
                      <a:pt x="2228" y="12041"/>
                      <a:pt x="2228" y="11431"/>
                    </a:cubicBezTo>
                    <a:cubicBezTo>
                      <a:pt x="2228" y="10949"/>
                      <a:pt x="1930" y="10552"/>
                      <a:pt x="1519" y="10396"/>
                    </a:cubicBezTo>
                    <a:lnTo>
                      <a:pt x="1519" y="1"/>
                    </a:lnTo>
                    <a:close/>
                  </a:path>
                </a:pathLst>
              </a:custGeom>
              <a:solidFill>
                <a:schemeClr val="accent1"/>
              </a:solidFill>
              <a:ln>
                <a:noFill/>
              </a:ln>
            </p:spPr>
            <p:txBody>
              <a:bodyPr spcFirstLastPara="1" wrap="square" lIns="182850" tIns="182850" rIns="182850" bIns="182850" anchor="ctr" anchorCtr="0">
                <a:noAutofit/>
              </a:bodyPr>
              <a:lstStyle/>
              <a:p>
                <a:endParaRPr sz="3600">
                  <a:latin typeface="Roboto"/>
                  <a:ea typeface="Roboto"/>
                  <a:cs typeface="Roboto"/>
                  <a:sym typeface="Roboto"/>
                </a:endParaRPr>
              </a:p>
            </p:txBody>
          </p:sp>
        </p:grpSp>
        <p:sp>
          <p:nvSpPr>
            <p:cNvPr id="974" name="Google Shape;974;p37"/>
            <p:cNvSpPr txBox="1"/>
            <p:nvPr/>
          </p:nvSpPr>
          <p:spPr>
            <a:xfrm>
              <a:off x="1095394" y="3677058"/>
              <a:ext cx="1649400" cy="1284515"/>
            </a:xfrm>
            <a:prstGeom prst="rect">
              <a:avLst/>
            </a:prstGeom>
            <a:noFill/>
            <a:ln>
              <a:noFill/>
            </a:ln>
          </p:spPr>
          <p:txBody>
            <a:bodyPr spcFirstLastPara="1" wrap="square" lIns="182850" tIns="182850" rIns="182850" bIns="182850" anchor="t" anchorCtr="0">
              <a:noAutofit/>
            </a:bodyPr>
            <a:lstStyle/>
            <a:p>
              <a:pPr algn="ctr"/>
              <a:r>
                <a:rPr lang="uz-Latn-UZ" sz="2400" dirty="0">
                  <a:solidFill>
                    <a:srgbClr val="4F81BD"/>
                  </a:solidFill>
                  <a:latin typeface="Roboto"/>
                  <a:ea typeface="Roboto"/>
                  <a:cs typeface="Roboto"/>
                  <a:sym typeface="Roboto"/>
                </a:rPr>
                <a:t>Nodavlat notijorat tashkilotlar sifatida soxta insonparvar yordam ko’rsatish bahonasida o‘z ta’sir doirasini kengaytirish</a:t>
              </a:r>
            </a:p>
            <a:p>
              <a:pPr algn="ctr"/>
              <a:endParaRPr lang="uz-Latn-UZ" sz="2400" dirty="0">
                <a:solidFill>
                  <a:srgbClr val="4F81BD"/>
                </a:solidFill>
                <a:latin typeface="Roboto"/>
                <a:ea typeface="Roboto"/>
                <a:cs typeface="Roboto"/>
                <a:sym typeface="Roboto"/>
              </a:endParaRPr>
            </a:p>
          </p:txBody>
        </p:sp>
      </p:grpSp>
      <p:grpSp>
        <p:nvGrpSpPr>
          <p:cNvPr id="975" name="Google Shape;975;p37"/>
          <p:cNvGrpSpPr/>
          <p:nvPr/>
        </p:nvGrpSpPr>
        <p:grpSpPr>
          <a:xfrm>
            <a:off x="12638651" y="2405298"/>
            <a:ext cx="3331760" cy="4897342"/>
            <a:chOff x="6398418" y="1419342"/>
            <a:chExt cx="1665880" cy="2448671"/>
          </a:xfrm>
        </p:grpSpPr>
        <p:grpSp>
          <p:nvGrpSpPr>
            <p:cNvPr id="976" name="Google Shape;976;p37"/>
            <p:cNvGrpSpPr/>
            <p:nvPr/>
          </p:nvGrpSpPr>
          <p:grpSpPr>
            <a:xfrm>
              <a:off x="6398418" y="2442528"/>
              <a:ext cx="1665880" cy="1425485"/>
              <a:chOff x="6398418" y="2137728"/>
              <a:chExt cx="1665880" cy="1425485"/>
            </a:xfrm>
          </p:grpSpPr>
          <p:sp>
            <p:nvSpPr>
              <p:cNvPr id="977" name="Google Shape;977;p37"/>
              <p:cNvSpPr/>
              <p:nvPr/>
            </p:nvSpPr>
            <p:spPr>
              <a:xfrm>
                <a:off x="6598619" y="2698042"/>
                <a:ext cx="1244056" cy="621271"/>
              </a:xfrm>
              <a:custGeom>
                <a:avLst/>
                <a:gdLst/>
                <a:ahLst/>
                <a:cxnLst/>
                <a:rect l="l" t="t" r="r" b="b"/>
                <a:pathLst>
                  <a:path w="23004" h="11488" extrusionOk="0">
                    <a:moveTo>
                      <a:pt x="0" y="0"/>
                    </a:moveTo>
                    <a:cubicBezTo>
                      <a:pt x="0" y="6340"/>
                      <a:pt x="5148" y="11487"/>
                      <a:pt x="11501" y="11487"/>
                    </a:cubicBezTo>
                    <a:cubicBezTo>
                      <a:pt x="17855" y="11487"/>
                      <a:pt x="23003" y="6340"/>
                      <a:pt x="23003" y="0"/>
                    </a:cubicBezTo>
                    <a:close/>
                  </a:path>
                </a:pathLst>
              </a:custGeom>
              <a:solidFill>
                <a:schemeClr val="accent4"/>
              </a:solidFill>
              <a:ln>
                <a:noFill/>
              </a:ln>
            </p:spPr>
            <p:txBody>
              <a:bodyPr spcFirstLastPara="1" wrap="square" lIns="182850" tIns="182850" rIns="182850" bIns="182850" anchor="ctr" anchorCtr="0">
                <a:noAutofit/>
              </a:bodyPr>
              <a:lstStyle/>
              <a:p>
                <a:endParaRPr sz="3600"/>
              </a:p>
            </p:txBody>
          </p:sp>
          <p:sp>
            <p:nvSpPr>
              <p:cNvPr id="978" name="Google Shape;978;p37"/>
              <p:cNvSpPr/>
              <p:nvPr/>
            </p:nvSpPr>
            <p:spPr>
              <a:xfrm>
                <a:off x="6398418" y="2730219"/>
                <a:ext cx="1665880" cy="832994"/>
              </a:xfrm>
              <a:custGeom>
                <a:avLst/>
                <a:gdLst/>
                <a:ahLst/>
                <a:cxnLst/>
                <a:rect l="l" t="t" r="r" b="b"/>
                <a:pathLst>
                  <a:path w="30804" h="15403" extrusionOk="0">
                    <a:moveTo>
                      <a:pt x="0" y="1"/>
                    </a:moveTo>
                    <a:cubicBezTo>
                      <a:pt x="0" y="8496"/>
                      <a:pt x="6907" y="15402"/>
                      <a:pt x="15402" y="15402"/>
                    </a:cubicBezTo>
                    <a:cubicBezTo>
                      <a:pt x="23897" y="15402"/>
                      <a:pt x="30803" y="8496"/>
                      <a:pt x="30803" y="1"/>
                    </a:cubicBezTo>
                    <a:lnTo>
                      <a:pt x="29413" y="1"/>
                    </a:lnTo>
                    <a:cubicBezTo>
                      <a:pt x="29413" y="7731"/>
                      <a:pt x="23117" y="14012"/>
                      <a:pt x="15402" y="14012"/>
                    </a:cubicBezTo>
                    <a:cubicBezTo>
                      <a:pt x="7673" y="14012"/>
                      <a:pt x="1390" y="7731"/>
                      <a:pt x="1390" y="1"/>
                    </a:cubicBezTo>
                    <a:close/>
                  </a:path>
                </a:pathLst>
              </a:custGeom>
              <a:solidFill>
                <a:schemeClr val="accent4"/>
              </a:solidFill>
              <a:ln>
                <a:noFill/>
              </a:ln>
            </p:spPr>
            <p:txBody>
              <a:bodyPr spcFirstLastPara="1" wrap="square" lIns="182850" tIns="182850" rIns="182850" bIns="182850" anchor="ctr" anchorCtr="0">
                <a:noAutofit/>
              </a:bodyPr>
              <a:lstStyle/>
              <a:p>
                <a:endParaRPr sz="3600"/>
              </a:p>
            </p:txBody>
          </p:sp>
          <p:sp>
            <p:nvSpPr>
              <p:cNvPr id="979" name="Google Shape;979;p37"/>
              <p:cNvSpPr/>
              <p:nvPr/>
            </p:nvSpPr>
            <p:spPr>
              <a:xfrm>
                <a:off x="7171535" y="2137728"/>
                <a:ext cx="120436" cy="678812"/>
              </a:xfrm>
              <a:custGeom>
                <a:avLst/>
                <a:gdLst/>
                <a:ahLst/>
                <a:cxnLst/>
                <a:rect l="l" t="t" r="r" b="b"/>
                <a:pathLst>
                  <a:path w="2227" h="12552" extrusionOk="0">
                    <a:moveTo>
                      <a:pt x="1121" y="1"/>
                    </a:moveTo>
                    <a:cubicBezTo>
                      <a:pt x="511" y="1"/>
                      <a:pt x="1" y="497"/>
                      <a:pt x="1" y="1121"/>
                    </a:cubicBezTo>
                    <a:cubicBezTo>
                      <a:pt x="1" y="1589"/>
                      <a:pt x="298" y="1986"/>
                      <a:pt x="710" y="2156"/>
                    </a:cubicBezTo>
                    <a:lnTo>
                      <a:pt x="710" y="12552"/>
                    </a:lnTo>
                    <a:lnTo>
                      <a:pt x="1518" y="12552"/>
                    </a:lnTo>
                    <a:lnTo>
                      <a:pt x="1518" y="2156"/>
                    </a:lnTo>
                    <a:cubicBezTo>
                      <a:pt x="1943" y="1986"/>
                      <a:pt x="2227" y="1589"/>
                      <a:pt x="2227" y="1121"/>
                    </a:cubicBezTo>
                    <a:cubicBezTo>
                      <a:pt x="2227" y="497"/>
                      <a:pt x="1731" y="1"/>
                      <a:pt x="1121" y="1"/>
                    </a:cubicBezTo>
                    <a:close/>
                  </a:path>
                </a:pathLst>
              </a:custGeom>
              <a:solidFill>
                <a:schemeClr val="accent4"/>
              </a:solidFill>
              <a:ln>
                <a:noFill/>
              </a:ln>
            </p:spPr>
            <p:txBody>
              <a:bodyPr spcFirstLastPara="1" wrap="square" lIns="182850" tIns="182850" rIns="182850" bIns="182850" anchor="ctr" anchorCtr="0">
                <a:noAutofit/>
              </a:bodyPr>
              <a:lstStyle/>
              <a:p>
                <a:endParaRPr sz="3600"/>
              </a:p>
            </p:txBody>
          </p:sp>
        </p:grpSp>
        <p:sp>
          <p:nvSpPr>
            <p:cNvPr id="981" name="Google Shape;981;p37"/>
            <p:cNvSpPr txBox="1"/>
            <p:nvPr/>
          </p:nvSpPr>
          <p:spPr>
            <a:xfrm>
              <a:off x="6407698" y="1419342"/>
              <a:ext cx="1656600" cy="1193786"/>
            </a:xfrm>
            <a:prstGeom prst="rect">
              <a:avLst/>
            </a:prstGeom>
            <a:noFill/>
            <a:ln>
              <a:noFill/>
            </a:ln>
          </p:spPr>
          <p:txBody>
            <a:bodyPr spcFirstLastPara="1" wrap="square" lIns="182850" tIns="182850" rIns="182850" bIns="182850" anchor="t" anchorCtr="0">
              <a:noAutofit/>
            </a:bodyPr>
            <a:lstStyle/>
            <a:p>
              <a:pPr algn="ctr"/>
              <a:r>
                <a:rPr lang="uz-Latn-UZ" sz="2400" dirty="0">
                  <a:solidFill>
                    <a:srgbClr val="8064A2"/>
                  </a:solidFill>
                  <a:latin typeface="Roboto"/>
                  <a:ea typeface="Roboto"/>
                  <a:cs typeface="Roboto"/>
                  <a:sym typeface="Roboto"/>
                </a:rPr>
                <a:t>Tibbiy, ta’lim-tarbiya sohalariga maxsus missioner mutahassislarni yuborish va h.k.</a:t>
              </a:r>
            </a:p>
          </p:txBody>
        </p:sp>
      </p:grpSp>
      <p:sp>
        <p:nvSpPr>
          <p:cNvPr id="2" name="Заголовок 1"/>
          <p:cNvSpPr>
            <a:spLocks noGrp="1"/>
          </p:cNvSpPr>
          <p:nvPr>
            <p:ph type="title"/>
          </p:nvPr>
        </p:nvSpPr>
        <p:spPr/>
        <p:txBody>
          <a:bodyPr/>
          <a:lstStyle/>
          <a:p>
            <a:endParaRPr lang="uz-Latn-UZ"/>
          </a:p>
        </p:txBody>
      </p:sp>
      <p:sp>
        <p:nvSpPr>
          <p:cNvPr id="32" name="Полилиния 31"/>
          <p:cNvSpPr/>
          <p:nvPr/>
        </p:nvSpPr>
        <p:spPr>
          <a:xfrm rot="10800000">
            <a:off x="-5" y="0"/>
            <a:ext cx="14583945" cy="2059256"/>
          </a:xfrm>
          <a:custGeom>
            <a:avLst/>
            <a:gdLst>
              <a:gd name="connsiteX0" fmla="*/ 16216577 w 16216577"/>
              <a:gd name="connsiteY0" fmla="*/ 3277819 h 3277819"/>
              <a:gd name="connsiteX1" fmla="*/ 0 w 16216577"/>
              <a:gd name="connsiteY1" fmla="*/ 3277819 h 3277819"/>
              <a:gd name="connsiteX2" fmla="*/ 3102955 w 16216577"/>
              <a:gd name="connsiteY2" fmla="*/ 0 h 3277819"/>
              <a:gd name="connsiteX3" fmla="*/ 16181299 w 16216577"/>
              <a:gd name="connsiteY3" fmla="*/ 0 h 3277819"/>
              <a:gd name="connsiteX4" fmla="*/ 16216577 w 16216577"/>
              <a:gd name="connsiteY4" fmla="*/ 37264 h 32778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16577" h="3277819">
                <a:moveTo>
                  <a:pt x="16216577" y="3277819"/>
                </a:moveTo>
                <a:lnTo>
                  <a:pt x="0" y="3277819"/>
                </a:lnTo>
                <a:lnTo>
                  <a:pt x="3102955" y="0"/>
                </a:lnTo>
                <a:lnTo>
                  <a:pt x="16181299" y="0"/>
                </a:lnTo>
                <a:lnTo>
                  <a:pt x="16216577" y="37264"/>
                </a:lnTo>
                <a:close/>
              </a:path>
            </a:pathLst>
          </a:custGeom>
          <a:solidFill>
            <a:srgbClr val="A20E20"/>
          </a:solidFill>
        </p:spPr>
      </p:sp>
      <p:sp>
        <p:nvSpPr>
          <p:cNvPr id="33" name="TextBox 5"/>
          <p:cNvSpPr txBox="1"/>
          <p:nvPr/>
        </p:nvSpPr>
        <p:spPr>
          <a:xfrm>
            <a:off x="789424" y="462230"/>
            <a:ext cx="12648959" cy="1231106"/>
          </a:xfrm>
          <a:prstGeom prst="rect">
            <a:avLst/>
          </a:prstGeom>
        </p:spPr>
        <p:txBody>
          <a:bodyPr lIns="0" tIns="0" rIns="0" bIns="0" rtlCol="0" anchor="t">
            <a:spAutoFit/>
          </a:bodyPr>
          <a:lstStyle/>
          <a:p>
            <a:r>
              <a:rPr lang="en-US" sz="4000" dirty="0">
                <a:solidFill>
                  <a:srgbClr val="FFFFFF"/>
                </a:solidFill>
                <a:latin typeface="TT Hoves Bold"/>
              </a:rPr>
              <a:t>MISSIONERLIK FAOLIYATIDA QUYIDAGI USULLARDAN KENG FOYDALANILMOQDA</a:t>
            </a:r>
          </a:p>
        </p:txBody>
      </p:sp>
      <p:sp>
        <p:nvSpPr>
          <p:cNvPr id="35" name="TextBox 9"/>
          <p:cNvSpPr txBox="1"/>
          <p:nvPr/>
        </p:nvSpPr>
        <p:spPr>
          <a:xfrm>
            <a:off x="15482377" y="9498965"/>
            <a:ext cx="2023715" cy="424180"/>
          </a:xfrm>
          <a:prstGeom prst="rect">
            <a:avLst/>
          </a:prstGeom>
        </p:spPr>
        <p:txBody>
          <a:bodyPr lIns="0" tIns="0" rIns="0" bIns="0" rtlCol="0" anchor="t">
            <a:spAutoFit/>
          </a:bodyPr>
          <a:lstStyle/>
          <a:p>
            <a:pPr marL="0" lvl="0" indent="0" algn="ctr">
              <a:lnSpc>
                <a:spcPts val="3379"/>
              </a:lnSpc>
              <a:spcBef>
                <a:spcPct val="0"/>
              </a:spcBef>
            </a:pPr>
            <a:r>
              <a:rPr lang="en-US" sz="2599" dirty="0">
                <a:solidFill>
                  <a:srgbClr val="FFFFFF"/>
                </a:solidFill>
                <a:latin typeface="Helios Bold"/>
              </a:rPr>
              <a:t>TATU</a:t>
            </a:r>
          </a:p>
        </p:txBody>
      </p:sp>
    </p:spTree>
    <p:extLst>
      <p:ext uri="{BB962C8B-B14F-4D97-AF65-F5344CB8AC3E}">
        <p14:creationId xmlns:p14="http://schemas.microsoft.com/office/powerpoint/2010/main" val="363029416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454"/>
        <p:cNvGrpSpPr/>
        <p:nvPr/>
      </p:nvGrpSpPr>
      <p:grpSpPr>
        <a:xfrm>
          <a:off x="0" y="0"/>
          <a:ext cx="0" cy="0"/>
          <a:chOff x="0" y="0"/>
          <a:chExt cx="0" cy="0"/>
        </a:xfrm>
      </p:grpSpPr>
      <p:grpSp>
        <p:nvGrpSpPr>
          <p:cNvPr id="455" name="Google Shape;455;p25"/>
          <p:cNvGrpSpPr/>
          <p:nvPr/>
        </p:nvGrpSpPr>
        <p:grpSpPr>
          <a:xfrm>
            <a:off x="9920347" y="3822311"/>
            <a:ext cx="6673194" cy="4369190"/>
            <a:chOff x="4960173" y="1911155"/>
            <a:chExt cx="3336597" cy="2184595"/>
          </a:xfrm>
        </p:grpSpPr>
        <p:sp>
          <p:nvSpPr>
            <p:cNvPr id="456" name="Google Shape;456;p25"/>
            <p:cNvSpPr/>
            <p:nvPr/>
          </p:nvSpPr>
          <p:spPr>
            <a:xfrm>
              <a:off x="4960173" y="1911155"/>
              <a:ext cx="821624" cy="663288"/>
            </a:xfrm>
            <a:custGeom>
              <a:avLst/>
              <a:gdLst/>
              <a:ahLst/>
              <a:cxnLst/>
              <a:rect l="l" t="t" r="r" b="b"/>
              <a:pathLst>
                <a:path w="13445" h="10854" extrusionOk="0">
                  <a:moveTo>
                    <a:pt x="3128" y="1"/>
                  </a:moveTo>
                  <a:cubicBezTo>
                    <a:pt x="3127" y="2"/>
                    <a:pt x="3126" y="4"/>
                    <a:pt x="3126" y="5"/>
                  </a:cubicBezTo>
                  <a:lnTo>
                    <a:pt x="3126" y="5"/>
                  </a:lnTo>
                  <a:lnTo>
                    <a:pt x="3128" y="1"/>
                  </a:lnTo>
                  <a:close/>
                  <a:moveTo>
                    <a:pt x="3126" y="5"/>
                  </a:moveTo>
                  <a:lnTo>
                    <a:pt x="0" y="6158"/>
                  </a:lnTo>
                  <a:cubicBezTo>
                    <a:pt x="264" y="5642"/>
                    <a:pt x="955" y="5398"/>
                    <a:pt x="1901" y="5398"/>
                  </a:cubicBezTo>
                  <a:cubicBezTo>
                    <a:pt x="3274" y="5398"/>
                    <a:pt x="5194" y="5915"/>
                    <a:pt x="7142" y="6908"/>
                  </a:cubicBezTo>
                  <a:cubicBezTo>
                    <a:pt x="9470" y="8087"/>
                    <a:pt x="11224" y="9607"/>
                    <a:pt x="11838" y="10854"/>
                  </a:cubicBezTo>
                  <a:lnTo>
                    <a:pt x="11838" y="7746"/>
                  </a:lnTo>
                  <a:lnTo>
                    <a:pt x="13445" y="6820"/>
                  </a:lnTo>
                  <a:lnTo>
                    <a:pt x="13445" y="6820"/>
                  </a:lnTo>
                  <a:cubicBezTo>
                    <a:pt x="13367" y="6830"/>
                    <a:pt x="13280" y="6830"/>
                    <a:pt x="13192" y="6830"/>
                  </a:cubicBezTo>
                  <a:cubicBezTo>
                    <a:pt x="11818" y="6830"/>
                    <a:pt x="9909" y="6304"/>
                    <a:pt x="7950" y="5311"/>
                  </a:cubicBezTo>
                  <a:cubicBezTo>
                    <a:pt x="4652" y="3646"/>
                    <a:pt x="2491" y="1264"/>
                    <a:pt x="3126" y="5"/>
                  </a:cubicBezTo>
                  <a:close/>
                </a:path>
              </a:pathLst>
            </a:custGeom>
            <a:solidFill>
              <a:srgbClr val="D9D9D9"/>
            </a:solidFill>
            <a:ln>
              <a:noFill/>
            </a:ln>
          </p:spPr>
          <p:txBody>
            <a:bodyPr spcFirstLastPara="1" wrap="square" lIns="182850" tIns="182850" rIns="182850" bIns="182850" anchor="ctr" anchorCtr="0">
              <a:noAutofit/>
            </a:bodyPr>
            <a:lstStyle/>
            <a:p>
              <a:endParaRPr sz="3600"/>
            </a:p>
          </p:txBody>
        </p:sp>
        <p:sp>
          <p:nvSpPr>
            <p:cNvPr id="457" name="Google Shape;457;p25"/>
            <p:cNvSpPr/>
            <p:nvPr/>
          </p:nvSpPr>
          <p:spPr>
            <a:xfrm>
              <a:off x="5683531" y="2164213"/>
              <a:ext cx="763875" cy="881756"/>
            </a:xfrm>
            <a:custGeom>
              <a:avLst/>
              <a:gdLst/>
              <a:ahLst/>
              <a:cxnLst/>
              <a:rect l="l" t="t" r="r" b="b"/>
              <a:pathLst>
                <a:path w="12500" h="14429" extrusionOk="0">
                  <a:moveTo>
                    <a:pt x="6255" y="0"/>
                  </a:moveTo>
                  <a:lnTo>
                    <a:pt x="1" y="3605"/>
                  </a:lnTo>
                  <a:lnTo>
                    <a:pt x="1" y="10824"/>
                  </a:lnTo>
                  <a:lnTo>
                    <a:pt x="6255" y="14429"/>
                  </a:lnTo>
                  <a:lnTo>
                    <a:pt x="12500" y="10824"/>
                  </a:lnTo>
                  <a:lnTo>
                    <a:pt x="12500" y="3605"/>
                  </a:lnTo>
                  <a:lnTo>
                    <a:pt x="6255" y="0"/>
                  </a:lnTo>
                  <a:close/>
                </a:path>
              </a:pathLst>
            </a:custGeom>
            <a:solidFill>
              <a:srgbClr val="8064A2"/>
            </a:solidFill>
            <a:ln>
              <a:noFill/>
            </a:ln>
          </p:spPr>
          <p:txBody>
            <a:bodyPr spcFirstLastPara="1" wrap="square" lIns="182850" tIns="182850" rIns="182850" bIns="182850" anchor="ctr" anchorCtr="0">
              <a:noAutofit/>
            </a:bodyPr>
            <a:lstStyle/>
            <a:p>
              <a:endParaRPr sz="3600"/>
            </a:p>
          </p:txBody>
        </p:sp>
        <p:sp>
          <p:nvSpPr>
            <p:cNvPr id="459" name="Google Shape;459;p25"/>
            <p:cNvSpPr txBox="1"/>
            <p:nvPr/>
          </p:nvSpPr>
          <p:spPr>
            <a:xfrm>
              <a:off x="6015270" y="3072731"/>
              <a:ext cx="2281500" cy="1023019"/>
            </a:xfrm>
            <a:prstGeom prst="rect">
              <a:avLst/>
            </a:prstGeom>
            <a:noFill/>
            <a:ln>
              <a:noFill/>
            </a:ln>
          </p:spPr>
          <p:txBody>
            <a:bodyPr spcFirstLastPara="1" wrap="square" lIns="182850" tIns="182850" rIns="182850" bIns="182850" anchor="t" anchorCtr="0">
              <a:noAutofit/>
            </a:bodyPr>
            <a:lstStyle/>
            <a:p>
              <a:r>
                <a:rPr lang="uz-Latn-UZ" sz="2400" dirty="0">
                  <a:solidFill>
                    <a:srgbClr val="8064A2"/>
                  </a:solidFill>
                  <a:latin typeface="Roboto"/>
                  <a:ea typeface="Roboto"/>
                  <a:cs typeface="Roboto"/>
                  <a:sym typeface="Roboto"/>
                </a:rPr>
                <a:t>Mahallalardagi musulmon diniga mansub aholining noislomiy din vakillariga nisbatan dushmanlik xissiyotlarining paydo bo’lishi</a:t>
              </a:r>
            </a:p>
          </p:txBody>
        </p:sp>
      </p:grpSp>
      <p:grpSp>
        <p:nvGrpSpPr>
          <p:cNvPr id="460" name="Google Shape;460;p25"/>
          <p:cNvGrpSpPr/>
          <p:nvPr/>
        </p:nvGrpSpPr>
        <p:grpSpPr>
          <a:xfrm>
            <a:off x="6887562" y="4727233"/>
            <a:ext cx="4563000" cy="4454868"/>
            <a:chOff x="3443781" y="2363616"/>
            <a:chExt cx="2281500" cy="2227434"/>
          </a:xfrm>
        </p:grpSpPr>
        <p:sp>
          <p:nvSpPr>
            <p:cNvPr id="461" name="Google Shape;461;p25"/>
            <p:cNvSpPr/>
            <p:nvPr/>
          </p:nvSpPr>
          <p:spPr>
            <a:xfrm>
              <a:off x="4357079" y="2363616"/>
              <a:ext cx="429909" cy="779397"/>
            </a:xfrm>
            <a:custGeom>
              <a:avLst/>
              <a:gdLst/>
              <a:ahLst/>
              <a:cxnLst/>
              <a:rect l="l" t="t" r="r" b="b"/>
              <a:pathLst>
                <a:path w="7035" h="12754" extrusionOk="0">
                  <a:moveTo>
                    <a:pt x="1" y="1"/>
                  </a:moveTo>
                  <a:cubicBezTo>
                    <a:pt x="1443" y="1"/>
                    <a:pt x="2612" y="2856"/>
                    <a:pt x="2612" y="6372"/>
                  </a:cubicBezTo>
                  <a:cubicBezTo>
                    <a:pt x="2612" y="9899"/>
                    <a:pt x="1443" y="12754"/>
                    <a:pt x="1" y="12754"/>
                  </a:cubicBezTo>
                  <a:lnTo>
                    <a:pt x="7035" y="12754"/>
                  </a:lnTo>
                  <a:cubicBezTo>
                    <a:pt x="5593" y="12754"/>
                    <a:pt x="4424" y="9899"/>
                    <a:pt x="4424" y="6372"/>
                  </a:cubicBezTo>
                  <a:cubicBezTo>
                    <a:pt x="4424" y="2856"/>
                    <a:pt x="5593" y="1"/>
                    <a:pt x="7035" y="1"/>
                  </a:cubicBezTo>
                  <a:close/>
                </a:path>
              </a:pathLst>
            </a:custGeom>
            <a:solidFill>
              <a:srgbClr val="D9D9D9"/>
            </a:solidFill>
            <a:ln>
              <a:noFill/>
            </a:ln>
          </p:spPr>
          <p:txBody>
            <a:bodyPr spcFirstLastPara="1" wrap="square" lIns="182850" tIns="182850" rIns="182850" bIns="182850" anchor="ctr" anchorCtr="0">
              <a:noAutofit/>
            </a:bodyPr>
            <a:lstStyle/>
            <a:p>
              <a:endParaRPr sz="3600"/>
            </a:p>
          </p:txBody>
        </p:sp>
        <p:sp>
          <p:nvSpPr>
            <p:cNvPr id="462" name="Google Shape;462;p25"/>
            <p:cNvSpPr/>
            <p:nvPr/>
          </p:nvSpPr>
          <p:spPr>
            <a:xfrm>
              <a:off x="4190371" y="2970318"/>
              <a:ext cx="763875" cy="881756"/>
            </a:xfrm>
            <a:custGeom>
              <a:avLst/>
              <a:gdLst/>
              <a:ahLst/>
              <a:cxnLst/>
              <a:rect l="l" t="t" r="r" b="b"/>
              <a:pathLst>
                <a:path w="12500" h="14429" extrusionOk="0">
                  <a:moveTo>
                    <a:pt x="6245" y="1"/>
                  </a:moveTo>
                  <a:lnTo>
                    <a:pt x="1" y="3605"/>
                  </a:lnTo>
                  <a:lnTo>
                    <a:pt x="1" y="10824"/>
                  </a:lnTo>
                  <a:lnTo>
                    <a:pt x="6245" y="14429"/>
                  </a:lnTo>
                  <a:lnTo>
                    <a:pt x="12500" y="10824"/>
                  </a:lnTo>
                  <a:lnTo>
                    <a:pt x="12500" y="3605"/>
                  </a:lnTo>
                  <a:lnTo>
                    <a:pt x="6245" y="1"/>
                  </a:lnTo>
                  <a:close/>
                </a:path>
              </a:pathLst>
            </a:custGeom>
            <a:solidFill>
              <a:schemeClr val="accent3"/>
            </a:solidFill>
            <a:ln>
              <a:noFill/>
            </a:ln>
          </p:spPr>
          <p:txBody>
            <a:bodyPr spcFirstLastPara="1" wrap="square" lIns="182850" tIns="182850" rIns="182850" bIns="182850" anchor="ctr" anchorCtr="0">
              <a:noAutofit/>
            </a:bodyPr>
            <a:lstStyle/>
            <a:p>
              <a:endParaRPr sz="3600"/>
            </a:p>
          </p:txBody>
        </p:sp>
        <p:sp>
          <p:nvSpPr>
            <p:cNvPr id="464" name="Google Shape;464;p25"/>
            <p:cNvSpPr txBox="1"/>
            <p:nvPr/>
          </p:nvSpPr>
          <p:spPr>
            <a:xfrm>
              <a:off x="3443781" y="3911966"/>
              <a:ext cx="2281500" cy="679084"/>
            </a:xfrm>
            <a:prstGeom prst="rect">
              <a:avLst/>
            </a:prstGeom>
            <a:noFill/>
            <a:ln>
              <a:noFill/>
            </a:ln>
          </p:spPr>
          <p:txBody>
            <a:bodyPr spcFirstLastPara="1" wrap="square" lIns="182850" tIns="182850" rIns="182850" bIns="182850" anchor="t" anchorCtr="0">
              <a:noAutofit/>
            </a:bodyPr>
            <a:lstStyle/>
            <a:p>
              <a:pPr algn="ctr"/>
              <a:r>
                <a:rPr lang="uz-Latn-UZ" sz="2400" dirty="0">
                  <a:solidFill>
                    <a:srgbClr val="9BBB59"/>
                  </a:solidFill>
                  <a:latin typeface="Roboto"/>
                  <a:ea typeface="Roboto"/>
                  <a:cs typeface="Roboto"/>
                  <a:sym typeface="Roboto"/>
                </a:rPr>
                <a:t>Tub millat vakillari oilalaridagi nizolar va janjallarning avj olishi</a:t>
              </a:r>
            </a:p>
          </p:txBody>
        </p:sp>
      </p:grpSp>
      <p:grpSp>
        <p:nvGrpSpPr>
          <p:cNvPr id="465" name="Google Shape;465;p25"/>
          <p:cNvGrpSpPr/>
          <p:nvPr/>
        </p:nvGrpSpPr>
        <p:grpSpPr>
          <a:xfrm>
            <a:off x="1724722" y="3822311"/>
            <a:ext cx="6643066" cy="3504264"/>
            <a:chOff x="862361" y="1911155"/>
            <a:chExt cx="3321533" cy="1752132"/>
          </a:xfrm>
        </p:grpSpPr>
        <p:sp>
          <p:nvSpPr>
            <p:cNvPr id="466" name="Google Shape;466;p25"/>
            <p:cNvSpPr/>
            <p:nvPr/>
          </p:nvSpPr>
          <p:spPr>
            <a:xfrm>
              <a:off x="3362209" y="1911155"/>
              <a:ext cx="821685" cy="663288"/>
            </a:xfrm>
            <a:custGeom>
              <a:avLst/>
              <a:gdLst/>
              <a:ahLst/>
              <a:cxnLst/>
              <a:rect l="l" t="t" r="r" b="b"/>
              <a:pathLst>
                <a:path w="13446" h="10854" extrusionOk="0">
                  <a:moveTo>
                    <a:pt x="10318" y="1"/>
                  </a:moveTo>
                  <a:lnTo>
                    <a:pt x="10321" y="6"/>
                  </a:lnTo>
                  <a:lnTo>
                    <a:pt x="10321" y="6"/>
                  </a:lnTo>
                  <a:cubicBezTo>
                    <a:pt x="10320" y="4"/>
                    <a:pt x="10319" y="2"/>
                    <a:pt x="10318" y="1"/>
                  </a:cubicBezTo>
                  <a:close/>
                  <a:moveTo>
                    <a:pt x="10321" y="6"/>
                  </a:moveTo>
                  <a:lnTo>
                    <a:pt x="10321" y="6"/>
                  </a:lnTo>
                  <a:cubicBezTo>
                    <a:pt x="10956" y="1264"/>
                    <a:pt x="8794" y="3646"/>
                    <a:pt x="5496" y="5311"/>
                  </a:cubicBezTo>
                  <a:cubicBezTo>
                    <a:pt x="3547" y="6304"/>
                    <a:pt x="1628" y="6830"/>
                    <a:pt x="254" y="6830"/>
                  </a:cubicBezTo>
                  <a:cubicBezTo>
                    <a:pt x="167" y="6830"/>
                    <a:pt x="79" y="6830"/>
                    <a:pt x="1" y="6820"/>
                  </a:cubicBezTo>
                  <a:lnTo>
                    <a:pt x="1" y="6820"/>
                  </a:lnTo>
                  <a:lnTo>
                    <a:pt x="1609" y="7746"/>
                  </a:lnTo>
                  <a:lnTo>
                    <a:pt x="1609" y="10854"/>
                  </a:lnTo>
                  <a:cubicBezTo>
                    <a:pt x="2222" y="9607"/>
                    <a:pt x="3986" y="8087"/>
                    <a:pt x="6305" y="6908"/>
                  </a:cubicBezTo>
                  <a:cubicBezTo>
                    <a:pt x="8262" y="5915"/>
                    <a:pt x="10172" y="5398"/>
                    <a:pt x="11546" y="5398"/>
                  </a:cubicBezTo>
                  <a:cubicBezTo>
                    <a:pt x="12491" y="5398"/>
                    <a:pt x="13183" y="5642"/>
                    <a:pt x="13445" y="6158"/>
                  </a:cubicBezTo>
                  <a:lnTo>
                    <a:pt x="10321" y="6"/>
                  </a:lnTo>
                  <a:close/>
                </a:path>
              </a:pathLst>
            </a:custGeom>
            <a:solidFill>
              <a:srgbClr val="D9D9D9"/>
            </a:solidFill>
            <a:ln>
              <a:noFill/>
            </a:ln>
          </p:spPr>
          <p:txBody>
            <a:bodyPr spcFirstLastPara="1" wrap="square" lIns="182850" tIns="182850" rIns="182850" bIns="182850" anchor="ctr" anchorCtr="0">
              <a:noAutofit/>
            </a:bodyPr>
            <a:lstStyle/>
            <a:p>
              <a:endParaRPr sz="3600">
                <a:latin typeface="Roboto"/>
                <a:ea typeface="Roboto"/>
                <a:cs typeface="Roboto"/>
                <a:sym typeface="Roboto"/>
              </a:endParaRPr>
            </a:p>
          </p:txBody>
        </p:sp>
        <p:sp>
          <p:nvSpPr>
            <p:cNvPr id="467" name="Google Shape;467;p25"/>
            <p:cNvSpPr/>
            <p:nvPr/>
          </p:nvSpPr>
          <p:spPr>
            <a:xfrm>
              <a:off x="2696600" y="2164213"/>
              <a:ext cx="763936" cy="881756"/>
            </a:xfrm>
            <a:custGeom>
              <a:avLst/>
              <a:gdLst/>
              <a:ahLst/>
              <a:cxnLst/>
              <a:rect l="l" t="t" r="r" b="b"/>
              <a:pathLst>
                <a:path w="12501" h="14429" extrusionOk="0">
                  <a:moveTo>
                    <a:pt x="6255" y="0"/>
                  </a:moveTo>
                  <a:lnTo>
                    <a:pt x="1" y="3605"/>
                  </a:lnTo>
                  <a:lnTo>
                    <a:pt x="1" y="10824"/>
                  </a:lnTo>
                  <a:lnTo>
                    <a:pt x="6255" y="14429"/>
                  </a:lnTo>
                  <a:lnTo>
                    <a:pt x="12501" y="10824"/>
                  </a:lnTo>
                  <a:lnTo>
                    <a:pt x="12501" y="3605"/>
                  </a:lnTo>
                  <a:lnTo>
                    <a:pt x="6255" y="0"/>
                  </a:lnTo>
                  <a:close/>
                </a:path>
              </a:pathLst>
            </a:custGeom>
            <a:solidFill>
              <a:srgbClr val="4BACC6"/>
            </a:solidFill>
            <a:ln>
              <a:noFill/>
            </a:ln>
          </p:spPr>
          <p:txBody>
            <a:bodyPr spcFirstLastPara="1" wrap="square" lIns="182850" tIns="182850" rIns="182850" bIns="182850" anchor="ctr" anchorCtr="0">
              <a:noAutofit/>
            </a:bodyPr>
            <a:lstStyle/>
            <a:p>
              <a:endParaRPr sz="3600">
                <a:latin typeface="Roboto"/>
                <a:ea typeface="Roboto"/>
                <a:cs typeface="Roboto"/>
                <a:sym typeface="Roboto"/>
              </a:endParaRPr>
            </a:p>
          </p:txBody>
        </p:sp>
        <p:sp>
          <p:nvSpPr>
            <p:cNvPr id="469" name="Google Shape;469;p25"/>
            <p:cNvSpPr txBox="1"/>
            <p:nvPr/>
          </p:nvSpPr>
          <p:spPr>
            <a:xfrm>
              <a:off x="862361" y="3083429"/>
              <a:ext cx="2281500" cy="579858"/>
            </a:xfrm>
            <a:prstGeom prst="rect">
              <a:avLst/>
            </a:prstGeom>
            <a:noFill/>
            <a:ln>
              <a:noFill/>
            </a:ln>
          </p:spPr>
          <p:txBody>
            <a:bodyPr spcFirstLastPara="1" wrap="square" lIns="182850" tIns="182850" rIns="182850" bIns="182850" anchor="t" anchorCtr="0">
              <a:noAutofit/>
            </a:bodyPr>
            <a:lstStyle/>
            <a:p>
              <a:pPr algn="r"/>
              <a:r>
                <a:rPr lang="uz-Latn-UZ" sz="2800" dirty="0">
                  <a:solidFill>
                    <a:srgbClr val="4BACC6"/>
                  </a:solidFill>
                  <a:latin typeface="Roboto"/>
                  <a:ea typeface="Roboto"/>
                  <a:cs typeface="Roboto"/>
                  <a:sym typeface="Roboto"/>
                </a:rPr>
                <a:t>Dinlararo va millatlararo nizolarning kelib chiqishi</a:t>
              </a:r>
            </a:p>
          </p:txBody>
        </p:sp>
      </p:grpSp>
      <p:sp>
        <p:nvSpPr>
          <p:cNvPr id="471" name="Google Shape;471;p25"/>
          <p:cNvSpPr/>
          <p:nvPr/>
        </p:nvSpPr>
        <p:spPr>
          <a:xfrm>
            <a:off x="7940263" y="2270845"/>
            <a:ext cx="2407734" cy="2779282"/>
          </a:xfrm>
          <a:custGeom>
            <a:avLst/>
            <a:gdLst/>
            <a:ahLst/>
            <a:cxnLst/>
            <a:rect l="l" t="t" r="r" b="b"/>
            <a:pathLst>
              <a:path w="19700" h="22740" extrusionOk="0">
                <a:moveTo>
                  <a:pt x="9849" y="1"/>
                </a:moveTo>
                <a:lnTo>
                  <a:pt x="0" y="5680"/>
                </a:lnTo>
                <a:lnTo>
                  <a:pt x="0" y="17059"/>
                </a:lnTo>
                <a:lnTo>
                  <a:pt x="9849" y="22739"/>
                </a:lnTo>
                <a:lnTo>
                  <a:pt x="19699" y="17059"/>
                </a:lnTo>
                <a:lnTo>
                  <a:pt x="19699" y="5680"/>
                </a:lnTo>
                <a:lnTo>
                  <a:pt x="9849" y="1"/>
                </a:lnTo>
                <a:close/>
              </a:path>
            </a:pathLst>
          </a:custGeom>
          <a:solidFill>
            <a:schemeClr val="accent1"/>
          </a:solidFill>
          <a:ln>
            <a:noFill/>
          </a:ln>
        </p:spPr>
        <p:txBody>
          <a:bodyPr spcFirstLastPara="1" wrap="square" lIns="182850" tIns="182850" rIns="182850" bIns="182850" anchor="ctr" anchorCtr="0">
            <a:noAutofit/>
          </a:bodyPr>
          <a:lstStyle/>
          <a:p>
            <a:endParaRPr sz="3600"/>
          </a:p>
        </p:txBody>
      </p:sp>
      <p:sp>
        <p:nvSpPr>
          <p:cNvPr id="472" name="Google Shape;472;p25"/>
          <p:cNvSpPr/>
          <p:nvPr/>
        </p:nvSpPr>
        <p:spPr>
          <a:xfrm>
            <a:off x="8539140" y="3090089"/>
            <a:ext cx="1259844" cy="1158646"/>
          </a:xfrm>
          <a:custGeom>
            <a:avLst/>
            <a:gdLst/>
            <a:ahLst/>
            <a:cxnLst/>
            <a:rect l="l" t="t" r="r" b="b"/>
            <a:pathLst>
              <a:path w="10308" h="9480" extrusionOk="0">
                <a:moveTo>
                  <a:pt x="8749" y="0"/>
                </a:moveTo>
                <a:lnTo>
                  <a:pt x="3098" y="6108"/>
                </a:lnTo>
                <a:lnTo>
                  <a:pt x="1734" y="4179"/>
                </a:lnTo>
                <a:lnTo>
                  <a:pt x="0" y="5398"/>
                </a:lnTo>
                <a:lnTo>
                  <a:pt x="2875" y="9479"/>
                </a:lnTo>
                <a:lnTo>
                  <a:pt x="10308" y="1442"/>
                </a:lnTo>
                <a:lnTo>
                  <a:pt x="8749" y="0"/>
                </a:lnTo>
                <a:close/>
              </a:path>
            </a:pathLst>
          </a:custGeom>
          <a:solidFill>
            <a:srgbClr val="FFFFFF"/>
          </a:solidFill>
          <a:ln>
            <a:noFill/>
          </a:ln>
        </p:spPr>
        <p:txBody>
          <a:bodyPr spcFirstLastPara="1" wrap="square" lIns="182850" tIns="182850" rIns="182850" bIns="182850" anchor="ctr" anchorCtr="0">
            <a:noAutofit/>
          </a:bodyPr>
          <a:lstStyle/>
          <a:p>
            <a:endParaRPr sz="3600"/>
          </a:p>
        </p:txBody>
      </p:sp>
      <p:grpSp>
        <p:nvGrpSpPr>
          <p:cNvPr id="473" name="Google Shape;473;p25"/>
          <p:cNvGrpSpPr/>
          <p:nvPr/>
        </p:nvGrpSpPr>
        <p:grpSpPr>
          <a:xfrm>
            <a:off x="5832702" y="4823787"/>
            <a:ext cx="648988" cy="590690"/>
            <a:chOff x="2916351" y="2411893"/>
            <a:chExt cx="324494" cy="295345"/>
          </a:xfrm>
        </p:grpSpPr>
        <p:sp>
          <p:nvSpPr>
            <p:cNvPr id="474" name="Google Shape;474;p25"/>
            <p:cNvSpPr/>
            <p:nvPr/>
          </p:nvSpPr>
          <p:spPr>
            <a:xfrm>
              <a:off x="3009788" y="2411893"/>
              <a:ext cx="137620" cy="137559"/>
            </a:xfrm>
            <a:custGeom>
              <a:avLst/>
              <a:gdLst/>
              <a:ahLst/>
              <a:cxnLst/>
              <a:rect l="l" t="t" r="r" b="b"/>
              <a:pathLst>
                <a:path w="2252" h="2251" extrusionOk="0">
                  <a:moveTo>
                    <a:pt x="1130" y="0"/>
                  </a:moveTo>
                  <a:cubicBezTo>
                    <a:pt x="507" y="0"/>
                    <a:pt x="0" y="497"/>
                    <a:pt x="0" y="1120"/>
                  </a:cubicBezTo>
                  <a:cubicBezTo>
                    <a:pt x="0" y="1744"/>
                    <a:pt x="507" y="2250"/>
                    <a:pt x="1130" y="2250"/>
                  </a:cubicBezTo>
                  <a:cubicBezTo>
                    <a:pt x="1745" y="2250"/>
                    <a:pt x="2251" y="1744"/>
                    <a:pt x="2251" y="1120"/>
                  </a:cubicBezTo>
                  <a:cubicBezTo>
                    <a:pt x="2251" y="497"/>
                    <a:pt x="1745" y="0"/>
                    <a:pt x="1130" y="0"/>
                  </a:cubicBezTo>
                  <a:close/>
                </a:path>
              </a:pathLst>
            </a:custGeom>
            <a:solidFill>
              <a:srgbClr val="FFFFFF"/>
            </a:solidFill>
            <a:ln>
              <a:noFill/>
            </a:ln>
          </p:spPr>
          <p:txBody>
            <a:bodyPr spcFirstLastPara="1" wrap="square" lIns="182850" tIns="182850" rIns="182850" bIns="182850" anchor="ctr" anchorCtr="0">
              <a:noAutofit/>
            </a:bodyPr>
            <a:lstStyle/>
            <a:p>
              <a:endParaRPr sz="3600"/>
            </a:p>
          </p:txBody>
        </p:sp>
        <p:sp>
          <p:nvSpPr>
            <p:cNvPr id="475" name="Google Shape;475;p25"/>
            <p:cNvSpPr/>
            <p:nvPr/>
          </p:nvSpPr>
          <p:spPr>
            <a:xfrm>
              <a:off x="2916351" y="2586912"/>
              <a:ext cx="324494" cy="120326"/>
            </a:xfrm>
            <a:custGeom>
              <a:avLst/>
              <a:gdLst/>
              <a:ahLst/>
              <a:cxnLst/>
              <a:rect l="l" t="t" r="r" b="b"/>
              <a:pathLst>
                <a:path w="5310" h="1969" extrusionOk="0">
                  <a:moveTo>
                    <a:pt x="2659" y="1"/>
                  </a:moveTo>
                  <a:cubicBezTo>
                    <a:pt x="1189" y="1"/>
                    <a:pt x="0" y="877"/>
                    <a:pt x="0" y="1969"/>
                  </a:cubicBezTo>
                  <a:lnTo>
                    <a:pt x="5309" y="1969"/>
                  </a:lnTo>
                  <a:cubicBezTo>
                    <a:pt x="5309" y="877"/>
                    <a:pt x="4121" y="1"/>
                    <a:pt x="2659" y="1"/>
                  </a:cubicBezTo>
                  <a:close/>
                </a:path>
              </a:pathLst>
            </a:custGeom>
            <a:solidFill>
              <a:srgbClr val="FFFFFF"/>
            </a:solidFill>
            <a:ln>
              <a:noFill/>
            </a:ln>
          </p:spPr>
          <p:txBody>
            <a:bodyPr spcFirstLastPara="1" wrap="square" lIns="182850" tIns="182850" rIns="182850" bIns="182850" anchor="ctr" anchorCtr="0">
              <a:noAutofit/>
            </a:bodyPr>
            <a:lstStyle/>
            <a:p>
              <a:endParaRPr sz="3600"/>
            </a:p>
          </p:txBody>
        </p:sp>
      </p:grpSp>
      <p:sp>
        <p:nvSpPr>
          <p:cNvPr id="476" name="Google Shape;476;p25"/>
          <p:cNvSpPr/>
          <p:nvPr/>
        </p:nvSpPr>
        <p:spPr>
          <a:xfrm>
            <a:off x="8798735" y="6495518"/>
            <a:ext cx="653878" cy="654976"/>
          </a:xfrm>
          <a:custGeom>
            <a:avLst/>
            <a:gdLst/>
            <a:ahLst/>
            <a:cxnLst/>
            <a:rect l="l" t="t" r="r" b="b"/>
            <a:pathLst>
              <a:path w="5350" h="5359" extrusionOk="0">
                <a:moveTo>
                  <a:pt x="2095" y="1413"/>
                </a:moveTo>
                <a:cubicBezTo>
                  <a:pt x="2143" y="1413"/>
                  <a:pt x="2193" y="1423"/>
                  <a:pt x="2251" y="1452"/>
                </a:cubicBezTo>
                <a:lnTo>
                  <a:pt x="4024" y="2485"/>
                </a:lnTo>
                <a:cubicBezTo>
                  <a:pt x="4209" y="2592"/>
                  <a:pt x="4209" y="2767"/>
                  <a:pt x="4024" y="2874"/>
                </a:cubicBezTo>
                <a:lnTo>
                  <a:pt x="2251" y="3898"/>
                </a:lnTo>
                <a:cubicBezTo>
                  <a:pt x="2193" y="3926"/>
                  <a:pt x="2143" y="3946"/>
                  <a:pt x="2095" y="3946"/>
                </a:cubicBezTo>
                <a:cubicBezTo>
                  <a:pt x="1988" y="3946"/>
                  <a:pt x="1910" y="3859"/>
                  <a:pt x="1910" y="3703"/>
                </a:cubicBezTo>
                <a:lnTo>
                  <a:pt x="1910" y="1647"/>
                </a:lnTo>
                <a:cubicBezTo>
                  <a:pt x="1910" y="1501"/>
                  <a:pt x="1988" y="1413"/>
                  <a:pt x="2095" y="1413"/>
                </a:cubicBezTo>
                <a:close/>
                <a:moveTo>
                  <a:pt x="2680" y="1"/>
                </a:moveTo>
                <a:cubicBezTo>
                  <a:pt x="1199" y="1"/>
                  <a:pt x="0" y="1199"/>
                  <a:pt x="0" y="2679"/>
                </a:cubicBezTo>
                <a:cubicBezTo>
                  <a:pt x="0" y="4151"/>
                  <a:pt x="1199" y="5359"/>
                  <a:pt x="2680" y="5359"/>
                </a:cubicBezTo>
                <a:cubicBezTo>
                  <a:pt x="4150" y="5359"/>
                  <a:pt x="5349" y="4151"/>
                  <a:pt x="5349" y="2679"/>
                </a:cubicBezTo>
                <a:cubicBezTo>
                  <a:pt x="5349" y="1199"/>
                  <a:pt x="4150" y="1"/>
                  <a:pt x="2680" y="1"/>
                </a:cubicBezTo>
                <a:close/>
              </a:path>
            </a:pathLst>
          </a:custGeom>
          <a:solidFill>
            <a:srgbClr val="FFFFFF"/>
          </a:solidFill>
          <a:ln>
            <a:noFill/>
          </a:ln>
        </p:spPr>
        <p:txBody>
          <a:bodyPr spcFirstLastPara="1" wrap="square" lIns="182850" tIns="182850" rIns="182850" bIns="182850" anchor="ctr" anchorCtr="0">
            <a:noAutofit/>
          </a:bodyPr>
          <a:lstStyle/>
          <a:p>
            <a:endParaRPr sz="3600"/>
          </a:p>
        </p:txBody>
      </p:sp>
      <p:sp>
        <p:nvSpPr>
          <p:cNvPr id="477" name="Google Shape;477;p25"/>
          <p:cNvSpPr/>
          <p:nvPr/>
        </p:nvSpPr>
        <p:spPr>
          <a:xfrm>
            <a:off x="11802899" y="4889175"/>
            <a:ext cx="650210" cy="643122"/>
          </a:xfrm>
          <a:custGeom>
            <a:avLst/>
            <a:gdLst/>
            <a:ahLst/>
            <a:cxnLst/>
            <a:rect l="l" t="t" r="r" b="b"/>
            <a:pathLst>
              <a:path w="5320" h="5262" extrusionOk="0">
                <a:moveTo>
                  <a:pt x="3985" y="761"/>
                </a:moveTo>
                <a:cubicBezTo>
                  <a:pt x="4307" y="761"/>
                  <a:pt x="4560" y="1014"/>
                  <a:pt x="4560" y="1326"/>
                </a:cubicBezTo>
                <a:cubicBezTo>
                  <a:pt x="4560" y="1637"/>
                  <a:pt x="4307" y="1891"/>
                  <a:pt x="3985" y="1891"/>
                </a:cubicBezTo>
                <a:cubicBezTo>
                  <a:pt x="3673" y="1891"/>
                  <a:pt x="3420" y="1637"/>
                  <a:pt x="3420" y="1326"/>
                </a:cubicBezTo>
                <a:cubicBezTo>
                  <a:pt x="3420" y="1014"/>
                  <a:pt x="3673" y="761"/>
                  <a:pt x="3985" y="761"/>
                </a:cubicBezTo>
                <a:close/>
                <a:moveTo>
                  <a:pt x="3420" y="1"/>
                </a:moveTo>
                <a:cubicBezTo>
                  <a:pt x="3108" y="1"/>
                  <a:pt x="2670" y="176"/>
                  <a:pt x="2445" y="401"/>
                </a:cubicBezTo>
                <a:lnTo>
                  <a:pt x="224" y="2631"/>
                </a:lnTo>
                <a:cubicBezTo>
                  <a:pt x="1" y="2856"/>
                  <a:pt x="1" y="3216"/>
                  <a:pt x="224" y="3430"/>
                </a:cubicBezTo>
                <a:lnTo>
                  <a:pt x="1880" y="5096"/>
                </a:lnTo>
                <a:cubicBezTo>
                  <a:pt x="1988" y="5203"/>
                  <a:pt x="2134" y="5262"/>
                  <a:pt x="2280" y="5262"/>
                </a:cubicBezTo>
                <a:cubicBezTo>
                  <a:pt x="2426" y="5262"/>
                  <a:pt x="2573" y="5203"/>
                  <a:pt x="2689" y="5096"/>
                </a:cubicBezTo>
                <a:lnTo>
                  <a:pt x="4911" y="2865"/>
                </a:lnTo>
                <a:cubicBezTo>
                  <a:pt x="5134" y="2641"/>
                  <a:pt x="5320" y="2203"/>
                  <a:pt x="5320" y="1891"/>
                </a:cubicBezTo>
                <a:lnTo>
                  <a:pt x="5320" y="566"/>
                </a:lnTo>
                <a:cubicBezTo>
                  <a:pt x="5320" y="254"/>
                  <a:pt x="5056" y="1"/>
                  <a:pt x="4745" y="1"/>
                </a:cubicBezTo>
                <a:close/>
              </a:path>
            </a:pathLst>
          </a:custGeom>
          <a:solidFill>
            <a:srgbClr val="FFFFFF"/>
          </a:solidFill>
          <a:ln>
            <a:noFill/>
          </a:ln>
        </p:spPr>
        <p:txBody>
          <a:bodyPr spcFirstLastPara="1" wrap="square" lIns="182850" tIns="182850" rIns="182850" bIns="182850" anchor="ctr" anchorCtr="0">
            <a:noAutofit/>
          </a:bodyPr>
          <a:lstStyle/>
          <a:p>
            <a:endParaRPr sz="3600"/>
          </a:p>
        </p:txBody>
      </p:sp>
      <p:sp>
        <p:nvSpPr>
          <p:cNvPr id="2" name="Заголовок 1"/>
          <p:cNvSpPr>
            <a:spLocks noGrp="1"/>
          </p:cNvSpPr>
          <p:nvPr>
            <p:ph type="title"/>
          </p:nvPr>
        </p:nvSpPr>
        <p:spPr/>
        <p:txBody>
          <a:bodyPr/>
          <a:lstStyle/>
          <a:p>
            <a:endParaRPr lang="uz-Latn-UZ"/>
          </a:p>
        </p:txBody>
      </p:sp>
      <p:sp>
        <p:nvSpPr>
          <p:cNvPr id="26" name="Полилиния 25"/>
          <p:cNvSpPr/>
          <p:nvPr/>
        </p:nvSpPr>
        <p:spPr>
          <a:xfrm rot="10800000">
            <a:off x="-1" y="-88242"/>
            <a:ext cx="8860274" cy="2008935"/>
          </a:xfrm>
          <a:custGeom>
            <a:avLst/>
            <a:gdLst>
              <a:gd name="connsiteX0" fmla="*/ 8860274 w 8860274"/>
              <a:gd name="connsiteY0" fmla="*/ 3185392 h 3185392"/>
              <a:gd name="connsiteX1" fmla="*/ 0 w 8860274"/>
              <a:gd name="connsiteY1" fmla="*/ 3185392 h 3185392"/>
              <a:gd name="connsiteX2" fmla="*/ 2526041 w 8860274"/>
              <a:gd name="connsiteY2" fmla="*/ 0 h 3185392"/>
              <a:gd name="connsiteX3" fmla="*/ 8860274 w 8860274"/>
              <a:gd name="connsiteY3" fmla="*/ 0 h 3185392"/>
            </a:gdLst>
            <a:ahLst/>
            <a:cxnLst>
              <a:cxn ang="0">
                <a:pos x="connsiteX0" y="connsiteY0"/>
              </a:cxn>
              <a:cxn ang="0">
                <a:pos x="connsiteX1" y="connsiteY1"/>
              </a:cxn>
              <a:cxn ang="0">
                <a:pos x="connsiteX2" y="connsiteY2"/>
              </a:cxn>
              <a:cxn ang="0">
                <a:pos x="connsiteX3" y="connsiteY3"/>
              </a:cxn>
            </a:cxnLst>
            <a:rect l="l" t="t" r="r" b="b"/>
            <a:pathLst>
              <a:path w="8860274" h="3185392">
                <a:moveTo>
                  <a:pt x="8860274" y="3185392"/>
                </a:moveTo>
                <a:lnTo>
                  <a:pt x="0" y="3185392"/>
                </a:lnTo>
                <a:lnTo>
                  <a:pt x="2526041" y="0"/>
                </a:lnTo>
                <a:lnTo>
                  <a:pt x="8860274" y="0"/>
                </a:lnTo>
                <a:close/>
              </a:path>
            </a:pathLst>
          </a:custGeom>
          <a:solidFill>
            <a:srgbClr val="A20E20"/>
          </a:solidFill>
        </p:spPr>
      </p:sp>
      <p:sp>
        <p:nvSpPr>
          <p:cNvPr id="27" name="Полилиния 26"/>
          <p:cNvSpPr/>
          <p:nvPr/>
        </p:nvSpPr>
        <p:spPr>
          <a:xfrm rot="10800000">
            <a:off x="1798564" y="-88243"/>
            <a:ext cx="16489436" cy="1799445"/>
          </a:xfrm>
          <a:custGeom>
            <a:avLst/>
            <a:gdLst>
              <a:gd name="connsiteX0" fmla="*/ 16489436 w 16489436"/>
              <a:gd name="connsiteY0" fmla="*/ 2816112 h 2816112"/>
              <a:gd name="connsiteX1" fmla="*/ 0 w 16489436"/>
              <a:gd name="connsiteY1" fmla="*/ 2816112 h 2816112"/>
              <a:gd name="connsiteX2" fmla="*/ 0 w 16489436"/>
              <a:gd name="connsiteY2" fmla="*/ 1425413 h 2816112"/>
              <a:gd name="connsiteX3" fmla="*/ 1146336 w 16489436"/>
              <a:gd name="connsiteY3" fmla="*/ 0 h 2816112"/>
              <a:gd name="connsiteX4" fmla="*/ 14224682 w 16489436"/>
              <a:gd name="connsiteY4" fmla="*/ 0 h 28161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89436" h="2816112">
                <a:moveTo>
                  <a:pt x="16489436" y="2816112"/>
                </a:moveTo>
                <a:lnTo>
                  <a:pt x="0" y="2816112"/>
                </a:lnTo>
                <a:lnTo>
                  <a:pt x="0" y="1425413"/>
                </a:lnTo>
                <a:lnTo>
                  <a:pt x="1146336" y="0"/>
                </a:lnTo>
                <a:lnTo>
                  <a:pt x="14224682" y="0"/>
                </a:lnTo>
                <a:close/>
              </a:path>
            </a:pathLst>
          </a:custGeom>
          <a:solidFill>
            <a:srgbClr val="A20E20"/>
          </a:solidFill>
        </p:spPr>
      </p:sp>
      <p:sp>
        <p:nvSpPr>
          <p:cNvPr id="28" name="TextBox 34"/>
          <p:cNvSpPr txBox="1"/>
          <p:nvPr/>
        </p:nvSpPr>
        <p:spPr>
          <a:xfrm>
            <a:off x="772232" y="316273"/>
            <a:ext cx="16002609" cy="1107996"/>
          </a:xfrm>
          <a:prstGeom prst="rect">
            <a:avLst/>
          </a:prstGeom>
        </p:spPr>
        <p:txBody>
          <a:bodyPr lIns="0" tIns="0" rIns="0" bIns="0" rtlCol="0" anchor="t">
            <a:spAutoFit/>
          </a:bodyPr>
          <a:lstStyle/>
          <a:p>
            <a:r>
              <a:rPr lang="en-US" sz="3600" dirty="0">
                <a:solidFill>
                  <a:srgbClr val="FFFFFF"/>
                </a:solidFill>
                <a:latin typeface="TT Hoves Bold"/>
              </a:rPr>
              <a:t>NOISLOMIY DINIY TASHKILOTLARNING NOQONUNIY FAOLIYATI QUYIDAGI OQIBATLARGA OLIB KELISHI MUMKIN</a:t>
            </a:r>
          </a:p>
        </p:txBody>
      </p:sp>
      <p:sp>
        <p:nvSpPr>
          <p:cNvPr id="32" name="TextBox 9"/>
          <p:cNvSpPr txBox="1"/>
          <p:nvPr/>
        </p:nvSpPr>
        <p:spPr>
          <a:xfrm>
            <a:off x="15477483" y="9498965"/>
            <a:ext cx="2023715" cy="424180"/>
          </a:xfrm>
          <a:prstGeom prst="rect">
            <a:avLst/>
          </a:prstGeom>
        </p:spPr>
        <p:txBody>
          <a:bodyPr lIns="0" tIns="0" rIns="0" bIns="0" rtlCol="0" anchor="t">
            <a:spAutoFit/>
          </a:bodyPr>
          <a:lstStyle/>
          <a:p>
            <a:pPr marL="0" lvl="0" indent="0" algn="ctr">
              <a:lnSpc>
                <a:spcPts val="3379"/>
              </a:lnSpc>
              <a:spcBef>
                <a:spcPct val="0"/>
              </a:spcBef>
            </a:pPr>
            <a:r>
              <a:rPr lang="en-US" sz="2599" dirty="0">
                <a:solidFill>
                  <a:srgbClr val="FFFFFF"/>
                </a:solidFill>
                <a:latin typeface="Helios Bold"/>
              </a:rPr>
              <a:t>TATU</a:t>
            </a:r>
          </a:p>
        </p:txBody>
      </p:sp>
    </p:spTree>
    <p:extLst>
      <p:ext uri="{BB962C8B-B14F-4D97-AF65-F5344CB8AC3E}">
        <p14:creationId xmlns:p14="http://schemas.microsoft.com/office/powerpoint/2010/main" val="375831053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6"/>
          <p:cNvSpPr txBox="1"/>
          <p:nvPr/>
        </p:nvSpPr>
        <p:spPr>
          <a:xfrm>
            <a:off x="1752600" y="4076700"/>
            <a:ext cx="12766184" cy="2933953"/>
          </a:xfrm>
          <a:prstGeom prst="rect">
            <a:avLst/>
          </a:prstGeom>
        </p:spPr>
        <p:txBody>
          <a:bodyPr lIns="0" tIns="0" rIns="0" bIns="0" rtlCol="0" anchor="t">
            <a:spAutoFit/>
          </a:bodyPr>
          <a:lstStyle/>
          <a:p>
            <a:pPr algn="just">
              <a:lnSpc>
                <a:spcPts val="4719"/>
              </a:lnSpc>
            </a:pPr>
            <a:r>
              <a:rPr lang="en-US" sz="3371" dirty="0">
                <a:solidFill>
                  <a:srgbClr val="2A2E3A"/>
                </a:solidFill>
                <a:latin typeface="Helios"/>
              </a:rPr>
              <a:t> </a:t>
            </a:r>
            <a:r>
              <a:rPr lang="en-US" sz="3371" dirty="0" err="1">
                <a:solidFill>
                  <a:srgbClr val="2A2E3A"/>
                </a:solidFill>
                <a:latin typeface="Helios"/>
              </a:rPr>
              <a:t>Bir</a:t>
            </a:r>
            <a:r>
              <a:rPr lang="en-US" sz="3371" dirty="0">
                <a:solidFill>
                  <a:srgbClr val="2A2E3A"/>
                </a:solidFill>
                <a:latin typeface="Helios"/>
              </a:rPr>
              <a:t> </a:t>
            </a:r>
            <a:r>
              <a:rPr lang="en-US" sz="3371" dirty="0" err="1">
                <a:solidFill>
                  <a:srgbClr val="2A2E3A"/>
                </a:solidFill>
                <a:latin typeface="Helios"/>
              </a:rPr>
              <a:t>diniy</a:t>
            </a:r>
            <a:r>
              <a:rPr lang="en-US" sz="3371" dirty="0">
                <a:solidFill>
                  <a:srgbClr val="2A2E3A"/>
                </a:solidFill>
                <a:latin typeface="Helios"/>
              </a:rPr>
              <a:t> </a:t>
            </a:r>
            <a:r>
              <a:rPr lang="en-US" sz="3371" dirty="0" err="1">
                <a:solidFill>
                  <a:srgbClr val="2A2E3A"/>
                </a:solidFill>
                <a:latin typeface="Helios"/>
              </a:rPr>
              <a:t>konfessiyadagi</a:t>
            </a:r>
            <a:r>
              <a:rPr lang="en-US" sz="3371" dirty="0">
                <a:solidFill>
                  <a:srgbClr val="2A2E3A"/>
                </a:solidFill>
                <a:latin typeface="Helios"/>
              </a:rPr>
              <a:t> </a:t>
            </a:r>
            <a:r>
              <a:rPr lang="en-US" sz="3371" dirty="0" err="1">
                <a:solidFill>
                  <a:srgbClr val="2A2E3A"/>
                </a:solidFill>
                <a:latin typeface="Helios"/>
              </a:rPr>
              <a:t>dindorlarni</a:t>
            </a:r>
            <a:r>
              <a:rPr lang="en-US" sz="3371" dirty="0">
                <a:solidFill>
                  <a:srgbClr val="2A2E3A"/>
                </a:solidFill>
                <a:latin typeface="Helios"/>
              </a:rPr>
              <a:t> </a:t>
            </a:r>
            <a:r>
              <a:rPr lang="en-US" sz="3371" dirty="0" err="1">
                <a:solidFill>
                  <a:srgbClr val="2A2E3A"/>
                </a:solidFill>
                <a:latin typeface="Helios"/>
              </a:rPr>
              <a:t>boshqasiga</a:t>
            </a:r>
            <a:r>
              <a:rPr lang="en-US" sz="3371" dirty="0">
                <a:solidFill>
                  <a:srgbClr val="2A2E3A"/>
                </a:solidFill>
                <a:latin typeface="Helios"/>
              </a:rPr>
              <a:t> </a:t>
            </a:r>
            <a:r>
              <a:rPr lang="en-US" sz="3371" dirty="0" err="1">
                <a:solidFill>
                  <a:srgbClr val="2A2E3A"/>
                </a:solidFill>
                <a:latin typeface="Helios"/>
              </a:rPr>
              <a:t>kiritishga</a:t>
            </a:r>
            <a:r>
              <a:rPr lang="en-US" sz="3371" dirty="0">
                <a:solidFill>
                  <a:srgbClr val="2A2E3A"/>
                </a:solidFill>
                <a:latin typeface="Helios"/>
              </a:rPr>
              <a:t> </a:t>
            </a:r>
            <a:r>
              <a:rPr lang="en-US" sz="3371" dirty="0" err="1">
                <a:solidFill>
                  <a:srgbClr val="2A2E3A"/>
                </a:solidFill>
                <a:latin typeface="Helios"/>
              </a:rPr>
              <a:t>qaratilgan</a:t>
            </a:r>
            <a:r>
              <a:rPr lang="en-US" sz="3371" dirty="0">
                <a:solidFill>
                  <a:srgbClr val="2A2E3A"/>
                </a:solidFill>
                <a:latin typeface="Helios"/>
              </a:rPr>
              <a:t> </a:t>
            </a:r>
            <a:r>
              <a:rPr lang="en-US" sz="3371" dirty="0" err="1">
                <a:solidFill>
                  <a:srgbClr val="2A2E3A"/>
                </a:solidFill>
                <a:latin typeface="Helios"/>
              </a:rPr>
              <a:t>xatti-harakatlar</a:t>
            </a:r>
            <a:r>
              <a:rPr lang="en-US" sz="3371" dirty="0">
                <a:solidFill>
                  <a:srgbClr val="2A2E3A"/>
                </a:solidFill>
                <a:latin typeface="Helios"/>
              </a:rPr>
              <a:t> (</a:t>
            </a:r>
            <a:r>
              <a:rPr lang="en-US" sz="3371" dirty="0" err="1">
                <a:solidFill>
                  <a:srgbClr val="2A2E3A"/>
                </a:solidFill>
                <a:latin typeface="Helios"/>
              </a:rPr>
              <a:t>prozelitizm</a:t>
            </a:r>
            <a:r>
              <a:rPr lang="en-US" sz="3371" dirty="0">
                <a:solidFill>
                  <a:srgbClr val="2A2E3A"/>
                </a:solidFill>
                <a:latin typeface="Helios"/>
              </a:rPr>
              <a:t>), </a:t>
            </a:r>
            <a:r>
              <a:rPr lang="en-US" sz="3371" dirty="0" err="1">
                <a:solidFill>
                  <a:srgbClr val="2A2E3A"/>
                </a:solidFill>
                <a:latin typeface="Helios"/>
              </a:rPr>
              <a:t>shuningdek</a:t>
            </a:r>
            <a:r>
              <a:rPr lang="en-US" sz="3371" dirty="0">
                <a:solidFill>
                  <a:srgbClr val="2A2E3A"/>
                </a:solidFill>
                <a:latin typeface="Helios"/>
              </a:rPr>
              <a:t>, </a:t>
            </a:r>
            <a:r>
              <a:rPr lang="en-US" sz="3371" dirty="0" err="1">
                <a:solidFill>
                  <a:srgbClr val="2A2E3A"/>
                </a:solidFill>
                <a:latin typeface="Helios"/>
              </a:rPr>
              <a:t>boshqa</a:t>
            </a:r>
            <a:r>
              <a:rPr lang="en-US" sz="3371" dirty="0">
                <a:solidFill>
                  <a:srgbClr val="2A2E3A"/>
                </a:solidFill>
                <a:latin typeface="Helios"/>
              </a:rPr>
              <a:t> </a:t>
            </a:r>
            <a:r>
              <a:rPr lang="en-US" sz="3371" dirty="0" err="1">
                <a:solidFill>
                  <a:srgbClr val="2A2E3A"/>
                </a:solidFill>
                <a:latin typeface="Helios"/>
              </a:rPr>
              <a:t>har</a:t>
            </a:r>
            <a:r>
              <a:rPr lang="en-US" sz="3371" dirty="0">
                <a:solidFill>
                  <a:srgbClr val="2A2E3A"/>
                </a:solidFill>
                <a:latin typeface="Helios"/>
              </a:rPr>
              <a:t> </a:t>
            </a:r>
            <a:r>
              <a:rPr lang="en-US" sz="3371" dirty="0" err="1">
                <a:solidFill>
                  <a:srgbClr val="2A2E3A"/>
                </a:solidFill>
                <a:latin typeface="Helios"/>
              </a:rPr>
              <a:t>qanday</a:t>
            </a:r>
            <a:r>
              <a:rPr lang="en-US" sz="3371" dirty="0">
                <a:solidFill>
                  <a:srgbClr val="2A2E3A"/>
                </a:solidFill>
                <a:latin typeface="Helios"/>
              </a:rPr>
              <a:t> </a:t>
            </a:r>
            <a:r>
              <a:rPr lang="en-US" sz="3371" dirty="0" err="1">
                <a:solidFill>
                  <a:srgbClr val="2A2E3A"/>
                </a:solidFill>
                <a:latin typeface="Helios"/>
              </a:rPr>
              <a:t>missionerlik</a:t>
            </a:r>
            <a:r>
              <a:rPr lang="en-US" sz="3371" dirty="0">
                <a:solidFill>
                  <a:srgbClr val="2A2E3A"/>
                </a:solidFill>
                <a:latin typeface="Helios"/>
              </a:rPr>
              <a:t> </a:t>
            </a:r>
            <a:r>
              <a:rPr lang="en-US" sz="3371" dirty="0" err="1">
                <a:solidFill>
                  <a:srgbClr val="2A2E3A"/>
                </a:solidFill>
                <a:latin typeface="Helios"/>
              </a:rPr>
              <a:t>faoliyati</a:t>
            </a:r>
            <a:r>
              <a:rPr lang="en-US" sz="3371" dirty="0">
                <a:solidFill>
                  <a:srgbClr val="2A2E3A"/>
                </a:solidFill>
                <a:latin typeface="Helios"/>
              </a:rPr>
              <a:t> man </a:t>
            </a:r>
            <a:r>
              <a:rPr lang="en-US" sz="3371" dirty="0" err="1">
                <a:solidFill>
                  <a:srgbClr val="2A2E3A"/>
                </a:solidFill>
                <a:latin typeface="Helios"/>
              </a:rPr>
              <a:t>etiladi</a:t>
            </a:r>
            <a:r>
              <a:rPr lang="en-US" sz="3371" dirty="0">
                <a:solidFill>
                  <a:srgbClr val="2A2E3A"/>
                </a:solidFill>
                <a:latin typeface="Helios"/>
              </a:rPr>
              <a:t>. </a:t>
            </a:r>
            <a:r>
              <a:rPr lang="en-US" sz="3371" dirty="0" err="1">
                <a:solidFill>
                  <a:srgbClr val="2A2E3A"/>
                </a:solidFill>
                <a:latin typeface="Helios"/>
              </a:rPr>
              <a:t>Ushbu</a:t>
            </a:r>
            <a:r>
              <a:rPr lang="en-US" sz="3371" dirty="0">
                <a:solidFill>
                  <a:srgbClr val="2A2E3A"/>
                </a:solidFill>
                <a:latin typeface="Helios"/>
              </a:rPr>
              <a:t> </a:t>
            </a:r>
            <a:r>
              <a:rPr lang="en-US" sz="3371" dirty="0" err="1">
                <a:solidFill>
                  <a:srgbClr val="2A2E3A"/>
                </a:solidFill>
                <a:latin typeface="Helios"/>
              </a:rPr>
              <a:t>qoidaning</a:t>
            </a:r>
            <a:r>
              <a:rPr lang="en-US" sz="3371" dirty="0">
                <a:solidFill>
                  <a:srgbClr val="2A2E3A"/>
                </a:solidFill>
                <a:latin typeface="Helios"/>
              </a:rPr>
              <a:t> </a:t>
            </a:r>
            <a:r>
              <a:rPr lang="en-US" sz="3371" dirty="0" err="1">
                <a:solidFill>
                  <a:srgbClr val="2A2E3A"/>
                </a:solidFill>
                <a:latin typeface="Helios"/>
              </a:rPr>
              <a:t>buzilishiga</a:t>
            </a:r>
            <a:r>
              <a:rPr lang="en-US" sz="3371" dirty="0">
                <a:solidFill>
                  <a:srgbClr val="2A2E3A"/>
                </a:solidFill>
                <a:latin typeface="Helios"/>
              </a:rPr>
              <a:t> </a:t>
            </a:r>
            <a:r>
              <a:rPr lang="en-US" sz="3371" dirty="0" err="1">
                <a:solidFill>
                  <a:srgbClr val="2A2E3A"/>
                </a:solidFill>
                <a:latin typeface="Helios"/>
              </a:rPr>
              <a:t>aybdor</a:t>
            </a:r>
            <a:r>
              <a:rPr lang="en-US" sz="3371" dirty="0">
                <a:solidFill>
                  <a:srgbClr val="2A2E3A"/>
                </a:solidFill>
                <a:latin typeface="Helios"/>
              </a:rPr>
              <a:t> </a:t>
            </a:r>
            <a:r>
              <a:rPr lang="en-US" sz="3371" dirty="0" err="1">
                <a:solidFill>
                  <a:srgbClr val="2A2E3A"/>
                </a:solidFill>
                <a:latin typeface="Helios"/>
              </a:rPr>
              <a:t>bo‘lgan</a:t>
            </a:r>
            <a:r>
              <a:rPr lang="en-US" sz="3371" dirty="0">
                <a:solidFill>
                  <a:srgbClr val="2A2E3A"/>
                </a:solidFill>
                <a:latin typeface="Helios"/>
              </a:rPr>
              <a:t> </a:t>
            </a:r>
            <a:r>
              <a:rPr lang="en-US" sz="3371" dirty="0" err="1">
                <a:solidFill>
                  <a:srgbClr val="2A2E3A"/>
                </a:solidFill>
                <a:latin typeface="Helios"/>
              </a:rPr>
              <a:t>shaxslar</a:t>
            </a:r>
            <a:r>
              <a:rPr lang="en-US" sz="3371" dirty="0">
                <a:solidFill>
                  <a:srgbClr val="2A2E3A"/>
                </a:solidFill>
                <a:latin typeface="Helios"/>
              </a:rPr>
              <a:t> </a:t>
            </a:r>
            <a:r>
              <a:rPr lang="en-US" sz="3371" dirty="0" err="1">
                <a:solidFill>
                  <a:srgbClr val="2A2E3A"/>
                </a:solidFill>
                <a:latin typeface="Helios"/>
              </a:rPr>
              <a:t>qonun</a:t>
            </a:r>
            <a:r>
              <a:rPr lang="en-US" sz="3371" dirty="0">
                <a:solidFill>
                  <a:srgbClr val="2A2E3A"/>
                </a:solidFill>
                <a:latin typeface="Helios"/>
              </a:rPr>
              <a:t> </a:t>
            </a:r>
            <a:r>
              <a:rPr lang="en-US" sz="3371" dirty="0" err="1">
                <a:solidFill>
                  <a:srgbClr val="2A2E3A"/>
                </a:solidFill>
                <a:latin typeface="Helios"/>
              </a:rPr>
              <a:t>hujjatlarida</a:t>
            </a:r>
            <a:r>
              <a:rPr lang="en-US" sz="3371" dirty="0">
                <a:solidFill>
                  <a:srgbClr val="2A2E3A"/>
                </a:solidFill>
                <a:latin typeface="Helios"/>
              </a:rPr>
              <a:t> </a:t>
            </a:r>
            <a:r>
              <a:rPr lang="en-US" sz="3371" dirty="0" err="1">
                <a:solidFill>
                  <a:srgbClr val="2A2E3A"/>
                </a:solidFill>
                <a:latin typeface="Helios"/>
              </a:rPr>
              <a:t>belgilangan</a:t>
            </a:r>
            <a:r>
              <a:rPr lang="en-US" sz="3371" dirty="0">
                <a:solidFill>
                  <a:srgbClr val="2A2E3A"/>
                </a:solidFill>
                <a:latin typeface="Helios"/>
              </a:rPr>
              <a:t> </a:t>
            </a:r>
            <a:r>
              <a:rPr lang="en-US" sz="3371" dirty="0" err="1">
                <a:solidFill>
                  <a:srgbClr val="2A2E3A"/>
                </a:solidFill>
                <a:latin typeface="Helios"/>
              </a:rPr>
              <a:t>javobgarlikka</a:t>
            </a:r>
            <a:r>
              <a:rPr lang="en-US" sz="3371" dirty="0">
                <a:solidFill>
                  <a:srgbClr val="2A2E3A"/>
                </a:solidFill>
                <a:latin typeface="Helios"/>
              </a:rPr>
              <a:t> </a:t>
            </a:r>
            <a:r>
              <a:rPr lang="en-US" sz="3371" dirty="0" err="1">
                <a:solidFill>
                  <a:srgbClr val="2A2E3A"/>
                </a:solidFill>
                <a:latin typeface="Helios"/>
              </a:rPr>
              <a:t>tortiladilar</a:t>
            </a:r>
            <a:r>
              <a:rPr lang="en-US" sz="3371" dirty="0">
                <a:solidFill>
                  <a:srgbClr val="2A2E3A"/>
                </a:solidFill>
                <a:latin typeface="Helios"/>
              </a:rPr>
              <a:t>.</a:t>
            </a:r>
          </a:p>
        </p:txBody>
      </p:sp>
      <p:sp>
        <p:nvSpPr>
          <p:cNvPr id="12" name="Полилиния 11"/>
          <p:cNvSpPr/>
          <p:nvPr/>
        </p:nvSpPr>
        <p:spPr>
          <a:xfrm rot="10800000">
            <a:off x="-2" y="0"/>
            <a:ext cx="16216577" cy="2857500"/>
          </a:xfrm>
          <a:custGeom>
            <a:avLst/>
            <a:gdLst>
              <a:gd name="connsiteX0" fmla="*/ 16216577 w 16216577"/>
              <a:gd name="connsiteY0" fmla="*/ 3277819 h 3277819"/>
              <a:gd name="connsiteX1" fmla="*/ 0 w 16216577"/>
              <a:gd name="connsiteY1" fmla="*/ 3277819 h 3277819"/>
              <a:gd name="connsiteX2" fmla="*/ 3102955 w 16216577"/>
              <a:gd name="connsiteY2" fmla="*/ 0 h 3277819"/>
              <a:gd name="connsiteX3" fmla="*/ 16181299 w 16216577"/>
              <a:gd name="connsiteY3" fmla="*/ 0 h 3277819"/>
              <a:gd name="connsiteX4" fmla="*/ 16216577 w 16216577"/>
              <a:gd name="connsiteY4" fmla="*/ 37264 h 32778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16577" h="3277819">
                <a:moveTo>
                  <a:pt x="16216577" y="3277819"/>
                </a:moveTo>
                <a:lnTo>
                  <a:pt x="0" y="3277819"/>
                </a:lnTo>
                <a:lnTo>
                  <a:pt x="3102955" y="0"/>
                </a:lnTo>
                <a:lnTo>
                  <a:pt x="16181299" y="0"/>
                </a:lnTo>
                <a:lnTo>
                  <a:pt x="16216577" y="37264"/>
                </a:lnTo>
                <a:close/>
              </a:path>
            </a:pathLst>
          </a:custGeom>
          <a:solidFill>
            <a:srgbClr val="A20E20"/>
          </a:solidFill>
        </p:spPr>
      </p:sp>
      <p:sp>
        <p:nvSpPr>
          <p:cNvPr id="13" name="TextBox 5"/>
          <p:cNvSpPr txBox="1"/>
          <p:nvPr/>
        </p:nvSpPr>
        <p:spPr>
          <a:xfrm>
            <a:off x="914400" y="807817"/>
            <a:ext cx="12785530" cy="1371600"/>
          </a:xfrm>
          <a:prstGeom prst="rect">
            <a:avLst/>
          </a:prstGeom>
        </p:spPr>
        <p:txBody>
          <a:bodyPr lIns="0" tIns="0" rIns="0" bIns="0" rtlCol="0" anchor="t">
            <a:spAutoFit/>
          </a:bodyPr>
          <a:lstStyle/>
          <a:p>
            <a:pPr>
              <a:lnSpc>
                <a:spcPts val="5400"/>
              </a:lnSpc>
            </a:pPr>
            <a:r>
              <a:rPr lang="en-US" sz="4000" dirty="0">
                <a:solidFill>
                  <a:srgbClr val="FFFFFF"/>
                </a:solidFill>
                <a:latin typeface="TT Hoves Bold"/>
              </a:rPr>
              <a:t>“VIJDON ERKINLIGI VA DINIY TASHKILOTLAR TO’G’RISIDA”GI QONUNNING 5-MODDASI </a:t>
            </a:r>
          </a:p>
        </p:txBody>
      </p:sp>
      <p:sp>
        <p:nvSpPr>
          <p:cNvPr id="15" name="TextBox 9"/>
          <p:cNvSpPr txBox="1"/>
          <p:nvPr/>
        </p:nvSpPr>
        <p:spPr>
          <a:xfrm>
            <a:off x="15477483" y="9498965"/>
            <a:ext cx="2023715" cy="424180"/>
          </a:xfrm>
          <a:prstGeom prst="rect">
            <a:avLst/>
          </a:prstGeom>
        </p:spPr>
        <p:txBody>
          <a:bodyPr lIns="0" tIns="0" rIns="0" bIns="0" rtlCol="0" anchor="t">
            <a:spAutoFit/>
          </a:bodyPr>
          <a:lstStyle/>
          <a:p>
            <a:pPr marL="0" lvl="0" indent="0" algn="ctr">
              <a:lnSpc>
                <a:spcPts val="3379"/>
              </a:lnSpc>
              <a:spcBef>
                <a:spcPct val="0"/>
              </a:spcBef>
            </a:pPr>
            <a:r>
              <a:rPr lang="en-US" sz="2599" dirty="0">
                <a:solidFill>
                  <a:srgbClr val="FFFFFF"/>
                </a:solidFill>
                <a:latin typeface="Helios Bold"/>
              </a:rPr>
              <a:t>TATU</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028700" y="924367"/>
            <a:ext cx="12692156" cy="1676400"/>
          </a:xfrm>
          <a:prstGeom prst="rect">
            <a:avLst/>
          </a:prstGeom>
        </p:spPr>
        <p:txBody>
          <a:bodyPr lIns="0" tIns="0" rIns="0" bIns="0" rtlCol="0" anchor="t">
            <a:spAutoFit/>
          </a:bodyPr>
          <a:lstStyle/>
          <a:p>
            <a:pPr>
              <a:lnSpc>
                <a:spcPts val="6600"/>
              </a:lnSpc>
            </a:pPr>
            <a:r>
              <a:rPr lang="en-US" sz="5500">
                <a:solidFill>
                  <a:srgbClr val="A20E20"/>
                </a:solidFill>
                <a:latin typeface="TT Hoves Bold"/>
              </a:rPr>
              <a:t>O’ZBEKISTON RESPUBLIKASINING “JINOYAT KODEKSI”</a:t>
            </a:r>
          </a:p>
        </p:txBody>
      </p:sp>
      <p:sp>
        <p:nvSpPr>
          <p:cNvPr id="8" name="TextBox 8"/>
          <p:cNvSpPr txBox="1"/>
          <p:nvPr/>
        </p:nvSpPr>
        <p:spPr>
          <a:xfrm>
            <a:off x="2130643" y="3343813"/>
            <a:ext cx="13218567" cy="5139548"/>
          </a:xfrm>
          <a:prstGeom prst="rect">
            <a:avLst/>
          </a:prstGeom>
        </p:spPr>
        <p:txBody>
          <a:bodyPr lIns="0" tIns="0" rIns="0" bIns="0" rtlCol="0" anchor="t">
            <a:spAutoFit/>
          </a:bodyPr>
          <a:lstStyle/>
          <a:p>
            <a:pPr algn="just">
              <a:lnSpc>
                <a:spcPts val="4479"/>
              </a:lnSpc>
              <a:spcBef>
                <a:spcPct val="0"/>
              </a:spcBef>
            </a:pPr>
            <a:r>
              <a:rPr lang="en-US" sz="3199" dirty="0">
                <a:solidFill>
                  <a:srgbClr val="000000"/>
                </a:solidFill>
                <a:latin typeface="Helios"/>
              </a:rPr>
              <a:t>“</a:t>
            </a:r>
            <a:r>
              <a:rPr lang="en-US" sz="3199" dirty="0" err="1">
                <a:solidFill>
                  <a:srgbClr val="000000"/>
                </a:solidFill>
                <a:latin typeface="Helios"/>
              </a:rPr>
              <a:t>O‘zbekiston</a:t>
            </a:r>
            <a:r>
              <a:rPr lang="en-US" sz="3199" dirty="0">
                <a:solidFill>
                  <a:srgbClr val="000000"/>
                </a:solidFill>
                <a:latin typeface="Helios"/>
              </a:rPr>
              <a:t> </a:t>
            </a:r>
            <a:r>
              <a:rPr lang="en-US" sz="3199" dirty="0" err="1">
                <a:solidFill>
                  <a:srgbClr val="000000"/>
                </a:solidFill>
                <a:latin typeface="Helios"/>
              </a:rPr>
              <a:t>Respublikasida</a:t>
            </a:r>
            <a:r>
              <a:rPr lang="en-US" sz="3199" dirty="0">
                <a:solidFill>
                  <a:srgbClr val="000000"/>
                </a:solidFill>
                <a:latin typeface="Helios"/>
              </a:rPr>
              <a:t> </a:t>
            </a:r>
            <a:r>
              <a:rPr lang="en-US" sz="3199" dirty="0" err="1">
                <a:solidFill>
                  <a:srgbClr val="000000"/>
                </a:solidFill>
                <a:latin typeface="Helios"/>
              </a:rPr>
              <a:t>g‘ayriqonuniy</a:t>
            </a:r>
            <a:r>
              <a:rPr lang="en-US" sz="3199" dirty="0">
                <a:solidFill>
                  <a:srgbClr val="000000"/>
                </a:solidFill>
                <a:latin typeface="Helios"/>
              </a:rPr>
              <a:t> </a:t>
            </a:r>
            <a:r>
              <a:rPr lang="en-US" sz="3199" dirty="0" err="1">
                <a:solidFill>
                  <a:srgbClr val="000000"/>
                </a:solidFill>
                <a:latin typeface="Helios"/>
              </a:rPr>
              <a:t>jamoat</a:t>
            </a:r>
            <a:r>
              <a:rPr lang="en-US" sz="3199" dirty="0">
                <a:solidFill>
                  <a:srgbClr val="000000"/>
                </a:solidFill>
                <a:latin typeface="Helios"/>
              </a:rPr>
              <a:t> </a:t>
            </a:r>
            <a:r>
              <a:rPr lang="en-US" sz="3199" dirty="0" err="1">
                <a:solidFill>
                  <a:srgbClr val="000000"/>
                </a:solidFill>
                <a:latin typeface="Helios"/>
              </a:rPr>
              <a:t>birlashmalari</a:t>
            </a:r>
            <a:r>
              <a:rPr lang="en-US" sz="3199" dirty="0">
                <a:solidFill>
                  <a:srgbClr val="000000"/>
                </a:solidFill>
                <a:latin typeface="Helios"/>
              </a:rPr>
              <a:t> </a:t>
            </a:r>
            <a:r>
              <a:rPr lang="en-US" sz="3199" dirty="0" err="1">
                <a:solidFill>
                  <a:srgbClr val="000000"/>
                </a:solidFill>
                <a:latin typeface="Helios"/>
              </a:rPr>
              <a:t>va</a:t>
            </a:r>
            <a:r>
              <a:rPr lang="en-US" sz="3199" dirty="0">
                <a:solidFill>
                  <a:srgbClr val="000000"/>
                </a:solidFill>
                <a:latin typeface="Helios"/>
              </a:rPr>
              <a:t> </a:t>
            </a:r>
            <a:r>
              <a:rPr lang="en-US" sz="3199" dirty="0" err="1">
                <a:solidFill>
                  <a:srgbClr val="000000"/>
                </a:solidFill>
                <a:latin typeface="Helios"/>
              </a:rPr>
              <a:t>diniy</a:t>
            </a:r>
            <a:r>
              <a:rPr lang="en-US" sz="3199" dirty="0">
                <a:solidFill>
                  <a:srgbClr val="000000"/>
                </a:solidFill>
                <a:latin typeface="Helios"/>
              </a:rPr>
              <a:t> </a:t>
            </a:r>
            <a:r>
              <a:rPr lang="en-US" sz="3199" dirty="0" err="1">
                <a:solidFill>
                  <a:srgbClr val="000000"/>
                </a:solidFill>
                <a:latin typeface="Helios"/>
              </a:rPr>
              <a:t>tashkilotlarning</a:t>
            </a:r>
            <a:r>
              <a:rPr lang="en-US" sz="3199" dirty="0">
                <a:solidFill>
                  <a:srgbClr val="000000"/>
                </a:solidFill>
                <a:latin typeface="Helios"/>
              </a:rPr>
              <a:t>, </a:t>
            </a:r>
            <a:r>
              <a:rPr lang="en-US" sz="3199" dirty="0" err="1">
                <a:solidFill>
                  <a:srgbClr val="000000"/>
                </a:solidFill>
                <a:latin typeface="Helios"/>
              </a:rPr>
              <a:t>oqimlar</a:t>
            </a:r>
            <a:r>
              <a:rPr lang="en-US" sz="3199" dirty="0">
                <a:solidFill>
                  <a:srgbClr val="000000"/>
                </a:solidFill>
                <a:latin typeface="Helios"/>
              </a:rPr>
              <a:t>, </a:t>
            </a:r>
            <a:r>
              <a:rPr lang="en-US" sz="3199" dirty="0" err="1">
                <a:solidFill>
                  <a:srgbClr val="000000"/>
                </a:solidFill>
                <a:latin typeface="Helios"/>
              </a:rPr>
              <a:t>sektalarning</a:t>
            </a:r>
            <a:r>
              <a:rPr lang="en-US" sz="3199" dirty="0">
                <a:solidFill>
                  <a:srgbClr val="000000"/>
                </a:solidFill>
                <a:latin typeface="Helios"/>
              </a:rPr>
              <a:t> </a:t>
            </a:r>
            <a:r>
              <a:rPr lang="en-US" sz="3199" dirty="0" err="1">
                <a:solidFill>
                  <a:srgbClr val="000000"/>
                </a:solidFill>
                <a:latin typeface="Helios"/>
              </a:rPr>
              <a:t>faoliyatida</a:t>
            </a:r>
            <a:r>
              <a:rPr lang="en-US" sz="3199" dirty="0">
                <a:solidFill>
                  <a:srgbClr val="000000"/>
                </a:solidFill>
                <a:latin typeface="Helios"/>
              </a:rPr>
              <a:t> </a:t>
            </a:r>
            <a:r>
              <a:rPr lang="en-US" sz="3199" dirty="0" err="1">
                <a:solidFill>
                  <a:srgbClr val="000000"/>
                </a:solidFill>
                <a:latin typeface="Helios"/>
              </a:rPr>
              <a:t>qatnashishga</a:t>
            </a:r>
            <a:r>
              <a:rPr lang="en-US" sz="3199" dirty="0">
                <a:solidFill>
                  <a:srgbClr val="000000"/>
                </a:solidFill>
                <a:latin typeface="Helios"/>
              </a:rPr>
              <a:t> </a:t>
            </a:r>
            <a:r>
              <a:rPr lang="en-US" sz="3199" dirty="0" err="1">
                <a:solidFill>
                  <a:srgbClr val="000000"/>
                </a:solidFill>
                <a:latin typeface="Helios"/>
              </a:rPr>
              <a:t>undash</a:t>
            </a:r>
            <a:r>
              <a:rPr lang="en-US" sz="3199" dirty="0">
                <a:solidFill>
                  <a:srgbClr val="000000"/>
                </a:solidFill>
                <a:latin typeface="Helios"/>
              </a:rPr>
              <a:t>, </a:t>
            </a:r>
            <a:r>
              <a:rPr lang="en-US" sz="3199" dirty="0" err="1">
                <a:solidFill>
                  <a:srgbClr val="000000"/>
                </a:solidFill>
                <a:latin typeface="Helios"/>
              </a:rPr>
              <a:t>shunday</a:t>
            </a:r>
            <a:r>
              <a:rPr lang="en-US" sz="3199" dirty="0">
                <a:solidFill>
                  <a:srgbClr val="000000"/>
                </a:solidFill>
                <a:latin typeface="Helios"/>
              </a:rPr>
              <a:t> </a:t>
            </a:r>
            <a:r>
              <a:rPr lang="en-US" sz="3199" dirty="0" err="1">
                <a:solidFill>
                  <a:srgbClr val="000000"/>
                </a:solidFill>
                <a:latin typeface="Helios"/>
              </a:rPr>
              <a:t>Harakatlar</a:t>
            </a:r>
            <a:r>
              <a:rPr lang="en-US" sz="3199" dirty="0">
                <a:solidFill>
                  <a:srgbClr val="000000"/>
                </a:solidFill>
                <a:latin typeface="Helios"/>
              </a:rPr>
              <a:t> </a:t>
            </a:r>
            <a:r>
              <a:rPr lang="en-US" sz="3199" dirty="0" err="1">
                <a:solidFill>
                  <a:srgbClr val="000000"/>
                </a:solidFill>
                <a:latin typeface="Helios"/>
              </a:rPr>
              <a:t>uchun</a:t>
            </a:r>
            <a:r>
              <a:rPr lang="en-US" sz="3199" dirty="0">
                <a:solidFill>
                  <a:srgbClr val="000000"/>
                </a:solidFill>
                <a:latin typeface="Helios"/>
              </a:rPr>
              <a:t> </a:t>
            </a:r>
            <a:r>
              <a:rPr lang="en-US" sz="3199" dirty="0" err="1">
                <a:solidFill>
                  <a:srgbClr val="000000"/>
                </a:solidFill>
                <a:latin typeface="Helios"/>
              </a:rPr>
              <a:t>ma’muriy</a:t>
            </a:r>
            <a:r>
              <a:rPr lang="en-US" sz="3199" dirty="0">
                <a:solidFill>
                  <a:srgbClr val="000000"/>
                </a:solidFill>
                <a:latin typeface="Helios"/>
              </a:rPr>
              <a:t> </a:t>
            </a:r>
            <a:r>
              <a:rPr lang="en-US" sz="3199" dirty="0" err="1">
                <a:solidFill>
                  <a:srgbClr val="000000"/>
                </a:solidFill>
                <a:latin typeface="Helios"/>
              </a:rPr>
              <a:t>jazo</a:t>
            </a:r>
            <a:r>
              <a:rPr lang="en-US" sz="3199" dirty="0">
                <a:solidFill>
                  <a:srgbClr val="000000"/>
                </a:solidFill>
                <a:latin typeface="Helios"/>
              </a:rPr>
              <a:t> </a:t>
            </a:r>
            <a:r>
              <a:rPr lang="en-US" sz="3199" dirty="0" err="1">
                <a:solidFill>
                  <a:srgbClr val="000000"/>
                </a:solidFill>
                <a:latin typeface="Helios"/>
              </a:rPr>
              <a:t>qo‘llangandan</a:t>
            </a:r>
            <a:r>
              <a:rPr lang="en-US" sz="3199" dirty="0">
                <a:solidFill>
                  <a:srgbClr val="000000"/>
                </a:solidFill>
                <a:latin typeface="Helios"/>
              </a:rPr>
              <a:t> </a:t>
            </a:r>
            <a:r>
              <a:rPr lang="en-US" sz="3199" dirty="0" err="1">
                <a:solidFill>
                  <a:srgbClr val="000000"/>
                </a:solidFill>
                <a:latin typeface="Helios"/>
              </a:rPr>
              <a:t>keyin</a:t>
            </a:r>
            <a:r>
              <a:rPr lang="en-US" sz="3199" dirty="0">
                <a:solidFill>
                  <a:srgbClr val="000000"/>
                </a:solidFill>
                <a:latin typeface="Helios"/>
              </a:rPr>
              <a:t> </a:t>
            </a:r>
            <a:r>
              <a:rPr lang="en-US" sz="3199" dirty="0" err="1">
                <a:solidFill>
                  <a:srgbClr val="000000"/>
                </a:solidFill>
                <a:latin typeface="Helios"/>
              </a:rPr>
              <a:t>sodir</a:t>
            </a:r>
            <a:r>
              <a:rPr lang="en-US" sz="3199" dirty="0">
                <a:solidFill>
                  <a:srgbClr val="000000"/>
                </a:solidFill>
                <a:latin typeface="Helios"/>
              </a:rPr>
              <a:t> </a:t>
            </a:r>
            <a:r>
              <a:rPr lang="en-US" sz="3199" dirty="0" err="1">
                <a:solidFill>
                  <a:srgbClr val="000000"/>
                </a:solidFill>
                <a:latin typeface="Helios"/>
              </a:rPr>
              <a:t>etilgan</a:t>
            </a:r>
            <a:r>
              <a:rPr lang="en-US" sz="3199" dirty="0">
                <a:solidFill>
                  <a:srgbClr val="000000"/>
                </a:solidFill>
                <a:latin typeface="Helios"/>
              </a:rPr>
              <a:t> </a:t>
            </a:r>
            <a:r>
              <a:rPr lang="en-US" sz="3199" dirty="0" err="1">
                <a:solidFill>
                  <a:srgbClr val="000000"/>
                </a:solidFill>
                <a:latin typeface="Helios"/>
              </a:rPr>
              <a:t>bo‘lsa</a:t>
            </a:r>
            <a:r>
              <a:rPr lang="en-US" sz="3199" dirty="0">
                <a:solidFill>
                  <a:srgbClr val="000000"/>
                </a:solidFill>
                <a:latin typeface="Helios"/>
              </a:rPr>
              <a:t>,- </a:t>
            </a:r>
            <a:r>
              <a:rPr lang="en-US" sz="3199" dirty="0" err="1">
                <a:solidFill>
                  <a:srgbClr val="000000"/>
                </a:solidFill>
                <a:latin typeface="Helios"/>
              </a:rPr>
              <a:t>eng</a:t>
            </a:r>
            <a:r>
              <a:rPr lang="en-US" sz="3199" dirty="0">
                <a:solidFill>
                  <a:srgbClr val="000000"/>
                </a:solidFill>
                <a:latin typeface="Helios"/>
              </a:rPr>
              <a:t> </a:t>
            </a:r>
            <a:r>
              <a:rPr lang="en-US" sz="3199" dirty="0" err="1">
                <a:solidFill>
                  <a:srgbClr val="000000"/>
                </a:solidFill>
                <a:latin typeface="Helios"/>
              </a:rPr>
              <a:t>kam</a:t>
            </a:r>
            <a:r>
              <a:rPr lang="en-US" sz="3199" dirty="0">
                <a:solidFill>
                  <a:srgbClr val="000000"/>
                </a:solidFill>
                <a:latin typeface="Helios"/>
              </a:rPr>
              <a:t> </a:t>
            </a:r>
            <a:r>
              <a:rPr lang="en-US" sz="3199" dirty="0" err="1">
                <a:solidFill>
                  <a:srgbClr val="000000"/>
                </a:solidFill>
                <a:latin typeface="Helios"/>
              </a:rPr>
              <a:t>ish</a:t>
            </a:r>
            <a:r>
              <a:rPr lang="en-US" sz="3199" dirty="0">
                <a:solidFill>
                  <a:srgbClr val="000000"/>
                </a:solidFill>
                <a:latin typeface="Helios"/>
              </a:rPr>
              <a:t> </a:t>
            </a:r>
            <a:r>
              <a:rPr lang="en-US" sz="3199" dirty="0" err="1">
                <a:solidFill>
                  <a:srgbClr val="000000"/>
                </a:solidFill>
                <a:latin typeface="Helios"/>
              </a:rPr>
              <a:t>haqining</a:t>
            </a:r>
            <a:r>
              <a:rPr lang="en-US" sz="3199" dirty="0">
                <a:solidFill>
                  <a:srgbClr val="000000"/>
                </a:solidFill>
                <a:latin typeface="Helios"/>
              </a:rPr>
              <a:t> </a:t>
            </a:r>
            <a:r>
              <a:rPr lang="en-US" sz="3199" dirty="0" err="1">
                <a:solidFill>
                  <a:srgbClr val="000000"/>
                </a:solidFill>
                <a:latin typeface="Helios"/>
              </a:rPr>
              <a:t>yigirma</a:t>
            </a:r>
            <a:r>
              <a:rPr lang="en-US" sz="3199" dirty="0">
                <a:solidFill>
                  <a:srgbClr val="000000"/>
                </a:solidFill>
                <a:latin typeface="Helios"/>
              </a:rPr>
              <a:t> </a:t>
            </a:r>
            <a:r>
              <a:rPr lang="en-US" sz="3199" dirty="0" err="1">
                <a:solidFill>
                  <a:srgbClr val="000000"/>
                </a:solidFill>
                <a:latin typeface="Helios"/>
              </a:rPr>
              <a:t>besh</a:t>
            </a:r>
            <a:r>
              <a:rPr lang="en-US" sz="3199" dirty="0">
                <a:solidFill>
                  <a:srgbClr val="000000"/>
                </a:solidFill>
                <a:latin typeface="Helios"/>
              </a:rPr>
              <a:t> </a:t>
            </a:r>
            <a:r>
              <a:rPr lang="en-US" sz="3199" dirty="0" err="1">
                <a:solidFill>
                  <a:srgbClr val="000000"/>
                </a:solidFill>
                <a:latin typeface="Helios"/>
              </a:rPr>
              <a:t>baravaridan</a:t>
            </a:r>
            <a:r>
              <a:rPr lang="en-US" sz="3199" dirty="0">
                <a:solidFill>
                  <a:srgbClr val="000000"/>
                </a:solidFill>
                <a:latin typeface="Helios"/>
              </a:rPr>
              <a:t> </a:t>
            </a:r>
            <a:r>
              <a:rPr lang="en-US" sz="3199" dirty="0" err="1">
                <a:solidFill>
                  <a:srgbClr val="000000"/>
                </a:solidFill>
                <a:latin typeface="Helios"/>
              </a:rPr>
              <a:t>ellik</a:t>
            </a:r>
            <a:r>
              <a:rPr lang="en-US" sz="3199" dirty="0">
                <a:solidFill>
                  <a:srgbClr val="000000"/>
                </a:solidFill>
                <a:latin typeface="Helios"/>
              </a:rPr>
              <a:t> </a:t>
            </a:r>
            <a:r>
              <a:rPr lang="en-US" sz="3199" dirty="0" err="1">
                <a:solidFill>
                  <a:srgbClr val="000000"/>
                </a:solidFill>
                <a:latin typeface="Helios"/>
              </a:rPr>
              <a:t>baravarigacha</a:t>
            </a:r>
            <a:r>
              <a:rPr lang="en-US" sz="3199" dirty="0">
                <a:solidFill>
                  <a:srgbClr val="000000"/>
                </a:solidFill>
                <a:latin typeface="Helios"/>
              </a:rPr>
              <a:t> </a:t>
            </a:r>
            <a:r>
              <a:rPr lang="en-US" sz="3199" dirty="0" err="1">
                <a:solidFill>
                  <a:srgbClr val="000000"/>
                </a:solidFill>
                <a:latin typeface="Helios"/>
              </a:rPr>
              <a:t>miqdorda</a:t>
            </a:r>
            <a:r>
              <a:rPr lang="en-US" sz="3199" dirty="0">
                <a:solidFill>
                  <a:srgbClr val="000000"/>
                </a:solidFill>
                <a:latin typeface="Helios"/>
              </a:rPr>
              <a:t> </a:t>
            </a:r>
            <a:r>
              <a:rPr lang="en-US" sz="3199" dirty="0" err="1">
                <a:solidFill>
                  <a:srgbClr val="000000"/>
                </a:solidFill>
                <a:latin typeface="Helios"/>
              </a:rPr>
              <a:t>jarima</a:t>
            </a:r>
            <a:r>
              <a:rPr lang="en-US" sz="3199" dirty="0">
                <a:solidFill>
                  <a:srgbClr val="000000"/>
                </a:solidFill>
                <a:latin typeface="Helios"/>
              </a:rPr>
              <a:t> </a:t>
            </a:r>
            <a:r>
              <a:rPr lang="en-US" sz="3199" dirty="0" err="1">
                <a:solidFill>
                  <a:srgbClr val="000000"/>
                </a:solidFill>
                <a:latin typeface="Helios"/>
              </a:rPr>
              <a:t>yoki</a:t>
            </a:r>
            <a:r>
              <a:rPr lang="en-US" sz="3199" dirty="0">
                <a:solidFill>
                  <a:srgbClr val="000000"/>
                </a:solidFill>
                <a:latin typeface="Helios"/>
              </a:rPr>
              <a:t> </a:t>
            </a:r>
            <a:r>
              <a:rPr lang="en-US" sz="3199" dirty="0" err="1">
                <a:solidFill>
                  <a:srgbClr val="000000"/>
                </a:solidFill>
                <a:latin typeface="Helios"/>
              </a:rPr>
              <a:t>uch</a:t>
            </a:r>
            <a:r>
              <a:rPr lang="en-US" sz="3199" dirty="0">
                <a:solidFill>
                  <a:srgbClr val="000000"/>
                </a:solidFill>
                <a:latin typeface="Helios"/>
              </a:rPr>
              <a:t> </a:t>
            </a:r>
            <a:r>
              <a:rPr lang="en-US" sz="3199" dirty="0" err="1">
                <a:solidFill>
                  <a:srgbClr val="000000"/>
                </a:solidFill>
                <a:latin typeface="Helios"/>
              </a:rPr>
              <a:t>yilgacha</a:t>
            </a:r>
            <a:r>
              <a:rPr lang="en-US" sz="3199" dirty="0">
                <a:solidFill>
                  <a:srgbClr val="000000"/>
                </a:solidFill>
                <a:latin typeface="Helios"/>
              </a:rPr>
              <a:t> </a:t>
            </a:r>
            <a:r>
              <a:rPr lang="en-US" sz="3199" dirty="0" err="1">
                <a:solidFill>
                  <a:srgbClr val="000000"/>
                </a:solidFill>
                <a:latin typeface="Helios"/>
              </a:rPr>
              <a:t>axloq</a:t>
            </a:r>
            <a:r>
              <a:rPr lang="en-US" sz="3199" dirty="0">
                <a:solidFill>
                  <a:srgbClr val="000000"/>
                </a:solidFill>
                <a:latin typeface="Helios"/>
              </a:rPr>
              <a:t> </a:t>
            </a:r>
            <a:r>
              <a:rPr lang="en-US" sz="3199" dirty="0" err="1">
                <a:solidFill>
                  <a:srgbClr val="000000"/>
                </a:solidFill>
                <a:latin typeface="Helios"/>
              </a:rPr>
              <a:t>tuzatish</a:t>
            </a:r>
            <a:r>
              <a:rPr lang="en-US" sz="3199" dirty="0">
                <a:solidFill>
                  <a:srgbClr val="000000"/>
                </a:solidFill>
                <a:latin typeface="Helios"/>
              </a:rPr>
              <a:t> </a:t>
            </a:r>
            <a:r>
              <a:rPr lang="en-US" sz="3199" dirty="0" err="1">
                <a:solidFill>
                  <a:srgbClr val="000000"/>
                </a:solidFill>
                <a:latin typeface="Helios"/>
              </a:rPr>
              <a:t>ishlari</a:t>
            </a:r>
            <a:r>
              <a:rPr lang="en-US" sz="3199" dirty="0">
                <a:solidFill>
                  <a:srgbClr val="000000"/>
                </a:solidFill>
                <a:latin typeface="Helios"/>
              </a:rPr>
              <a:t> </a:t>
            </a:r>
            <a:r>
              <a:rPr lang="en-US" sz="3199" dirty="0" err="1">
                <a:solidFill>
                  <a:srgbClr val="000000"/>
                </a:solidFill>
                <a:latin typeface="Helios"/>
              </a:rPr>
              <a:t>yohud</a:t>
            </a:r>
            <a:r>
              <a:rPr lang="en-US" sz="3199" dirty="0">
                <a:solidFill>
                  <a:srgbClr val="000000"/>
                </a:solidFill>
                <a:latin typeface="Helios"/>
              </a:rPr>
              <a:t> </a:t>
            </a:r>
            <a:r>
              <a:rPr lang="en-US" sz="3199" dirty="0" err="1">
                <a:solidFill>
                  <a:srgbClr val="000000"/>
                </a:solidFill>
                <a:latin typeface="Helios"/>
              </a:rPr>
              <a:t>olti</a:t>
            </a:r>
            <a:r>
              <a:rPr lang="en-US" sz="3199" dirty="0">
                <a:solidFill>
                  <a:srgbClr val="000000"/>
                </a:solidFill>
                <a:latin typeface="Helios"/>
              </a:rPr>
              <a:t> </a:t>
            </a:r>
            <a:r>
              <a:rPr lang="en-US" sz="3199" dirty="0" err="1">
                <a:solidFill>
                  <a:srgbClr val="000000"/>
                </a:solidFill>
                <a:latin typeface="Helios"/>
              </a:rPr>
              <a:t>oygacha</a:t>
            </a:r>
            <a:r>
              <a:rPr lang="en-US" sz="3199" dirty="0">
                <a:solidFill>
                  <a:srgbClr val="000000"/>
                </a:solidFill>
                <a:latin typeface="Helios"/>
              </a:rPr>
              <a:t> </a:t>
            </a:r>
            <a:r>
              <a:rPr lang="en-US" sz="3199" dirty="0" err="1">
                <a:solidFill>
                  <a:srgbClr val="000000"/>
                </a:solidFill>
                <a:latin typeface="Helios"/>
              </a:rPr>
              <a:t>qamoq</a:t>
            </a:r>
            <a:r>
              <a:rPr lang="en-US" sz="3199" dirty="0">
                <a:solidFill>
                  <a:srgbClr val="000000"/>
                </a:solidFill>
                <a:latin typeface="Helios"/>
              </a:rPr>
              <a:t> </a:t>
            </a:r>
            <a:r>
              <a:rPr lang="en-US" sz="3199" dirty="0" err="1">
                <a:solidFill>
                  <a:srgbClr val="000000"/>
                </a:solidFill>
                <a:latin typeface="Helios"/>
              </a:rPr>
              <a:t>yoki</a:t>
            </a:r>
            <a:r>
              <a:rPr lang="en-US" sz="3199" dirty="0">
                <a:solidFill>
                  <a:srgbClr val="000000"/>
                </a:solidFill>
                <a:latin typeface="Helios"/>
              </a:rPr>
              <a:t> </a:t>
            </a:r>
            <a:r>
              <a:rPr lang="en-US" sz="3199" dirty="0" err="1">
                <a:solidFill>
                  <a:srgbClr val="000000"/>
                </a:solidFill>
                <a:latin typeface="Helios"/>
              </a:rPr>
              <a:t>uch</a:t>
            </a:r>
            <a:r>
              <a:rPr lang="en-US" sz="3199" dirty="0">
                <a:solidFill>
                  <a:srgbClr val="000000"/>
                </a:solidFill>
                <a:latin typeface="Helios"/>
              </a:rPr>
              <a:t> </a:t>
            </a:r>
            <a:r>
              <a:rPr lang="en-US" sz="3199" dirty="0" err="1">
                <a:solidFill>
                  <a:srgbClr val="000000"/>
                </a:solidFill>
                <a:latin typeface="Helios"/>
              </a:rPr>
              <a:t>yilgacha</a:t>
            </a:r>
            <a:r>
              <a:rPr lang="en-US" sz="3199" dirty="0">
                <a:solidFill>
                  <a:srgbClr val="000000"/>
                </a:solidFill>
                <a:latin typeface="Helios"/>
              </a:rPr>
              <a:t> </a:t>
            </a:r>
            <a:r>
              <a:rPr lang="en-US" sz="3199" dirty="0" err="1">
                <a:solidFill>
                  <a:srgbClr val="000000"/>
                </a:solidFill>
                <a:latin typeface="Helios"/>
              </a:rPr>
              <a:t>ozodlikdan</a:t>
            </a:r>
            <a:r>
              <a:rPr lang="en-US" sz="3199" dirty="0">
                <a:solidFill>
                  <a:srgbClr val="000000"/>
                </a:solidFill>
                <a:latin typeface="Helios"/>
              </a:rPr>
              <a:t> </a:t>
            </a:r>
            <a:r>
              <a:rPr lang="en-US" sz="3199" dirty="0" err="1">
                <a:solidFill>
                  <a:srgbClr val="000000"/>
                </a:solidFill>
                <a:latin typeface="Helios"/>
              </a:rPr>
              <a:t>maxrum</a:t>
            </a:r>
            <a:r>
              <a:rPr lang="en-US" sz="3199" dirty="0">
                <a:solidFill>
                  <a:srgbClr val="000000"/>
                </a:solidFill>
                <a:latin typeface="Helios"/>
              </a:rPr>
              <a:t> </a:t>
            </a:r>
            <a:r>
              <a:rPr lang="en-US" sz="3199" dirty="0" err="1">
                <a:solidFill>
                  <a:srgbClr val="000000"/>
                </a:solidFill>
                <a:latin typeface="Helios"/>
              </a:rPr>
              <a:t>qilish</a:t>
            </a:r>
            <a:r>
              <a:rPr lang="en-US" sz="3199" dirty="0">
                <a:solidFill>
                  <a:srgbClr val="000000"/>
                </a:solidFill>
                <a:latin typeface="Helios"/>
              </a:rPr>
              <a:t> </a:t>
            </a:r>
            <a:r>
              <a:rPr lang="en-US" sz="3199" dirty="0" err="1">
                <a:solidFill>
                  <a:srgbClr val="000000"/>
                </a:solidFill>
                <a:latin typeface="Helios"/>
              </a:rPr>
              <a:t>bilan</a:t>
            </a:r>
            <a:r>
              <a:rPr lang="en-US" sz="3199" dirty="0">
                <a:solidFill>
                  <a:srgbClr val="000000"/>
                </a:solidFill>
                <a:latin typeface="Helios"/>
              </a:rPr>
              <a:t> </a:t>
            </a:r>
            <a:r>
              <a:rPr lang="en-US" sz="3199" dirty="0" err="1">
                <a:solidFill>
                  <a:srgbClr val="000000"/>
                </a:solidFill>
                <a:latin typeface="Helios"/>
              </a:rPr>
              <a:t>jazolanadi</a:t>
            </a:r>
            <a:r>
              <a:rPr lang="en-US" sz="3199" dirty="0">
                <a:solidFill>
                  <a:srgbClr val="000000"/>
                </a:solidFill>
                <a:latin typeface="Helios"/>
              </a:rPr>
              <a:t>.</a:t>
            </a:r>
          </a:p>
          <a:p>
            <a:pPr algn="just">
              <a:lnSpc>
                <a:spcPts val="4479"/>
              </a:lnSpc>
              <a:spcBef>
                <a:spcPct val="0"/>
              </a:spcBef>
            </a:pPr>
            <a:r>
              <a:rPr lang="en-US" sz="3199" dirty="0">
                <a:solidFill>
                  <a:srgbClr val="000000"/>
                </a:solidFill>
                <a:latin typeface="Helios"/>
              </a:rPr>
              <a:t>        </a:t>
            </a:r>
          </a:p>
          <a:p>
            <a:pPr algn="r">
              <a:lnSpc>
                <a:spcPts val="4479"/>
              </a:lnSpc>
              <a:spcBef>
                <a:spcPct val="0"/>
              </a:spcBef>
            </a:pPr>
            <a:r>
              <a:rPr lang="en-US" sz="3199" dirty="0">
                <a:solidFill>
                  <a:srgbClr val="000000"/>
                </a:solidFill>
                <a:latin typeface="Helios"/>
              </a:rPr>
              <a:t>       102-modda  </a:t>
            </a:r>
          </a:p>
        </p:txBody>
      </p:sp>
      <p:sp>
        <p:nvSpPr>
          <p:cNvPr id="12" name="Полилиния 11"/>
          <p:cNvSpPr/>
          <p:nvPr/>
        </p:nvSpPr>
        <p:spPr>
          <a:xfrm rot="10800000">
            <a:off x="14806300" y="-1"/>
            <a:ext cx="3481700" cy="3209356"/>
          </a:xfrm>
          <a:custGeom>
            <a:avLst/>
            <a:gdLst>
              <a:gd name="connsiteX0" fmla="*/ 3481700 w 3481700"/>
              <a:gd name="connsiteY0" fmla="*/ 3209356 h 3209356"/>
              <a:gd name="connsiteX1" fmla="*/ 0 w 3481700"/>
              <a:gd name="connsiteY1" fmla="*/ 3209356 h 3209356"/>
              <a:gd name="connsiteX2" fmla="*/ 0 w 3481700"/>
              <a:gd name="connsiteY2" fmla="*/ 0 h 3209356"/>
            </a:gdLst>
            <a:ahLst/>
            <a:cxnLst>
              <a:cxn ang="0">
                <a:pos x="connsiteX0" y="connsiteY0"/>
              </a:cxn>
              <a:cxn ang="0">
                <a:pos x="connsiteX1" y="connsiteY1"/>
              </a:cxn>
              <a:cxn ang="0">
                <a:pos x="connsiteX2" y="connsiteY2"/>
              </a:cxn>
            </a:cxnLst>
            <a:rect l="l" t="t" r="r" b="b"/>
            <a:pathLst>
              <a:path w="3481700" h="3209356">
                <a:moveTo>
                  <a:pt x="3481700" y="3209356"/>
                </a:moveTo>
                <a:lnTo>
                  <a:pt x="0" y="3209356"/>
                </a:lnTo>
                <a:lnTo>
                  <a:pt x="0" y="0"/>
                </a:lnTo>
                <a:close/>
              </a:path>
            </a:pathLst>
          </a:custGeom>
          <a:solidFill>
            <a:srgbClr val="E8223B">
              <a:alpha val="80000"/>
            </a:srgbClr>
          </a:solidFill>
        </p:spPr>
      </p:sp>
      <p:sp>
        <p:nvSpPr>
          <p:cNvPr id="14" name="TextBox 6"/>
          <p:cNvSpPr txBox="1"/>
          <p:nvPr/>
        </p:nvSpPr>
        <p:spPr>
          <a:xfrm>
            <a:off x="1066800" y="9565942"/>
            <a:ext cx="1454213" cy="424180"/>
          </a:xfrm>
          <a:prstGeom prst="rect">
            <a:avLst/>
          </a:prstGeom>
        </p:spPr>
        <p:txBody>
          <a:bodyPr lIns="0" tIns="0" rIns="0" bIns="0" rtlCol="0" anchor="t">
            <a:spAutoFit/>
          </a:bodyPr>
          <a:lstStyle/>
          <a:p>
            <a:pPr marL="0" lvl="0" indent="0" algn="ctr">
              <a:lnSpc>
                <a:spcPts val="3380"/>
              </a:lnSpc>
              <a:spcBef>
                <a:spcPct val="0"/>
              </a:spcBef>
            </a:pPr>
            <a:r>
              <a:rPr lang="en-US" sz="2600" dirty="0">
                <a:solidFill>
                  <a:srgbClr val="FFFFFF"/>
                </a:solidFill>
                <a:latin typeface="Helios Bold"/>
              </a:rPr>
              <a:t>TATU</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4"/>
          <p:cNvSpPr txBox="1"/>
          <p:nvPr/>
        </p:nvSpPr>
        <p:spPr>
          <a:xfrm>
            <a:off x="3581400" y="4076700"/>
            <a:ext cx="11008517" cy="1718419"/>
          </a:xfrm>
          <a:prstGeom prst="rect">
            <a:avLst/>
          </a:prstGeom>
        </p:spPr>
        <p:txBody>
          <a:bodyPr lIns="0" tIns="0" rIns="0" bIns="0" rtlCol="0" anchor="t">
            <a:spAutoFit/>
          </a:bodyPr>
          <a:lstStyle/>
          <a:p>
            <a:pPr algn="ctr">
              <a:lnSpc>
                <a:spcPts val="6720"/>
              </a:lnSpc>
            </a:pPr>
            <a:r>
              <a:rPr lang="en-US" sz="5600" dirty="0">
                <a:solidFill>
                  <a:srgbClr val="A20E20"/>
                </a:solidFill>
                <a:latin typeface="TT Hoves Bold"/>
              </a:rPr>
              <a:t>E’TIBORINGIZ UCHUN </a:t>
            </a:r>
          </a:p>
          <a:p>
            <a:pPr algn="ctr">
              <a:lnSpc>
                <a:spcPts val="6720"/>
              </a:lnSpc>
            </a:pPr>
            <a:r>
              <a:rPr lang="en-US" sz="5600" dirty="0">
                <a:solidFill>
                  <a:srgbClr val="A20E20"/>
                </a:solidFill>
                <a:latin typeface="TT Hoves Bold"/>
              </a:rPr>
              <a:t>RAHMAT!</a:t>
            </a:r>
          </a:p>
        </p:txBody>
      </p:sp>
      <p:sp>
        <p:nvSpPr>
          <p:cNvPr id="15" name="Полилиния 14"/>
          <p:cNvSpPr/>
          <p:nvPr/>
        </p:nvSpPr>
        <p:spPr>
          <a:xfrm rot="10800000">
            <a:off x="14806300" y="-1"/>
            <a:ext cx="3481700" cy="3209356"/>
          </a:xfrm>
          <a:custGeom>
            <a:avLst/>
            <a:gdLst>
              <a:gd name="connsiteX0" fmla="*/ 3481700 w 3481700"/>
              <a:gd name="connsiteY0" fmla="*/ 3209356 h 3209356"/>
              <a:gd name="connsiteX1" fmla="*/ 0 w 3481700"/>
              <a:gd name="connsiteY1" fmla="*/ 3209356 h 3209356"/>
              <a:gd name="connsiteX2" fmla="*/ 0 w 3481700"/>
              <a:gd name="connsiteY2" fmla="*/ 0 h 3209356"/>
            </a:gdLst>
            <a:ahLst/>
            <a:cxnLst>
              <a:cxn ang="0">
                <a:pos x="connsiteX0" y="connsiteY0"/>
              </a:cxn>
              <a:cxn ang="0">
                <a:pos x="connsiteX1" y="connsiteY1"/>
              </a:cxn>
              <a:cxn ang="0">
                <a:pos x="connsiteX2" y="connsiteY2"/>
              </a:cxn>
            </a:cxnLst>
            <a:rect l="l" t="t" r="r" b="b"/>
            <a:pathLst>
              <a:path w="3481700" h="3209356">
                <a:moveTo>
                  <a:pt x="3481700" y="3209356"/>
                </a:moveTo>
                <a:lnTo>
                  <a:pt x="0" y="3209356"/>
                </a:lnTo>
                <a:lnTo>
                  <a:pt x="0" y="0"/>
                </a:lnTo>
                <a:close/>
              </a:path>
            </a:pathLst>
          </a:custGeom>
          <a:solidFill>
            <a:srgbClr val="E20000">
              <a:alpha val="80000"/>
            </a:srgbClr>
          </a:solidFill>
        </p:spPr>
      </p:sp>
      <p:sp>
        <p:nvSpPr>
          <p:cNvPr id="16" name="Полилиния 15"/>
          <p:cNvSpPr/>
          <p:nvPr/>
        </p:nvSpPr>
        <p:spPr>
          <a:xfrm rot="5400000">
            <a:off x="-136172" y="136171"/>
            <a:ext cx="3481700" cy="3209356"/>
          </a:xfrm>
          <a:custGeom>
            <a:avLst/>
            <a:gdLst>
              <a:gd name="connsiteX0" fmla="*/ 3481700 w 3481700"/>
              <a:gd name="connsiteY0" fmla="*/ 3209356 h 3209356"/>
              <a:gd name="connsiteX1" fmla="*/ 0 w 3481700"/>
              <a:gd name="connsiteY1" fmla="*/ 3209356 h 3209356"/>
              <a:gd name="connsiteX2" fmla="*/ 0 w 3481700"/>
              <a:gd name="connsiteY2" fmla="*/ 0 h 3209356"/>
            </a:gdLst>
            <a:ahLst/>
            <a:cxnLst>
              <a:cxn ang="0">
                <a:pos x="connsiteX0" y="connsiteY0"/>
              </a:cxn>
              <a:cxn ang="0">
                <a:pos x="connsiteX1" y="connsiteY1"/>
              </a:cxn>
              <a:cxn ang="0">
                <a:pos x="connsiteX2" y="connsiteY2"/>
              </a:cxn>
            </a:cxnLst>
            <a:rect l="l" t="t" r="r" b="b"/>
            <a:pathLst>
              <a:path w="3481700" h="3209356">
                <a:moveTo>
                  <a:pt x="3481700" y="3209356"/>
                </a:moveTo>
                <a:lnTo>
                  <a:pt x="0" y="3209356"/>
                </a:lnTo>
                <a:lnTo>
                  <a:pt x="0" y="0"/>
                </a:lnTo>
                <a:close/>
              </a:path>
            </a:pathLst>
          </a:custGeom>
          <a:solidFill>
            <a:srgbClr val="E20000">
              <a:alpha val="80000"/>
            </a:srgbClr>
          </a:solidFill>
        </p:spPr>
      </p:sp>
      <p:sp>
        <p:nvSpPr>
          <p:cNvPr id="17" name="Полилиния 16"/>
          <p:cNvSpPr/>
          <p:nvPr/>
        </p:nvSpPr>
        <p:spPr>
          <a:xfrm>
            <a:off x="0" y="7077644"/>
            <a:ext cx="3481700" cy="3209356"/>
          </a:xfrm>
          <a:custGeom>
            <a:avLst/>
            <a:gdLst>
              <a:gd name="connsiteX0" fmla="*/ 3481700 w 3481700"/>
              <a:gd name="connsiteY0" fmla="*/ 3209356 h 3209356"/>
              <a:gd name="connsiteX1" fmla="*/ 0 w 3481700"/>
              <a:gd name="connsiteY1" fmla="*/ 3209356 h 3209356"/>
              <a:gd name="connsiteX2" fmla="*/ 0 w 3481700"/>
              <a:gd name="connsiteY2" fmla="*/ 0 h 3209356"/>
            </a:gdLst>
            <a:ahLst/>
            <a:cxnLst>
              <a:cxn ang="0">
                <a:pos x="connsiteX0" y="connsiteY0"/>
              </a:cxn>
              <a:cxn ang="0">
                <a:pos x="connsiteX1" y="connsiteY1"/>
              </a:cxn>
              <a:cxn ang="0">
                <a:pos x="connsiteX2" y="connsiteY2"/>
              </a:cxn>
            </a:cxnLst>
            <a:rect l="l" t="t" r="r" b="b"/>
            <a:pathLst>
              <a:path w="3481700" h="3209356">
                <a:moveTo>
                  <a:pt x="3481700" y="3209356"/>
                </a:moveTo>
                <a:lnTo>
                  <a:pt x="0" y="3209356"/>
                </a:lnTo>
                <a:lnTo>
                  <a:pt x="0" y="0"/>
                </a:lnTo>
                <a:close/>
              </a:path>
            </a:pathLst>
          </a:custGeom>
          <a:solidFill>
            <a:srgbClr val="E20000">
              <a:alpha val="80000"/>
            </a:srgbClr>
          </a:solidFill>
        </p:spPr>
      </p:sp>
      <p:sp>
        <p:nvSpPr>
          <p:cNvPr id="18" name="Полилиния 17"/>
          <p:cNvSpPr/>
          <p:nvPr/>
        </p:nvSpPr>
        <p:spPr>
          <a:xfrm rot="16200000">
            <a:off x="14942472" y="6941472"/>
            <a:ext cx="3481700" cy="3209356"/>
          </a:xfrm>
          <a:custGeom>
            <a:avLst/>
            <a:gdLst>
              <a:gd name="connsiteX0" fmla="*/ 3481700 w 3481700"/>
              <a:gd name="connsiteY0" fmla="*/ 3209356 h 3209356"/>
              <a:gd name="connsiteX1" fmla="*/ 0 w 3481700"/>
              <a:gd name="connsiteY1" fmla="*/ 3209356 h 3209356"/>
              <a:gd name="connsiteX2" fmla="*/ 0 w 3481700"/>
              <a:gd name="connsiteY2" fmla="*/ 0 h 3209356"/>
            </a:gdLst>
            <a:ahLst/>
            <a:cxnLst>
              <a:cxn ang="0">
                <a:pos x="connsiteX0" y="connsiteY0"/>
              </a:cxn>
              <a:cxn ang="0">
                <a:pos x="connsiteX1" y="connsiteY1"/>
              </a:cxn>
              <a:cxn ang="0">
                <a:pos x="connsiteX2" y="connsiteY2"/>
              </a:cxn>
            </a:cxnLst>
            <a:rect l="l" t="t" r="r" b="b"/>
            <a:pathLst>
              <a:path w="3481700" h="3209356">
                <a:moveTo>
                  <a:pt x="3481700" y="3209356"/>
                </a:moveTo>
                <a:lnTo>
                  <a:pt x="0" y="3209356"/>
                </a:lnTo>
                <a:lnTo>
                  <a:pt x="0" y="0"/>
                </a:lnTo>
                <a:close/>
              </a:path>
            </a:pathLst>
          </a:custGeom>
          <a:solidFill>
            <a:srgbClr val="E20000">
              <a:alpha val="80000"/>
            </a:srgbClr>
          </a:solidFill>
        </p:spPr>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Полилиния 18"/>
          <p:cNvSpPr/>
          <p:nvPr/>
        </p:nvSpPr>
        <p:spPr>
          <a:xfrm>
            <a:off x="6684172" y="-2"/>
            <a:ext cx="11603828" cy="2191241"/>
          </a:xfrm>
          <a:custGeom>
            <a:avLst/>
            <a:gdLst>
              <a:gd name="connsiteX0" fmla="*/ 0 w 11603828"/>
              <a:gd name="connsiteY0" fmla="*/ 0 h 2191241"/>
              <a:gd name="connsiteX1" fmla="*/ 11603828 w 11603828"/>
              <a:gd name="connsiteY1" fmla="*/ 0 h 2191241"/>
              <a:gd name="connsiteX2" fmla="*/ 11603828 w 11603828"/>
              <a:gd name="connsiteY2" fmla="*/ 2191241 h 2191241"/>
              <a:gd name="connsiteX3" fmla="*/ 0 w 11603828"/>
              <a:gd name="connsiteY3" fmla="*/ 2191241 h 2191241"/>
            </a:gdLst>
            <a:ahLst/>
            <a:cxnLst>
              <a:cxn ang="0">
                <a:pos x="connsiteX0" y="connsiteY0"/>
              </a:cxn>
              <a:cxn ang="0">
                <a:pos x="connsiteX1" y="connsiteY1"/>
              </a:cxn>
              <a:cxn ang="0">
                <a:pos x="connsiteX2" y="connsiteY2"/>
              </a:cxn>
              <a:cxn ang="0">
                <a:pos x="connsiteX3" y="connsiteY3"/>
              </a:cxn>
            </a:cxnLst>
            <a:rect l="l" t="t" r="r" b="b"/>
            <a:pathLst>
              <a:path w="11603828" h="2191241">
                <a:moveTo>
                  <a:pt x="0" y="0"/>
                </a:moveTo>
                <a:lnTo>
                  <a:pt x="11603828" y="0"/>
                </a:lnTo>
                <a:lnTo>
                  <a:pt x="11603828" y="2191241"/>
                </a:lnTo>
                <a:lnTo>
                  <a:pt x="0" y="2191241"/>
                </a:lnTo>
                <a:close/>
              </a:path>
            </a:pathLst>
          </a:custGeom>
          <a:blipFill>
            <a:blip r:embed="rId2"/>
            <a:stretch>
              <a:fillRect l="-18136" t="-96651" b="-36026"/>
            </a:stretch>
          </a:blipFill>
        </p:spPr>
      </p:sp>
      <p:sp>
        <p:nvSpPr>
          <p:cNvPr id="9" name="TextBox 9"/>
          <p:cNvSpPr txBox="1"/>
          <p:nvPr/>
        </p:nvSpPr>
        <p:spPr>
          <a:xfrm>
            <a:off x="542488" y="485196"/>
            <a:ext cx="6470867" cy="2400300"/>
          </a:xfrm>
          <a:prstGeom prst="rect">
            <a:avLst/>
          </a:prstGeom>
        </p:spPr>
        <p:txBody>
          <a:bodyPr lIns="0" tIns="0" rIns="0" bIns="0" rtlCol="0" anchor="t">
            <a:spAutoFit/>
          </a:bodyPr>
          <a:lstStyle/>
          <a:p>
            <a:pPr>
              <a:lnSpc>
                <a:spcPts val="4799"/>
              </a:lnSpc>
            </a:pPr>
            <a:r>
              <a:rPr lang="en-US" sz="3999" dirty="0" err="1">
                <a:solidFill>
                  <a:srgbClr val="FFFFFF"/>
                </a:solidFill>
                <a:latin typeface="TT Hoves Bold"/>
              </a:rPr>
              <a:t>O‘zbekistonda</a:t>
            </a:r>
            <a:r>
              <a:rPr lang="en-US" sz="3999" dirty="0">
                <a:solidFill>
                  <a:srgbClr val="FFFFFF"/>
                </a:solidFill>
                <a:latin typeface="TT Hoves Bold"/>
              </a:rPr>
              <a:t> </a:t>
            </a:r>
            <a:r>
              <a:rPr lang="en-US" sz="3999" dirty="0" err="1">
                <a:solidFill>
                  <a:srgbClr val="FFFFFF"/>
                </a:solidFill>
                <a:latin typeface="TT Hoves Bold"/>
              </a:rPr>
              <a:t>dinsohasidagi</a:t>
            </a:r>
            <a:r>
              <a:rPr lang="en-US" sz="3999" dirty="0">
                <a:solidFill>
                  <a:srgbClr val="FFFFFF"/>
                </a:solidFill>
                <a:latin typeface="TT Hoves Bold"/>
              </a:rPr>
              <a:t> </a:t>
            </a:r>
            <a:r>
              <a:rPr lang="en-US" sz="3999" dirty="0" err="1">
                <a:solidFill>
                  <a:srgbClr val="FFFFFF"/>
                </a:solidFill>
                <a:latin typeface="TT Hoves Bold"/>
              </a:rPr>
              <a:t>ilmiyasoslangan</a:t>
            </a:r>
            <a:r>
              <a:rPr lang="en-US" sz="3999" dirty="0">
                <a:solidFill>
                  <a:srgbClr val="FFFFFF"/>
                </a:solidFill>
                <a:latin typeface="TT Hoves Bold"/>
              </a:rPr>
              <a:t> </a:t>
            </a:r>
            <a:r>
              <a:rPr lang="en-US" sz="3999" dirty="0" err="1">
                <a:solidFill>
                  <a:srgbClr val="FFFFFF"/>
                </a:solidFill>
                <a:latin typeface="TT Hoves Bold"/>
              </a:rPr>
              <a:t>siyosat</a:t>
            </a:r>
            <a:r>
              <a:rPr lang="en-US" sz="3999" dirty="0">
                <a:solidFill>
                  <a:srgbClr val="FFFFFF"/>
                </a:solidFill>
                <a:latin typeface="TT Hoves Bold"/>
              </a:rPr>
              <a:t>.</a:t>
            </a:r>
          </a:p>
          <a:p>
            <a:pPr>
              <a:lnSpc>
                <a:spcPts val="4799"/>
              </a:lnSpc>
            </a:pPr>
            <a:endParaRPr lang="en-US" sz="3999" dirty="0">
              <a:solidFill>
                <a:srgbClr val="FFFFFF"/>
              </a:solidFill>
              <a:latin typeface="TT Hoves Bold"/>
            </a:endParaRPr>
          </a:p>
        </p:txBody>
      </p:sp>
      <p:sp>
        <p:nvSpPr>
          <p:cNvPr id="10" name="TextBox 10"/>
          <p:cNvSpPr txBox="1"/>
          <p:nvPr/>
        </p:nvSpPr>
        <p:spPr>
          <a:xfrm>
            <a:off x="2020175" y="4310371"/>
            <a:ext cx="14247650" cy="3332644"/>
          </a:xfrm>
          <a:prstGeom prst="rect">
            <a:avLst/>
          </a:prstGeom>
        </p:spPr>
        <p:txBody>
          <a:bodyPr lIns="0" tIns="0" rIns="0" bIns="0" rtlCol="0" anchor="t">
            <a:spAutoFit/>
          </a:bodyPr>
          <a:lstStyle/>
          <a:p>
            <a:pPr algn="just">
              <a:lnSpc>
                <a:spcPts val="4382"/>
              </a:lnSpc>
              <a:spcBef>
                <a:spcPct val="0"/>
              </a:spcBef>
            </a:pPr>
            <a:r>
              <a:rPr lang="en-US" sz="3130" dirty="0" err="1">
                <a:solidFill>
                  <a:srgbClr val="000000"/>
                </a:solidFill>
                <a:latin typeface="Helios"/>
              </a:rPr>
              <a:t>Bugungi</a:t>
            </a:r>
            <a:r>
              <a:rPr lang="en-US" sz="3130" dirty="0">
                <a:solidFill>
                  <a:srgbClr val="000000"/>
                </a:solidFill>
                <a:latin typeface="Helios"/>
              </a:rPr>
              <a:t> </a:t>
            </a:r>
            <a:r>
              <a:rPr lang="en-US" sz="3130" dirty="0" err="1">
                <a:solidFill>
                  <a:srgbClr val="000000"/>
                </a:solidFill>
                <a:latin typeface="Helios"/>
              </a:rPr>
              <a:t>kunda</a:t>
            </a:r>
            <a:r>
              <a:rPr lang="en-US" sz="3130" dirty="0">
                <a:solidFill>
                  <a:srgbClr val="000000"/>
                </a:solidFill>
                <a:latin typeface="Helios"/>
              </a:rPr>
              <a:t> </a:t>
            </a:r>
            <a:r>
              <a:rPr lang="en-US" sz="3130" dirty="0" err="1">
                <a:solidFill>
                  <a:srgbClr val="000000"/>
                </a:solidFill>
                <a:latin typeface="Helios"/>
              </a:rPr>
              <a:t>ekstremizmning</a:t>
            </a:r>
            <a:r>
              <a:rPr lang="en-US" sz="3130" dirty="0">
                <a:solidFill>
                  <a:srgbClr val="000000"/>
                </a:solidFill>
                <a:latin typeface="Helios"/>
              </a:rPr>
              <a:t>   </a:t>
            </a:r>
            <a:r>
              <a:rPr lang="en-US" sz="3130" dirty="0" err="1">
                <a:solidFill>
                  <a:srgbClr val="000000"/>
                </a:solidFill>
                <a:latin typeface="Helios"/>
              </a:rPr>
              <a:t>eng</a:t>
            </a:r>
            <a:r>
              <a:rPr lang="en-US" sz="3130" dirty="0">
                <a:solidFill>
                  <a:srgbClr val="000000"/>
                </a:solidFill>
                <a:latin typeface="Helios"/>
              </a:rPr>
              <a:t> </a:t>
            </a:r>
            <a:r>
              <a:rPr lang="en-US" sz="3130" dirty="0" err="1">
                <a:solidFill>
                  <a:srgbClr val="000000"/>
                </a:solidFill>
                <a:latin typeface="Helios"/>
              </a:rPr>
              <a:t>keng</a:t>
            </a:r>
            <a:r>
              <a:rPr lang="en-US" sz="3130" dirty="0">
                <a:solidFill>
                  <a:srgbClr val="000000"/>
                </a:solidFill>
                <a:latin typeface="Helios"/>
              </a:rPr>
              <a:t>   </a:t>
            </a:r>
            <a:r>
              <a:rPr lang="en-US" sz="3130" dirty="0" err="1">
                <a:solidFill>
                  <a:srgbClr val="000000"/>
                </a:solidFill>
                <a:latin typeface="Helios"/>
              </a:rPr>
              <a:t>tarqalgan</a:t>
            </a:r>
            <a:r>
              <a:rPr lang="en-US" sz="3130" dirty="0">
                <a:solidFill>
                  <a:srgbClr val="000000"/>
                </a:solidFill>
                <a:latin typeface="Helios"/>
              </a:rPr>
              <a:t> </a:t>
            </a:r>
            <a:r>
              <a:rPr lang="en-US" sz="3130" dirty="0" err="1">
                <a:solidFill>
                  <a:srgbClr val="000000"/>
                </a:solidFill>
                <a:latin typeface="Helios"/>
              </a:rPr>
              <a:t>shakli</a:t>
            </a:r>
            <a:r>
              <a:rPr lang="en-US" sz="3130" dirty="0">
                <a:solidFill>
                  <a:srgbClr val="000000"/>
                </a:solidFill>
                <a:latin typeface="Helios"/>
              </a:rPr>
              <a:t> </a:t>
            </a:r>
            <a:r>
              <a:rPr lang="en-US" sz="3130" dirty="0" err="1">
                <a:solidFill>
                  <a:srgbClr val="000000"/>
                </a:solidFill>
                <a:latin typeface="Helios"/>
              </a:rPr>
              <a:t>bu</a:t>
            </a:r>
            <a:r>
              <a:rPr lang="en-US" sz="3130" dirty="0">
                <a:solidFill>
                  <a:srgbClr val="000000"/>
                </a:solidFill>
                <a:latin typeface="Helios"/>
              </a:rPr>
              <a:t> </a:t>
            </a:r>
            <a:r>
              <a:rPr lang="en-US" sz="3130" dirty="0" err="1">
                <a:solidFill>
                  <a:srgbClr val="000000"/>
                </a:solidFill>
                <a:latin typeface="Helios"/>
              </a:rPr>
              <a:t>diniy</a:t>
            </a:r>
            <a:r>
              <a:rPr lang="en-US" sz="3130" dirty="0">
                <a:solidFill>
                  <a:srgbClr val="000000"/>
                </a:solidFill>
                <a:latin typeface="Helios"/>
              </a:rPr>
              <a:t> </a:t>
            </a:r>
            <a:r>
              <a:rPr lang="en-US" sz="3130" dirty="0" err="1">
                <a:solidFill>
                  <a:srgbClr val="000000"/>
                </a:solidFill>
                <a:latin typeface="Helios"/>
              </a:rPr>
              <a:t>ekstremizmdir</a:t>
            </a:r>
            <a:r>
              <a:rPr lang="en-US" sz="3130" dirty="0">
                <a:solidFill>
                  <a:srgbClr val="000000"/>
                </a:solidFill>
                <a:latin typeface="Helios"/>
              </a:rPr>
              <a:t>. </a:t>
            </a:r>
            <a:r>
              <a:rPr lang="en-US" sz="3130" dirty="0" err="1">
                <a:solidFill>
                  <a:srgbClr val="000000"/>
                </a:solidFill>
                <a:latin typeface="Helios"/>
              </a:rPr>
              <a:t>Diniy</a:t>
            </a:r>
            <a:r>
              <a:rPr lang="en-US" sz="3130" dirty="0">
                <a:solidFill>
                  <a:srgbClr val="000000"/>
                </a:solidFill>
                <a:latin typeface="Helios"/>
              </a:rPr>
              <a:t> </a:t>
            </a:r>
            <a:r>
              <a:rPr lang="en-US" sz="3130" dirty="0" err="1">
                <a:solidFill>
                  <a:srgbClr val="000000"/>
                </a:solidFill>
                <a:latin typeface="Helios"/>
              </a:rPr>
              <a:t>tafakkurning</a:t>
            </a:r>
            <a:r>
              <a:rPr lang="en-US" sz="3130" dirty="0">
                <a:solidFill>
                  <a:srgbClr val="000000"/>
                </a:solidFill>
                <a:latin typeface="Helios"/>
              </a:rPr>
              <a:t> </a:t>
            </a:r>
            <a:r>
              <a:rPr lang="en-US" sz="3130" dirty="0" err="1">
                <a:solidFill>
                  <a:srgbClr val="000000"/>
                </a:solidFill>
                <a:latin typeface="Helios"/>
              </a:rPr>
              <a:t>siyosiylashuv</a:t>
            </a:r>
            <a:r>
              <a:rPr lang="en-US" sz="3130" dirty="0">
                <a:solidFill>
                  <a:srgbClr val="000000"/>
                </a:solidFill>
                <a:latin typeface="Helios"/>
              </a:rPr>
              <a:t>  </a:t>
            </a:r>
            <a:r>
              <a:rPr lang="en-US" sz="3130" dirty="0" err="1">
                <a:solidFill>
                  <a:srgbClr val="000000"/>
                </a:solidFill>
                <a:latin typeface="Helios"/>
              </a:rPr>
              <a:t>jarayoni</a:t>
            </a:r>
            <a:r>
              <a:rPr lang="en-US" sz="3130" dirty="0">
                <a:solidFill>
                  <a:srgbClr val="000000"/>
                </a:solidFill>
                <a:latin typeface="Helios"/>
              </a:rPr>
              <a:t> global </a:t>
            </a:r>
            <a:r>
              <a:rPr lang="en-US" sz="3130" dirty="0" err="1">
                <a:solidFill>
                  <a:srgbClr val="000000"/>
                </a:solidFill>
                <a:latin typeface="Helios"/>
              </a:rPr>
              <a:t>miqyosda</a:t>
            </a:r>
            <a:r>
              <a:rPr lang="en-US" sz="3130" dirty="0">
                <a:solidFill>
                  <a:srgbClr val="000000"/>
                </a:solidFill>
                <a:latin typeface="Helios"/>
              </a:rPr>
              <a:t>, </a:t>
            </a:r>
            <a:r>
              <a:rPr lang="en-US" sz="3130" dirty="0" err="1">
                <a:solidFill>
                  <a:srgbClr val="000000"/>
                </a:solidFill>
                <a:latin typeface="Helios"/>
              </a:rPr>
              <a:t>shu</a:t>
            </a:r>
            <a:r>
              <a:rPr lang="en-US" sz="3130" dirty="0">
                <a:solidFill>
                  <a:srgbClr val="000000"/>
                </a:solidFill>
                <a:latin typeface="Helios"/>
              </a:rPr>
              <a:t> </a:t>
            </a:r>
            <a:r>
              <a:rPr lang="en-US" sz="3130" dirty="0" err="1">
                <a:solidFill>
                  <a:srgbClr val="000000"/>
                </a:solidFill>
                <a:latin typeface="Helios"/>
              </a:rPr>
              <a:t>jumladan</a:t>
            </a:r>
            <a:r>
              <a:rPr lang="en-US" sz="3130" dirty="0">
                <a:solidFill>
                  <a:srgbClr val="000000"/>
                </a:solidFill>
                <a:latin typeface="Helios"/>
              </a:rPr>
              <a:t>  </a:t>
            </a:r>
            <a:r>
              <a:rPr lang="en-US" sz="3130" dirty="0" err="1">
                <a:solidFill>
                  <a:srgbClr val="000000"/>
                </a:solidFill>
                <a:latin typeface="Helios"/>
              </a:rPr>
              <a:t>Markaziy</a:t>
            </a:r>
            <a:r>
              <a:rPr lang="en-US" sz="3130" dirty="0">
                <a:solidFill>
                  <a:srgbClr val="000000"/>
                </a:solidFill>
                <a:latin typeface="Helios"/>
              </a:rPr>
              <a:t> </a:t>
            </a:r>
            <a:r>
              <a:rPr lang="en-US" sz="3130" dirty="0" err="1">
                <a:solidFill>
                  <a:srgbClr val="000000"/>
                </a:solidFill>
                <a:latin typeface="Helios"/>
              </a:rPr>
              <a:t>Osiyo</a:t>
            </a:r>
            <a:r>
              <a:rPr lang="en-US" sz="3130" dirty="0">
                <a:solidFill>
                  <a:srgbClr val="000000"/>
                </a:solidFill>
                <a:latin typeface="Helios"/>
              </a:rPr>
              <a:t> </a:t>
            </a:r>
            <a:r>
              <a:rPr lang="en-US" sz="3130" dirty="0" err="1">
                <a:solidFill>
                  <a:srgbClr val="000000"/>
                </a:solidFill>
                <a:latin typeface="Helios"/>
              </a:rPr>
              <a:t>mintaqasida</a:t>
            </a:r>
            <a:r>
              <a:rPr lang="en-US" sz="3130" dirty="0">
                <a:solidFill>
                  <a:srgbClr val="000000"/>
                </a:solidFill>
                <a:latin typeface="Helios"/>
              </a:rPr>
              <a:t> ham </a:t>
            </a:r>
            <a:r>
              <a:rPr lang="en-US" sz="3130" dirty="0" err="1">
                <a:solidFill>
                  <a:srgbClr val="000000"/>
                </a:solidFill>
                <a:latin typeface="Helios"/>
              </a:rPr>
              <a:t>dolzarb</a:t>
            </a:r>
            <a:r>
              <a:rPr lang="en-US" sz="3130" dirty="0">
                <a:solidFill>
                  <a:srgbClr val="000000"/>
                </a:solidFill>
                <a:latin typeface="Helios"/>
              </a:rPr>
              <a:t> </a:t>
            </a:r>
            <a:r>
              <a:rPr lang="en-US" sz="3130" dirty="0" err="1">
                <a:solidFill>
                  <a:srgbClr val="000000"/>
                </a:solidFill>
                <a:latin typeface="Helios"/>
              </a:rPr>
              <a:t>muammo</a:t>
            </a:r>
            <a:r>
              <a:rPr lang="en-US" sz="3130" dirty="0">
                <a:solidFill>
                  <a:srgbClr val="000000"/>
                </a:solidFill>
                <a:latin typeface="Helios"/>
              </a:rPr>
              <a:t> </a:t>
            </a:r>
            <a:r>
              <a:rPr lang="en-US" sz="3130" dirty="0" err="1">
                <a:solidFill>
                  <a:srgbClr val="000000"/>
                </a:solidFill>
                <a:latin typeface="Helios"/>
              </a:rPr>
              <a:t>bo‘lib</a:t>
            </a:r>
            <a:r>
              <a:rPr lang="en-US" sz="3130" dirty="0">
                <a:solidFill>
                  <a:srgbClr val="000000"/>
                </a:solidFill>
                <a:latin typeface="Helios"/>
              </a:rPr>
              <a:t> </a:t>
            </a:r>
            <a:r>
              <a:rPr lang="en-US" sz="3130" dirty="0" err="1">
                <a:solidFill>
                  <a:srgbClr val="000000"/>
                </a:solidFill>
                <a:latin typeface="Helios"/>
              </a:rPr>
              <a:t>qolmoqda</a:t>
            </a:r>
            <a:r>
              <a:rPr lang="en-US" sz="3130" dirty="0">
                <a:solidFill>
                  <a:srgbClr val="000000"/>
                </a:solidFill>
                <a:latin typeface="Helios"/>
              </a:rPr>
              <a:t>. </a:t>
            </a:r>
            <a:r>
              <a:rPr lang="en-US" sz="3130" dirty="0" err="1">
                <a:solidFill>
                  <a:srgbClr val="000000"/>
                </a:solidFill>
                <a:latin typeface="Helios"/>
              </a:rPr>
              <a:t>Hozirda</a:t>
            </a:r>
            <a:r>
              <a:rPr lang="en-US" sz="3130" dirty="0">
                <a:solidFill>
                  <a:srgbClr val="000000"/>
                </a:solidFill>
                <a:latin typeface="Helios"/>
              </a:rPr>
              <a:t> </a:t>
            </a:r>
            <a:r>
              <a:rPr lang="en-US" sz="3130" dirty="0" err="1">
                <a:solidFill>
                  <a:srgbClr val="000000"/>
                </a:solidFill>
                <a:latin typeface="Helios"/>
              </a:rPr>
              <a:t>respubikamizda</a:t>
            </a:r>
            <a:r>
              <a:rPr lang="en-US" sz="3130" dirty="0">
                <a:solidFill>
                  <a:srgbClr val="000000"/>
                </a:solidFill>
                <a:latin typeface="Helios"/>
              </a:rPr>
              <a:t> 2238 ta </a:t>
            </a:r>
            <a:r>
              <a:rPr lang="en-US" sz="3130" dirty="0" err="1">
                <a:solidFill>
                  <a:srgbClr val="000000"/>
                </a:solidFill>
                <a:latin typeface="Helios"/>
              </a:rPr>
              <a:t>diniy</a:t>
            </a:r>
            <a:r>
              <a:rPr lang="en-US" sz="3130" dirty="0">
                <a:solidFill>
                  <a:srgbClr val="000000"/>
                </a:solidFill>
                <a:latin typeface="Helios"/>
              </a:rPr>
              <a:t> ta</a:t>
            </a:r>
            <a:r>
              <a:rPr lang="uz-Latn-UZ" sz="3130" dirty="0">
                <a:solidFill>
                  <a:srgbClr val="000000"/>
                </a:solidFill>
                <a:latin typeface="Helios"/>
              </a:rPr>
              <a:t>s</a:t>
            </a:r>
            <a:r>
              <a:rPr lang="en-US" sz="3130" dirty="0" err="1">
                <a:solidFill>
                  <a:srgbClr val="000000"/>
                </a:solidFill>
                <a:latin typeface="Helios"/>
              </a:rPr>
              <a:t>hkilot</a:t>
            </a:r>
            <a:r>
              <a:rPr lang="en-US" sz="3130" dirty="0">
                <a:solidFill>
                  <a:srgbClr val="000000"/>
                </a:solidFill>
                <a:latin typeface="Helios"/>
              </a:rPr>
              <a:t> </a:t>
            </a:r>
            <a:r>
              <a:rPr lang="en-US" sz="3130" dirty="0" err="1">
                <a:solidFill>
                  <a:srgbClr val="000000"/>
                </a:solidFill>
                <a:latin typeface="Helios"/>
              </a:rPr>
              <a:t>faoliyat</a:t>
            </a:r>
            <a:r>
              <a:rPr lang="en-US" sz="3130" dirty="0">
                <a:solidFill>
                  <a:srgbClr val="000000"/>
                </a:solidFill>
                <a:latin typeface="Helios"/>
              </a:rPr>
              <a:t> </a:t>
            </a:r>
            <a:r>
              <a:rPr lang="en-US" sz="3130" dirty="0" err="1">
                <a:solidFill>
                  <a:srgbClr val="000000"/>
                </a:solidFill>
                <a:latin typeface="Helios"/>
              </a:rPr>
              <a:t>yuritmoqda</a:t>
            </a:r>
            <a:r>
              <a:rPr lang="en-US" sz="3130" dirty="0">
                <a:solidFill>
                  <a:srgbClr val="000000"/>
                </a:solidFill>
                <a:latin typeface="Helios"/>
              </a:rPr>
              <a:t>.                               </a:t>
            </a:r>
            <a:r>
              <a:rPr lang="en-US" sz="3130" dirty="0" err="1">
                <a:solidFill>
                  <a:srgbClr val="000000"/>
                </a:solidFill>
                <a:latin typeface="Helios"/>
              </a:rPr>
              <a:t>Mustaqillik</a:t>
            </a:r>
            <a:r>
              <a:rPr lang="en-US" sz="3130" dirty="0">
                <a:solidFill>
                  <a:srgbClr val="000000"/>
                </a:solidFill>
                <a:latin typeface="Helios"/>
              </a:rPr>
              <a:t> </a:t>
            </a:r>
            <a:r>
              <a:rPr lang="en-US" sz="3130" dirty="0" err="1">
                <a:solidFill>
                  <a:srgbClr val="000000"/>
                </a:solidFill>
                <a:latin typeface="Helios"/>
              </a:rPr>
              <a:t>sharofati</a:t>
            </a:r>
            <a:r>
              <a:rPr lang="en-US" sz="3130" dirty="0">
                <a:solidFill>
                  <a:srgbClr val="000000"/>
                </a:solidFill>
                <a:latin typeface="Helios"/>
              </a:rPr>
              <a:t> </a:t>
            </a:r>
            <a:r>
              <a:rPr lang="en-US" sz="3130" dirty="0" err="1">
                <a:solidFill>
                  <a:srgbClr val="000000"/>
                </a:solidFill>
                <a:latin typeface="Helios"/>
              </a:rPr>
              <a:t>tufayli</a:t>
            </a:r>
            <a:r>
              <a:rPr lang="en-US" sz="3130" dirty="0">
                <a:solidFill>
                  <a:srgbClr val="000000"/>
                </a:solidFill>
                <a:latin typeface="Helios"/>
              </a:rPr>
              <a:t> </a:t>
            </a:r>
            <a:r>
              <a:rPr lang="en-US" sz="3130" dirty="0" err="1">
                <a:solidFill>
                  <a:srgbClr val="000000"/>
                </a:solidFill>
                <a:latin typeface="Helios"/>
              </a:rPr>
              <a:t>ularning</a:t>
            </a:r>
            <a:r>
              <a:rPr lang="en-US" sz="3130" dirty="0">
                <a:solidFill>
                  <a:srgbClr val="000000"/>
                </a:solidFill>
                <a:latin typeface="Helios"/>
              </a:rPr>
              <a:t>  </a:t>
            </a:r>
            <a:r>
              <a:rPr lang="en-US" sz="3130" dirty="0" err="1">
                <a:solidFill>
                  <a:srgbClr val="000000"/>
                </a:solidFill>
                <a:latin typeface="Helios"/>
              </a:rPr>
              <a:t>faoliyati</a:t>
            </a:r>
            <a:r>
              <a:rPr lang="en-US" sz="3130" dirty="0">
                <a:solidFill>
                  <a:srgbClr val="000000"/>
                </a:solidFill>
                <a:latin typeface="Helios"/>
              </a:rPr>
              <a:t> tom </a:t>
            </a:r>
            <a:r>
              <a:rPr lang="en-US" sz="3130" dirty="0" err="1">
                <a:solidFill>
                  <a:srgbClr val="000000"/>
                </a:solidFill>
                <a:latin typeface="Helios"/>
              </a:rPr>
              <a:t>ma’noda</a:t>
            </a:r>
            <a:r>
              <a:rPr lang="en-US" sz="3130" dirty="0">
                <a:solidFill>
                  <a:srgbClr val="000000"/>
                </a:solidFill>
                <a:latin typeface="Helios"/>
              </a:rPr>
              <a:t> </a:t>
            </a:r>
            <a:r>
              <a:rPr lang="en-US" sz="3130" dirty="0" err="1">
                <a:solidFill>
                  <a:srgbClr val="000000"/>
                </a:solidFill>
                <a:latin typeface="Helios"/>
              </a:rPr>
              <a:t>tiklandi</a:t>
            </a:r>
            <a:r>
              <a:rPr lang="en-US" sz="3130" dirty="0">
                <a:solidFill>
                  <a:srgbClr val="000000"/>
                </a:solidFill>
                <a:latin typeface="Helios"/>
              </a:rPr>
              <a:t> </a:t>
            </a:r>
            <a:r>
              <a:rPr lang="en-US" sz="3130" dirty="0" err="1">
                <a:solidFill>
                  <a:srgbClr val="000000"/>
                </a:solidFill>
                <a:latin typeface="Helios"/>
              </a:rPr>
              <a:t>va</a:t>
            </a:r>
            <a:r>
              <a:rPr lang="en-US" sz="3130" dirty="0">
                <a:solidFill>
                  <a:srgbClr val="000000"/>
                </a:solidFill>
                <a:latin typeface="Helios"/>
              </a:rPr>
              <a:t> </a:t>
            </a:r>
            <a:r>
              <a:rPr lang="en-US" sz="3130" dirty="0" err="1">
                <a:solidFill>
                  <a:srgbClr val="000000"/>
                </a:solidFill>
                <a:latin typeface="Helios"/>
              </a:rPr>
              <a:t>rivoj</a:t>
            </a:r>
            <a:r>
              <a:rPr lang="en-US" sz="3130" dirty="0">
                <a:solidFill>
                  <a:srgbClr val="000000"/>
                </a:solidFill>
                <a:latin typeface="Helios"/>
              </a:rPr>
              <a:t>   </a:t>
            </a:r>
            <a:r>
              <a:rPr lang="en-US" sz="3130" dirty="0" err="1">
                <a:solidFill>
                  <a:srgbClr val="000000"/>
                </a:solidFill>
                <a:latin typeface="Helios"/>
              </a:rPr>
              <a:t>topmoqda</a:t>
            </a:r>
            <a:r>
              <a:rPr lang="en-US" sz="3130" dirty="0">
                <a:solidFill>
                  <a:srgbClr val="000000"/>
                </a:solidFill>
                <a:latin typeface="Helios"/>
              </a:rPr>
              <a:t>. </a:t>
            </a:r>
          </a:p>
        </p:txBody>
      </p:sp>
      <p:sp>
        <p:nvSpPr>
          <p:cNvPr id="14" name="Полилиния 13"/>
          <p:cNvSpPr/>
          <p:nvPr/>
        </p:nvSpPr>
        <p:spPr>
          <a:xfrm rot="10800000">
            <a:off x="0" y="2376439"/>
            <a:ext cx="3777921" cy="3482406"/>
          </a:xfrm>
          <a:custGeom>
            <a:avLst/>
            <a:gdLst>
              <a:gd name="connsiteX0" fmla="*/ 3777921 w 3777921"/>
              <a:gd name="connsiteY0" fmla="*/ 3482406 h 3482406"/>
              <a:gd name="connsiteX1" fmla="*/ 0 w 3777921"/>
              <a:gd name="connsiteY1" fmla="*/ 3482406 h 3482406"/>
              <a:gd name="connsiteX2" fmla="*/ 3777921 w 3777921"/>
              <a:gd name="connsiteY2" fmla="*/ 0 h 3482406"/>
            </a:gdLst>
            <a:ahLst/>
            <a:cxnLst>
              <a:cxn ang="0">
                <a:pos x="connsiteX0" y="connsiteY0"/>
              </a:cxn>
              <a:cxn ang="0">
                <a:pos x="connsiteX1" y="connsiteY1"/>
              </a:cxn>
              <a:cxn ang="0">
                <a:pos x="connsiteX2" y="connsiteY2"/>
              </a:cxn>
            </a:cxnLst>
            <a:rect l="l" t="t" r="r" b="b"/>
            <a:pathLst>
              <a:path w="3777921" h="3482406">
                <a:moveTo>
                  <a:pt x="3777921" y="3482406"/>
                </a:moveTo>
                <a:lnTo>
                  <a:pt x="0" y="3482406"/>
                </a:lnTo>
                <a:lnTo>
                  <a:pt x="3777921" y="0"/>
                </a:lnTo>
                <a:close/>
              </a:path>
            </a:pathLst>
          </a:custGeom>
          <a:solidFill>
            <a:srgbClr val="E8223B"/>
          </a:solidFill>
        </p:spPr>
      </p:sp>
      <p:sp>
        <p:nvSpPr>
          <p:cNvPr id="17" name="Полилиния 16"/>
          <p:cNvSpPr/>
          <p:nvPr/>
        </p:nvSpPr>
        <p:spPr>
          <a:xfrm rot="10800000">
            <a:off x="-1" y="0"/>
            <a:ext cx="9144001" cy="3370693"/>
          </a:xfrm>
          <a:custGeom>
            <a:avLst/>
            <a:gdLst>
              <a:gd name="connsiteX0" fmla="*/ 9144001 w 9144001"/>
              <a:gd name="connsiteY0" fmla="*/ 3370693 h 3370693"/>
              <a:gd name="connsiteX1" fmla="*/ 0 w 9144001"/>
              <a:gd name="connsiteY1" fmla="*/ 3370693 h 3370693"/>
              <a:gd name="connsiteX2" fmla="*/ 3656730 w 9144001"/>
              <a:gd name="connsiteY2" fmla="*/ 0 h 3370693"/>
              <a:gd name="connsiteX3" fmla="*/ 9144001 w 9144001"/>
              <a:gd name="connsiteY3" fmla="*/ 0 h 3370693"/>
            </a:gdLst>
            <a:ahLst/>
            <a:cxnLst>
              <a:cxn ang="0">
                <a:pos x="connsiteX0" y="connsiteY0"/>
              </a:cxn>
              <a:cxn ang="0">
                <a:pos x="connsiteX1" y="connsiteY1"/>
              </a:cxn>
              <a:cxn ang="0">
                <a:pos x="connsiteX2" y="connsiteY2"/>
              </a:cxn>
              <a:cxn ang="0">
                <a:pos x="connsiteX3" y="connsiteY3"/>
              </a:cxn>
            </a:cxnLst>
            <a:rect l="l" t="t" r="r" b="b"/>
            <a:pathLst>
              <a:path w="9144001" h="3370693">
                <a:moveTo>
                  <a:pt x="9144001" y="3370693"/>
                </a:moveTo>
                <a:lnTo>
                  <a:pt x="0" y="3370693"/>
                </a:lnTo>
                <a:lnTo>
                  <a:pt x="3656730" y="0"/>
                </a:lnTo>
                <a:lnTo>
                  <a:pt x="9144001" y="0"/>
                </a:lnTo>
                <a:close/>
              </a:path>
            </a:pathLst>
          </a:custGeom>
          <a:solidFill>
            <a:srgbClr val="A20E20"/>
          </a:solidFill>
        </p:spPr>
      </p:sp>
      <p:sp>
        <p:nvSpPr>
          <p:cNvPr id="20" name="TextBox 8"/>
          <p:cNvSpPr txBox="1"/>
          <p:nvPr/>
        </p:nvSpPr>
        <p:spPr>
          <a:xfrm>
            <a:off x="681856" y="571500"/>
            <a:ext cx="5261744" cy="2462213"/>
          </a:xfrm>
          <a:prstGeom prst="rect">
            <a:avLst/>
          </a:prstGeom>
        </p:spPr>
        <p:txBody>
          <a:bodyPr wrap="square" lIns="0" tIns="0" rIns="0" bIns="0" rtlCol="0" anchor="t">
            <a:spAutoFit/>
          </a:bodyPr>
          <a:lstStyle/>
          <a:p>
            <a:r>
              <a:rPr lang="en-US" sz="4000" dirty="0">
                <a:solidFill>
                  <a:srgbClr val="FFFFFF"/>
                </a:solidFill>
                <a:latin typeface="TT Hoves Bold"/>
              </a:rPr>
              <a:t>O‘ZBEKISTONDA DIN</a:t>
            </a:r>
            <a:r>
              <a:rPr lang="uz-Cyrl-UZ" sz="4000" dirty="0">
                <a:solidFill>
                  <a:srgbClr val="FFFFFF"/>
                </a:solidFill>
                <a:latin typeface="TT Hoves Bold"/>
              </a:rPr>
              <a:t> </a:t>
            </a:r>
            <a:r>
              <a:rPr lang="en-US" sz="4000" dirty="0">
                <a:solidFill>
                  <a:srgbClr val="FFFFFF"/>
                </a:solidFill>
                <a:latin typeface="TT Hoves Bold"/>
              </a:rPr>
              <a:t>SOHASIDAGI ILMIY</a:t>
            </a:r>
            <a:r>
              <a:rPr lang="uz-Cyrl-UZ" sz="4000" dirty="0">
                <a:solidFill>
                  <a:srgbClr val="FFFFFF"/>
                </a:solidFill>
                <a:latin typeface="TT Hoves Bold"/>
              </a:rPr>
              <a:t> </a:t>
            </a:r>
            <a:r>
              <a:rPr lang="en-US" sz="4000" dirty="0">
                <a:solidFill>
                  <a:srgbClr val="FFFFFF"/>
                </a:solidFill>
                <a:latin typeface="TT Hoves Bold"/>
              </a:rPr>
              <a:t>ASOSLANGAN SIYOSAT</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rot="-5400000">
            <a:off x="6400732" y="4493322"/>
            <a:ext cx="512041" cy="288396"/>
            <a:chOff x="0" y="0"/>
            <a:chExt cx="812800" cy="457791"/>
          </a:xfrm>
        </p:grpSpPr>
        <p:sp>
          <p:nvSpPr>
            <p:cNvPr id="3" name="Freeform 3"/>
            <p:cNvSpPr/>
            <p:nvPr/>
          </p:nvSpPr>
          <p:spPr>
            <a:xfrm>
              <a:off x="0" y="0"/>
              <a:ext cx="812800" cy="457791"/>
            </a:xfrm>
            <a:custGeom>
              <a:avLst/>
              <a:gdLst/>
              <a:ahLst/>
              <a:cxnLst/>
              <a:rect l="l" t="t" r="r" b="b"/>
              <a:pathLst>
                <a:path w="812800" h="457791">
                  <a:moveTo>
                    <a:pt x="406400" y="457791"/>
                  </a:moveTo>
                  <a:lnTo>
                    <a:pt x="812800" y="0"/>
                  </a:lnTo>
                  <a:lnTo>
                    <a:pt x="0" y="0"/>
                  </a:lnTo>
                  <a:lnTo>
                    <a:pt x="406400" y="457791"/>
                  </a:lnTo>
                  <a:close/>
                </a:path>
              </a:pathLst>
            </a:custGeom>
            <a:solidFill>
              <a:srgbClr val="E8223B"/>
            </a:solidFill>
          </p:spPr>
        </p:sp>
        <p:sp>
          <p:nvSpPr>
            <p:cNvPr id="4" name="TextBox 4"/>
            <p:cNvSpPr txBox="1"/>
            <p:nvPr/>
          </p:nvSpPr>
          <p:spPr>
            <a:xfrm>
              <a:off x="127000" y="41275"/>
              <a:ext cx="558800" cy="339725"/>
            </a:xfrm>
            <a:prstGeom prst="rect">
              <a:avLst/>
            </a:prstGeom>
          </p:spPr>
          <p:txBody>
            <a:bodyPr lIns="47129" tIns="47129" rIns="47129" bIns="47129" rtlCol="0" anchor="ctr"/>
            <a:lstStyle/>
            <a:p>
              <a:pPr algn="ctr">
                <a:lnSpc>
                  <a:spcPts val="139"/>
                </a:lnSpc>
              </a:pPr>
              <a:endParaRPr/>
            </a:p>
          </p:txBody>
        </p:sp>
      </p:grpSp>
      <p:sp>
        <p:nvSpPr>
          <p:cNvPr id="8" name="TextBox 8"/>
          <p:cNvSpPr txBox="1"/>
          <p:nvPr/>
        </p:nvSpPr>
        <p:spPr>
          <a:xfrm>
            <a:off x="14511727" y="8987456"/>
            <a:ext cx="3068988" cy="3557232"/>
          </a:xfrm>
          <a:prstGeom prst="rect">
            <a:avLst/>
          </a:prstGeom>
        </p:spPr>
        <p:txBody>
          <a:bodyPr lIns="50800" tIns="50800" rIns="50800" bIns="50800" rtlCol="0" anchor="ctr"/>
          <a:lstStyle/>
          <a:p>
            <a:pPr algn="ctr">
              <a:lnSpc>
                <a:spcPts val="2100"/>
              </a:lnSpc>
            </a:pPr>
            <a:endParaRPr/>
          </a:p>
        </p:txBody>
      </p:sp>
      <p:sp>
        <p:nvSpPr>
          <p:cNvPr id="10" name="Freeform 10"/>
          <p:cNvSpPr/>
          <p:nvPr/>
        </p:nvSpPr>
        <p:spPr>
          <a:xfrm>
            <a:off x="0" y="0"/>
            <a:ext cx="5761728" cy="10274300"/>
          </a:xfrm>
          <a:custGeom>
            <a:avLst/>
            <a:gdLst/>
            <a:ahLst/>
            <a:cxnLst/>
            <a:rect l="l" t="t" r="r" b="b"/>
            <a:pathLst>
              <a:path w="5761728" h="10274300">
                <a:moveTo>
                  <a:pt x="0" y="0"/>
                </a:moveTo>
                <a:lnTo>
                  <a:pt x="5761728" y="0"/>
                </a:lnTo>
                <a:lnTo>
                  <a:pt x="5761728" y="10274300"/>
                </a:lnTo>
                <a:lnTo>
                  <a:pt x="0" y="10274300"/>
                </a:lnTo>
                <a:lnTo>
                  <a:pt x="0" y="0"/>
                </a:lnTo>
                <a:close/>
              </a:path>
            </a:pathLst>
          </a:custGeom>
          <a:blipFill>
            <a:blip r:embed="rId2"/>
            <a:stretch>
              <a:fillRect l="-111624" r="-105780"/>
            </a:stretch>
          </a:blipFill>
        </p:spPr>
      </p:sp>
      <p:sp>
        <p:nvSpPr>
          <p:cNvPr id="11" name="TextBox 11"/>
          <p:cNvSpPr txBox="1"/>
          <p:nvPr/>
        </p:nvSpPr>
        <p:spPr>
          <a:xfrm>
            <a:off x="7491072" y="2912591"/>
            <a:ext cx="8998269" cy="5041875"/>
          </a:xfrm>
          <a:prstGeom prst="rect">
            <a:avLst/>
          </a:prstGeom>
        </p:spPr>
        <p:txBody>
          <a:bodyPr lIns="0" tIns="0" rIns="0" bIns="0" rtlCol="0" anchor="t">
            <a:spAutoFit/>
          </a:bodyPr>
          <a:lstStyle/>
          <a:p>
            <a:pPr algn="just">
              <a:lnSpc>
                <a:spcPts val="4026"/>
              </a:lnSpc>
            </a:pPr>
            <a:r>
              <a:rPr lang="en-US" sz="2875">
                <a:solidFill>
                  <a:srgbClr val="2A2E3A"/>
                </a:solidFill>
                <a:latin typeface="Helios"/>
              </a:rPr>
              <a:t>Strategiyaning maqsadi O‘zbekiston Respublikasi konstitutsiyaviy tuzumini himoya qilish, milliy xavfsizlik, shuningdek, fuqarolarning ushbu sohadagi huquqlari va erkinliklarini ta’minlashga imkon beradigan ekstremizm va terrorizmga qarshi kurashish bo‘yicha samarali va bir vaqtning o‘zida muvofiqlashtirilgan davlat siyosati amalga oshirilishini ta’minlashdir.</a:t>
            </a:r>
          </a:p>
          <a:p>
            <a:pPr algn="just">
              <a:lnSpc>
                <a:spcPts val="4026"/>
              </a:lnSpc>
            </a:pPr>
            <a:endParaRPr lang="en-US" sz="2875">
              <a:solidFill>
                <a:srgbClr val="2A2E3A"/>
              </a:solidFill>
              <a:latin typeface="Helios"/>
            </a:endParaRPr>
          </a:p>
          <a:p>
            <a:pPr algn="r">
              <a:lnSpc>
                <a:spcPts val="4026"/>
              </a:lnSpc>
            </a:pPr>
            <a:r>
              <a:rPr lang="en-US" sz="2875">
                <a:solidFill>
                  <a:srgbClr val="2A2E3A"/>
                </a:solidFill>
                <a:latin typeface="Helios"/>
              </a:rPr>
              <a:t>SHAVKAT MIRZIYOYEV</a:t>
            </a:r>
          </a:p>
          <a:p>
            <a:pPr algn="just">
              <a:lnSpc>
                <a:spcPts val="4026"/>
              </a:lnSpc>
            </a:pPr>
            <a:endParaRPr lang="en-US" sz="2875">
              <a:solidFill>
                <a:srgbClr val="2A2E3A"/>
              </a:solidFill>
              <a:latin typeface="Helios"/>
            </a:endParaRPr>
          </a:p>
        </p:txBody>
      </p:sp>
      <p:sp>
        <p:nvSpPr>
          <p:cNvPr id="12" name="TextBox 12"/>
          <p:cNvSpPr txBox="1"/>
          <p:nvPr/>
        </p:nvSpPr>
        <p:spPr>
          <a:xfrm>
            <a:off x="6512554" y="989347"/>
            <a:ext cx="10955305" cy="971550"/>
          </a:xfrm>
          <a:prstGeom prst="rect">
            <a:avLst/>
          </a:prstGeom>
        </p:spPr>
        <p:txBody>
          <a:bodyPr lIns="0" tIns="0" rIns="0" bIns="0" rtlCol="0" anchor="t">
            <a:spAutoFit/>
          </a:bodyPr>
          <a:lstStyle/>
          <a:p>
            <a:pPr algn="just">
              <a:lnSpc>
                <a:spcPts val="3839"/>
              </a:lnSpc>
            </a:pPr>
            <a:r>
              <a:rPr lang="en-US" sz="3199">
                <a:solidFill>
                  <a:srgbClr val="A20E20"/>
                </a:solidFill>
                <a:latin typeface="TT Hoves Bold"/>
              </a:rPr>
              <a:t>EKSTREMIZM VA TERRORIZMGA QARSHI KURASHISH BO‘YICHA O‘ZBEKISTON MILLIY STRATEGIYASI </a:t>
            </a:r>
          </a:p>
        </p:txBody>
      </p:sp>
      <p:sp>
        <p:nvSpPr>
          <p:cNvPr id="23" name="TextBox 9"/>
          <p:cNvSpPr txBox="1"/>
          <p:nvPr/>
        </p:nvSpPr>
        <p:spPr>
          <a:xfrm>
            <a:off x="15477483" y="9498965"/>
            <a:ext cx="2023715" cy="424180"/>
          </a:xfrm>
          <a:prstGeom prst="rect">
            <a:avLst/>
          </a:prstGeom>
        </p:spPr>
        <p:txBody>
          <a:bodyPr lIns="0" tIns="0" rIns="0" bIns="0" rtlCol="0" anchor="t">
            <a:spAutoFit/>
          </a:bodyPr>
          <a:lstStyle/>
          <a:p>
            <a:pPr marL="0" lvl="0" indent="0" algn="ctr">
              <a:lnSpc>
                <a:spcPts val="3379"/>
              </a:lnSpc>
              <a:spcBef>
                <a:spcPct val="0"/>
              </a:spcBef>
            </a:pPr>
            <a:r>
              <a:rPr lang="en-US" sz="2599" dirty="0">
                <a:solidFill>
                  <a:srgbClr val="FFFFFF"/>
                </a:solidFill>
                <a:latin typeface="Helios Bold"/>
              </a:rPr>
              <a:t>TATU</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5"/>
          <p:cNvSpPr txBox="1"/>
          <p:nvPr/>
        </p:nvSpPr>
        <p:spPr>
          <a:xfrm>
            <a:off x="-590126" y="8987456"/>
            <a:ext cx="2205332" cy="3557230"/>
          </a:xfrm>
          <a:prstGeom prst="rect">
            <a:avLst/>
          </a:prstGeom>
        </p:spPr>
        <p:txBody>
          <a:bodyPr lIns="50800" tIns="50800" rIns="50800" bIns="50800" rtlCol="0" anchor="ctr"/>
          <a:lstStyle/>
          <a:p>
            <a:pPr algn="ctr">
              <a:lnSpc>
                <a:spcPts val="2100"/>
              </a:lnSpc>
            </a:pPr>
            <a:endParaRPr/>
          </a:p>
        </p:txBody>
      </p:sp>
      <p:sp>
        <p:nvSpPr>
          <p:cNvPr id="34" name="Полилиния 33"/>
          <p:cNvSpPr/>
          <p:nvPr/>
        </p:nvSpPr>
        <p:spPr>
          <a:xfrm>
            <a:off x="10539588" y="15541"/>
            <a:ext cx="7748413" cy="10271459"/>
          </a:xfrm>
          <a:custGeom>
            <a:avLst/>
            <a:gdLst>
              <a:gd name="connsiteX0" fmla="*/ 5930230 w 7748413"/>
              <a:gd name="connsiteY0" fmla="*/ 0 h 10271459"/>
              <a:gd name="connsiteX1" fmla="*/ 7748413 w 7748413"/>
              <a:gd name="connsiteY1" fmla="*/ 0 h 10271459"/>
              <a:gd name="connsiteX2" fmla="*/ 7748413 w 7748413"/>
              <a:gd name="connsiteY2" fmla="*/ 10271459 h 10271459"/>
              <a:gd name="connsiteX3" fmla="*/ 0 w 7748413"/>
              <a:gd name="connsiteY3" fmla="*/ 10271459 h 10271459"/>
            </a:gdLst>
            <a:ahLst/>
            <a:cxnLst>
              <a:cxn ang="0">
                <a:pos x="connsiteX0" y="connsiteY0"/>
              </a:cxn>
              <a:cxn ang="0">
                <a:pos x="connsiteX1" y="connsiteY1"/>
              </a:cxn>
              <a:cxn ang="0">
                <a:pos x="connsiteX2" y="connsiteY2"/>
              </a:cxn>
              <a:cxn ang="0">
                <a:pos x="connsiteX3" y="connsiteY3"/>
              </a:cxn>
            </a:cxnLst>
            <a:rect l="l" t="t" r="r" b="b"/>
            <a:pathLst>
              <a:path w="7748413" h="10271459">
                <a:moveTo>
                  <a:pt x="5930230" y="0"/>
                </a:moveTo>
                <a:lnTo>
                  <a:pt x="7748413" y="0"/>
                </a:lnTo>
                <a:lnTo>
                  <a:pt x="7748413" y="10271459"/>
                </a:lnTo>
                <a:lnTo>
                  <a:pt x="0" y="10271459"/>
                </a:lnTo>
                <a:close/>
              </a:path>
            </a:pathLst>
          </a:custGeom>
          <a:solidFill>
            <a:srgbClr val="E8223B"/>
          </a:solidFill>
        </p:spPr>
      </p:sp>
      <p:sp>
        <p:nvSpPr>
          <p:cNvPr id="10" name="TextBox 10"/>
          <p:cNvSpPr txBox="1"/>
          <p:nvPr/>
        </p:nvSpPr>
        <p:spPr>
          <a:xfrm>
            <a:off x="759318" y="2600476"/>
            <a:ext cx="11346553" cy="3189463"/>
          </a:xfrm>
          <a:prstGeom prst="rect">
            <a:avLst/>
          </a:prstGeom>
        </p:spPr>
        <p:txBody>
          <a:bodyPr lIns="0" tIns="0" rIns="0" bIns="0" rtlCol="0" anchor="t">
            <a:spAutoFit/>
          </a:bodyPr>
          <a:lstStyle/>
          <a:p>
            <a:pPr algn="just">
              <a:lnSpc>
                <a:spcPts val="3639"/>
              </a:lnSpc>
            </a:pPr>
            <a:r>
              <a:rPr lang="en-US" sz="2599" dirty="0" err="1">
                <a:solidFill>
                  <a:srgbClr val="2A2E3A"/>
                </a:solidFill>
                <a:latin typeface="Helios"/>
              </a:rPr>
              <a:t>Terrorchilik</a:t>
            </a:r>
            <a:r>
              <a:rPr lang="en-US" sz="2599" dirty="0">
                <a:solidFill>
                  <a:srgbClr val="2A2E3A"/>
                </a:solidFill>
                <a:latin typeface="Helios"/>
              </a:rPr>
              <a:t> </a:t>
            </a:r>
            <a:r>
              <a:rPr lang="en-US" sz="2599" dirty="0" err="1">
                <a:solidFill>
                  <a:srgbClr val="2A2E3A"/>
                </a:solidFill>
                <a:latin typeface="Helios"/>
              </a:rPr>
              <a:t>o‘ta</a:t>
            </a:r>
            <a:r>
              <a:rPr lang="en-US" sz="2599" dirty="0">
                <a:solidFill>
                  <a:srgbClr val="2A2E3A"/>
                </a:solidFill>
                <a:latin typeface="Helios"/>
              </a:rPr>
              <a:t> </a:t>
            </a:r>
            <a:r>
              <a:rPr lang="en-US" sz="2599" dirty="0" err="1">
                <a:solidFill>
                  <a:srgbClr val="2A2E3A"/>
                </a:solidFill>
                <a:latin typeface="Helios"/>
              </a:rPr>
              <a:t>murakkab</a:t>
            </a:r>
            <a:r>
              <a:rPr lang="en-US" sz="2599" dirty="0">
                <a:solidFill>
                  <a:srgbClr val="2A2E3A"/>
                </a:solidFill>
                <a:latin typeface="Helios"/>
              </a:rPr>
              <a:t> </a:t>
            </a:r>
            <a:r>
              <a:rPr lang="en-US" sz="2599" dirty="0" err="1">
                <a:solidFill>
                  <a:srgbClr val="2A2E3A"/>
                </a:solidFill>
                <a:latin typeface="Helios"/>
              </a:rPr>
              <a:t>jinoiy</a:t>
            </a:r>
            <a:r>
              <a:rPr lang="en-US" sz="2599" dirty="0">
                <a:solidFill>
                  <a:srgbClr val="2A2E3A"/>
                </a:solidFill>
                <a:latin typeface="Helios"/>
              </a:rPr>
              <a:t> </a:t>
            </a:r>
            <a:r>
              <a:rPr lang="en-US" sz="2599" dirty="0" err="1">
                <a:solidFill>
                  <a:srgbClr val="2A2E3A"/>
                </a:solidFill>
                <a:latin typeface="Helios"/>
              </a:rPr>
              <a:t>hodisadir</a:t>
            </a:r>
            <a:r>
              <a:rPr lang="en-US" sz="2599" dirty="0">
                <a:solidFill>
                  <a:srgbClr val="2A2E3A"/>
                </a:solidFill>
                <a:latin typeface="Helios"/>
              </a:rPr>
              <a:t>. </a:t>
            </a:r>
            <a:r>
              <a:rPr lang="en-US" sz="2599" dirty="0" err="1">
                <a:solidFill>
                  <a:srgbClr val="2A2E3A"/>
                </a:solidFill>
                <a:latin typeface="Helios"/>
              </a:rPr>
              <a:t>Bugungi</a:t>
            </a:r>
            <a:r>
              <a:rPr lang="en-US" sz="2599" dirty="0">
                <a:solidFill>
                  <a:srgbClr val="2A2E3A"/>
                </a:solidFill>
                <a:latin typeface="Helios"/>
              </a:rPr>
              <a:t> </a:t>
            </a:r>
            <a:r>
              <a:rPr lang="en-US" sz="2599" dirty="0" err="1">
                <a:solidFill>
                  <a:srgbClr val="2A2E3A"/>
                </a:solidFill>
                <a:latin typeface="Helios"/>
              </a:rPr>
              <a:t>kunda</a:t>
            </a:r>
            <a:r>
              <a:rPr lang="en-US" sz="2599" dirty="0">
                <a:solidFill>
                  <a:srgbClr val="2A2E3A"/>
                </a:solidFill>
                <a:latin typeface="Helios"/>
              </a:rPr>
              <a:t> “Terror”, “</a:t>
            </a:r>
            <a:r>
              <a:rPr lang="en-US" sz="2599" dirty="0" err="1">
                <a:solidFill>
                  <a:srgbClr val="2A2E3A"/>
                </a:solidFill>
                <a:latin typeface="Helios"/>
              </a:rPr>
              <a:t>Terrorizm</a:t>
            </a:r>
            <a:r>
              <a:rPr lang="en-US" sz="2599" dirty="0">
                <a:solidFill>
                  <a:srgbClr val="2A2E3A"/>
                </a:solidFill>
                <a:latin typeface="Helios"/>
              </a:rPr>
              <a:t>” “</a:t>
            </a:r>
            <a:r>
              <a:rPr lang="en-US" sz="2599" dirty="0" err="1">
                <a:solidFill>
                  <a:srgbClr val="2A2E3A"/>
                </a:solidFill>
                <a:latin typeface="Helios"/>
              </a:rPr>
              <a:t>Terrorchilik</a:t>
            </a:r>
            <a:r>
              <a:rPr lang="en-US" sz="2599" dirty="0">
                <a:solidFill>
                  <a:srgbClr val="2A2E3A"/>
                </a:solidFill>
                <a:latin typeface="Helios"/>
              </a:rPr>
              <a:t> </a:t>
            </a:r>
            <a:r>
              <a:rPr lang="en-US" sz="2599" dirty="0" err="1">
                <a:solidFill>
                  <a:srgbClr val="2A2E3A"/>
                </a:solidFill>
                <a:latin typeface="Helios"/>
              </a:rPr>
              <a:t>harakati</a:t>
            </a:r>
            <a:r>
              <a:rPr lang="en-US" sz="2599" dirty="0">
                <a:solidFill>
                  <a:srgbClr val="2A2E3A"/>
                </a:solidFill>
                <a:latin typeface="Helios"/>
              </a:rPr>
              <a:t>”, “</a:t>
            </a:r>
            <a:r>
              <a:rPr lang="en-US" sz="2599" dirty="0" err="1">
                <a:solidFill>
                  <a:srgbClr val="2A2E3A"/>
                </a:solidFill>
                <a:latin typeface="Helios"/>
              </a:rPr>
              <a:t>Davlat</a:t>
            </a:r>
            <a:r>
              <a:rPr lang="en-US" sz="2599" dirty="0">
                <a:solidFill>
                  <a:srgbClr val="2A2E3A"/>
                </a:solidFill>
                <a:latin typeface="Helios"/>
              </a:rPr>
              <a:t> </a:t>
            </a:r>
            <a:r>
              <a:rPr lang="en-US" sz="2599" dirty="0" err="1">
                <a:solidFill>
                  <a:srgbClr val="2A2E3A"/>
                </a:solidFill>
                <a:latin typeface="Helios"/>
              </a:rPr>
              <a:t>terrorizm</a:t>
            </a:r>
            <a:r>
              <a:rPr lang="en-US" sz="2599" dirty="0">
                <a:solidFill>
                  <a:srgbClr val="2A2E3A"/>
                </a:solidFill>
                <a:latin typeface="Helios"/>
              </a:rPr>
              <a:t>”, “</a:t>
            </a:r>
            <a:r>
              <a:rPr lang="en-US" sz="2599" dirty="0" err="1">
                <a:solidFill>
                  <a:srgbClr val="2A2E3A"/>
                </a:solidFill>
                <a:latin typeface="Helios"/>
              </a:rPr>
              <a:t>Xalqaro</a:t>
            </a:r>
            <a:r>
              <a:rPr lang="en-US" sz="2599" dirty="0">
                <a:solidFill>
                  <a:srgbClr val="2A2E3A"/>
                </a:solidFill>
                <a:latin typeface="Helios"/>
              </a:rPr>
              <a:t> </a:t>
            </a:r>
            <a:r>
              <a:rPr lang="en-US" sz="2599" dirty="0" err="1">
                <a:solidFill>
                  <a:srgbClr val="2A2E3A"/>
                </a:solidFill>
                <a:latin typeface="Helios"/>
              </a:rPr>
              <a:t>terrorizm</a:t>
            </a:r>
            <a:r>
              <a:rPr lang="en-US" sz="2599" dirty="0">
                <a:solidFill>
                  <a:srgbClr val="2A2E3A"/>
                </a:solidFill>
                <a:latin typeface="Helios"/>
              </a:rPr>
              <a:t>” </a:t>
            </a:r>
            <a:r>
              <a:rPr lang="en-US" sz="2599" dirty="0" err="1">
                <a:solidFill>
                  <a:srgbClr val="2A2E3A"/>
                </a:solidFill>
                <a:latin typeface="Helios"/>
              </a:rPr>
              <a:t>kabi</a:t>
            </a:r>
            <a:r>
              <a:rPr lang="en-US" sz="2599" dirty="0">
                <a:solidFill>
                  <a:srgbClr val="2A2E3A"/>
                </a:solidFill>
                <a:latin typeface="Helios"/>
              </a:rPr>
              <a:t> </a:t>
            </a:r>
            <a:r>
              <a:rPr lang="en-US" sz="2599" dirty="0" err="1">
                <a:solidFill>
                  <a:srgbClr val="2A2E3A"/>
                </a:solidFill>
                <a:latin typeface="Helios"/>
              </a:rPr>
              <a:t>huquqiy</a:t>
            </a:r>
            <a:r>
              <a:rPr lang="en-US" sz="2599" dirty="0">
                <a:solidFill>
                  <a:srgbClr val="2A2E3A"/>
                </a:solidFill>
                <a:latin typeface="Helios"/>
              </a:rPr>
              <a:t> </a:t>
            </a:r>
            <a:r>
              <a:rPr lang="en-US" sz="2599" dirty="0" err="1">
                <a:solidFill>
                  <a:srgbClr val="2A2E3A"/>
                </a:solidFill>
                <a:latin typeface="Helios"/>
              </a:rPr>
              <a:t>atamalarining</a:t>
            </a:r>
            <a:r>
              <a:rPr lang="en-US" sz="2599" dirty="0">
                <a:solidFill>
                  <a:srgbClr val="2A2E3A"/>
                </a:solidFill>
                <a:latin typeface="Helios"/>
              </a:rPr>
              <a:t> </a:t>
            </a:r>
            <a:r>
              <a:rPr lang="en-US" sz="2599" dirty="0" err="1">
                <a:solidFill>
                  <a:srgbClr val="2A2E3A"/>
                </a:solidFill>
                <a:latin typeface="Helios"/>
              </a:rPr>
              <a:t>har</a:t>
            </a:r>
            <a:r>
              <a:rPr lang="en-US" sz="2599" dirty="0">
                <a:solidFill>
                  <a:srgbClr val="2A2E3A"/>
                </a:solidFill>
                <a:latin typeface="Helios"/>
              </a:rPr>
              <a:t> </a:t>
            </a:r>
            <a:r>
              <a:rPr lang="en-US" sz="2599" dirty="0" err="1">
                <a:solidFill>
                  <a:srgbClr val="2A2E3A"/>
                </a:solidFill>
                <a:latin typeface="Helios"/>
              </a:rPr>
              <a:t>birini</a:t>
            </a:r>
            <a:r>
              <a:rPr lang="en-US" sz="2599" dirty="0">
                <a:solidFill>
                  <a:srgbClr val="2A2E3A"/>
                </a:solidFill>
                <a:latin typeface="Helios"/>
              </a:rPr>
              <a:t> </a:t>
            </a:r>
            <a:r>
              <a:rPr lang="en-US" sz="2599" dirty="0" err="1">
                <a:solidFill>
                  <a:srgbClr val="2A2E3A"/>
                </a:solidFill>
                <a:latin typeface="Helios"/>
              </a:rPr>
              <a:t>tahlil</a:t>
            </a:r>
            <a:r>
              <a:rPr lang="en-US" sz="2599" dirty="0">
                <a:solidFill>
                  <a:srgbClr val="2A2E3A"/>
                </a:solidFill>
                <a:latin typeface="Helios"/>
              </a:rPr>
              <a:t> </a:t>
            </a:r>
            <a:r>
              <a:rPr lang="en-US" sz="2599" dirty="0" err="1">
                <a:solidFill>
                  <a:srgbClr val="2A2E3A"/>
                </a:solidFill>
                <a:latin typeface="Helios"/>
              </a:rPr>
              <a:t>qilishga</a:t>
            </a:r>
            <a:r>
              <a:rPr lang="en-US" sz="2599" dirty="0">
                <a:solidFill>
                  <a:srgbClr val="2A2E3A"/>
                </a:solidFill>
                <a:latin typeface="Helios"/>
              </a:rPr>
              <a:t> </a:t>
            </a:r>
            <a:r>
              <a:rPr lang="en-US" sz="2599" dirty="0" err="1">
                <a:solidFill>
                  <a:srgbClr val="2A2E3A"/>
                </a:solidFill>
                <a:latin typeface="Helios"/>
              </a:rPr>
              <a:t>ehtiyoj</a:t>
            </a:r>
            <a:r>
              <a:rPr lang="en-US" sz="2599" dirty="0">
                <a:solidFill>
                  <a:srgbClr val="2A2E3A"/>
                </a:solidFill>
                <a:latin typeface="Helios"/>
              </a:rPr>
              <a:t> </a:t>
            </a:r>
            <a:r>
              <a:rPr lang="en-US" sz="2599" dirty="0" err="1">
                <a:solidFill>
                  <a:srgbClr val="2A2E3A"/>
                </a:solidFill>
                <a:latin typeface="Helios"/>
              </a:rPr>
              <a:t>sezilmoqda</a:t>
            </a:r>
            <a:r>
              <a:rPr lang="en-US" sz="2599" dirty="0">
                <a:solidFill>
                  <a:srgbClr val="2A2E3A"/>
                </a:solidFill>
                <a:latin typeface="Helios"/>
              </a:rPr>
              <a:t>.</a:t>
            </a:r>
          </a:p>
          <a:p>
            <a:pPr algn="just">
              <a:lnSpc>
                <a:spcPts val="3639"/>
              </a:lnSpc>
            </a:pPr>
            <a:endParaRPr lang="en-US" sz="2599" dirty="0">
              <a:solidFill>
                <a:srgbClr val="2A2E3A"/>
              </a:solidFill>
              <a:latin typeface="Helios"/>
            </a:endParaRPr>
          </a:p>
          <a:p>
            <a:pPr algn="just">
              <a:lnSpc>
                <a:spcPts val="3639"/>
              </a:lnSpc>
            </a:pPr>
            <a:r>
              <a:rPr lang="en-US" sz="2599" dirty="0" err="1">
                <a:solidFill>
                  <a:srgbClr val="2A2E3A"/>
                </a:solidFill>
                <a:latin typeface="Helios"/>
              </a:rPr>
              <a:t>Terrorizm</a:t>
            </a:r>
            <a:r>
              <a:rPr lang="en-US" sz="2599" dirty="0">
                <a:solidFill>
                  <a:srgbClr val="2A2E3A"/>
                </a:solidFill>
                <a:latin typeface="Helios"/>
              </a:rPr>
              <a:t> </a:t>
            </a:r>
            <a:r>
              <a:rPr lang="en-US" sz="2599" dirty="0" err="1">
                <a:solidFill>
                  <a:srgbClr val="2A2E3A"/>
                </a:solidFill>
                <a:latin typeface="Helios"/>
              </a:rPr>
              <a:t>mavjud</a:t>
            </a:r>
            <a:r>
              <a:rPr lang="en-US" sz="2599" dirty="0">
                <a:solidFill>
                  <a:srgbClr val="2A2E3A"/>
                </a:solidFill>
                <a:latin typeface="Helios"/>
              </a:rPr>
              <a:t> </a:t>
            </a:r>
            <a:r>
              <a:rPr lang="en-US" sz="2599" dirty="0" err="1">
                <a:solidFill>
                  <a:srgbClr val="2A2E3A"/>
                </a:solidFill>
                <a:latin typeface="Helios"/>
              </a:rPr>
              <a:t>tuzumga</a:t>
            </a:r>
            <a:r>
              <a:rPr lang="en-US" sz="2599" dirty="0">
                <a:solidFill>
                  <a:srgbClr val="2A2E3A"/>
                </a:solidFill>
                <a:latin typeface="Helios"/>
              </a:rPr>
              <a:t> </a:t>
            </a:r>
            <a:r>
              <a:rPr lang="en-US" sz="2599" dirty="0" err="1">
                <a:solidFill>
                  <a:srgbClr val="2A2E3A"/>
                </a:solidFill>
                <a:latin typeface="Helios"/>
              </a:rPr>
              <a:t>qarshi</a:t>
            </a:r>
            <a:r>
              <a:rPr lang="en-US" sz="2599" dirty="0">
                <a:solidFill>
                  <a:srgbClr val="2A2E3A"/>
                </a:solidFill>
                <a:latin typeface="Helios"/>
              </a:rPr>
              <a:t> </a:t>
            </a:r>
            <a:r>
              <a:rPr lang="en-US" sz="2599" dirty="0" err="1">
                <a:solidFill>
                  <a:srgbClr val="2A2E3A"/>
                </a:solidFill>
                <a:latin typeface="Helios"/>
              </a:rPr>
              <a:t>siyosiy</a:t>
            </a:r>
            <a:r>
              <a:rPr lang="en-US" sz="2599" dirty="0">
                <a:solidFill>
                  <a:srgbClr val="2A2E3A"/>
                </a:solidFill>
                <a:latin typeface="Helios"/>
              </a:rPr>
              <a:t> </a:t>
            </a:r>
            <a:r>
              <a:rPr lang="en-US" sz="2599" dirty="0" err="1">
                <a:solidFill>
                  <a:srgbClr val="2A2E3A"/>
                </a:solidFill>
                <a:latin typeface="Helios"/>
              </a:rPr>
              <a:t>kurash</a:t>
            </a:r>
            <a:r>
              <a:rPr lang="en-US" sz="2599" dirty="0">
                <a:solidFill>
                  <a:srgbClr val="2A2E3A"/>
                </a:solidFill>
                <a:latin typeface="Helios"/>
              </a:rPr>
              <a:t> </a:t>
            </a:r>
            <a:r>
              <a:rPr lang="en-US" sz="2599" dirty="0" err="1">
                <a:solidFill>
                  <a:srgbClr val="2A2E3A"/>
                </a:solidFill>
                <a:latin typeface="Helios"/>
              </a:rPr>
              <a:t>olib</a:t>
            </a:r>
            <a:r>
              <a:rPr lang="en-US" sz="2599" dirty="0">
                <a:solidFill>
                  <a:srgbClr val="2A2E3A"/>
                </a:solidFill>
                <a:latin typeface="Helios"/>
              </a:rPr>
              <a:t> </a:t>
            </a:r>
            <a:r>
              <a:rPr lang="en-US" sz="2599" dirty="0" err="1">
                <a:solidFill>
                  <a:srgbClr val="2A2E3A"/>
                </a:solidFill>
                <a:latin typeface="Helios"/>
              </a:rPr>
              <a:t>borish</a:t>
            </a:r>
            <a:r>
              <a:rPr lang="en-US" sz="2599" dirty="0">
                <a:solidFill>
                  <a:srgbClr val="2A2E3A"/>
                </a:solidFill>
                <a:latin typeface="Helios"/>
              </a:rPr>
              <a:t>, </a:t>
            </a:r>
            <a:r>
              <a:rPr lang="en-US" sz="2599" dirty="0" err="1">
                <a:solidFill>
                  <a:srgbClr val="2A2E3A"/>
                </a:solidFill>
                <a:latin typeface="Helios"/>
              </a:rPr>
              <a:t>odam</a:t>
            </a:r>
            <a:r>
              <a:rPr lang="en-US" sz="2599" dirty="0">
                <a:solidFill>
                  <a:srgbClr val="2A2E3A"/>
                </a:solidFill>
                <a:latin typeface="Helios"/>
              </a:rPr>
              <a:t> </a:t>
            </a:r>
            <a:r>
              <a:rPr lang="en-US" sz="2599" dirty="0" err="1">
                <a:solidFill>
                  <a:srgbClr val="2A2E3A"/>
                </a:solidFill>
                <a:latin typeface="Helios"/>
              </a:rPr>
              <a:t>o‘ldirish</a:t>
            </a:r>
            <a:r>
              <a:rPr lang="en-US" sz="2599" dirty="0">
                <a:solidFill>
                  <a:srgbClr val="2A2E3A"/>
                </a:solidFill>
                <a:latin typeface="Helios"/>
              </a:rPr>
              <a:t> </a:t>
            </a:r>
            <a:r>
              <a:rPr lang="en-US" sz="2599" dirty="0" err="1">
                <a:solidFill>
                  <a:srgbClr val="2A2E3A"/>
                </a:solidFill>
                <a:latin typeface="Helios"/>
              </a:rPr>
              <a:t>to‘sqinlik</a:t>
            </a:r>
            <a:r>
              <a:rPr lang="en-US" sz="2599" dirty="0">
                <a:solidFill>
                  <a:srgbClr val="2A2E3A"/>
                </a:solidFill>
                <a:latin typeface="Helios"/>
              </a:rPr>
              <a:t> </a:t>
            </a:r>
            <a:r>
              <a:rPr lang="en-US" sz="2599" dirty="0" err="1">
                <a:solidFill>
                  <a:srgbClr val="2A2E3A"/>
                </a:solidFill>
                <a:latin typeface="Helios"/>
              </a:rPr>
              <a:t>qilayotgan</a:t>
            </a:r>
            <a:r>
              <a:rPr lang="en-US" sz="2599" dirty="0">
                <a:solidFill>
                  <a:srgbClr val="2A2E3A"/>
                </a:solidFill>
                <a:latin typeface="Helios"/>
              </a:rPr>
              <a:t> </a:t>
            </a:r>
            <a:r>
              <a:rPr lang="en-US" sz="2599" dirty="0" err="1">
                <a:solidFill>
                  <a:srgbClr val="2A2E3A"/>
                </a:solidFill>
                <a:latin typeface="Helios"/>
              </a:rPr>
              <a:t>guruh</a:t>
            </a:r>
            <a:r>
              <a:rPr lang="en-US" sz="2599" dirty="0">
                <a:solidFill>
                  <a:srgbClr val="2A2E3A"/>
                </a:solidFill>
                <a:latin typeface="Helios"/>
              </a:rPr>
              <a:t> (</a:t>
            </a:r>
            <a:r>
              <a:rPr lang="en-US" sz="2599" dirty="0" err="1">
                <a:solidFill>
                  <a:srgbClr val="2A2E3A"/>
                </a:solidFill>
                <a:latin typeface="Helios"/>
              </a:rPr>
              <a:t>jamiyat</a:t>
            </a:r>
            <a:r>
              <a:rPr lang="en-US" sz="2599" dirty="0">
                <a:solidFill>
                  <a:srgbClr val="2A2E3A"/>
                </a:solidFill>
                <a:latin typeface="Helios"/>
              </a:rPr>
              <a:t>) </a:t>
            </a:r>
            <a:r>
              <a:rPr lang="en-US" sz="2599" dirty="0" err="1">
                <a:solidFill>
                  <a:srgbClr val="2A2E3A"/>
                </a:solidFill>
                <a:latin typeface="Helios"/>
              </a:rPr>
              <a:t>rahbari</a:t>
            </a:r>
            <a:r>
              <a:rPr lang="en-US" sz="2599" dirty="0">
                <a:solidFill>
                  <a:srgbClr val="2A2E3A"/>
                </a:solidFill>
                <a:latin typeface="Helios"/>
              </a:rPr>
              <a:t> </a:t>
            </a:r>
            <a:r>
              <a:rPr lang="en-US" sz="2599" dirty="0" err="1">
                <a:solidFill>
                  <a:srgbClr val="2A2E3A"/>
                </a:solidFill>
                <a:latin typeface="Helios"/>
              </a:rPr>
              <a:t>joniga</a:t>
            </a:r>
            <a:r>
              <a:rPr lang="en-US" sz="2599" dirty="0">
                <a:solidFill>
                  <a:srgbClr val="2A2E3A"/>
                </a:solidFill>
                <a:latin typeface="Helios"/>
              </a:rPr>
              <a:t> </a:t>
            </a:r>
            <a:r>
              <a:rPr lang="en-US" sz="2599" dirty="0" err="1">
                <a:solidFill>
                  <a:srgbClr val="2A2E3A"/>
                </a:solidFill>
                <a:latin typeface="Helios"/>
              </a:rPr>
              <a:t>suiqasd</a:t>
            </a:r>
            <a:r>
              <a:rPr lang="en-US" sz="2599" dirty="0">
                <a:solidFill>
                  <a:srgbClr val="2A2E3A"/>
                </a:solidFill>
                <a:latin typeface="Helios"/>
              </a:rPr>
              <a:t> </a:t>
            </a:r>
            <a:r>
              <a:rPr lang="en-US" sz="2599" dirty="0" err="1">
                <a:solidFill>
                  <a:srgbClr val="2A2E3A"/>
                </a:solidFill>
                <a:latin typeface="Helios"/>
              </a:rPr>
              <a:t>qilish</a:t>
            </a:r>
            <a:r>
              <a:rPr lang="en-US" sz="2599" dirty="0">
                <a:solidFill>
                  <a:srgbClr val="2A2E3A"/>
                </a:solidFill>
                <a:latin typeface="Helios"/>
              </a:rPr>
              <a:t> </a:t>
            </a:r>
            <a:r>
              <a:rPr lang="en-US" sz="2599" dirty="0" err="1">
                <a:solidFill>
                  <a:srgbClr val="2A2E3A"/>
                </a:solidFill>
                <a:latin typeface="Helios"/>
              </a:rPr>
              <a:t>bilan</a:t>
            </a:r>
            <a:r>
              <a:rPr lang="en-US" sz="2599" dirty="0">
                <a:solidFill>
                  <a:srgbClr val="2A2E3A"/>
                </a:solidFill>
                <a:latin typeface="Helios"/>
              </a:rPr>
              <a:t> </a:t>
            </a:r>
            <a:r>
              <a:rPr lang="en-US" sz="2599" dirty="0" err="1">
                <a:solidFill>
                  <a:srgbClr val="2A2E3A"/>
                </a:solidFill>
                <a:latin typeface="Helios"/>
              </a:rPr>
              <a:t>harakterlanadi</a:t>
            </a:r>
            <a:r>
              <a:rPr lang="en-US" sz="2599" dirty="0">
                <a:solidFill>
                  <a:srgbClr val="2A2E3A"/>
                </a:solidFill>
                <a:latin typeface="Helios"/>
              </a:rPr>
              <a:t>. </a:t>
            </a:r>
            <a:r>
              <a:rPr lang="en-US" sz="2599" dirty="0" err="1">
                <a:solidFill>
                  <a:srgbClr val="2A2E3A"/>
                </a:solidFill>
                <a:latin typeface="Helios"/>
              </a:rPr>
              <a:t>Uning</a:t>
            </a:r>
            <a:r>
              <a:rPr lang="en-US" sz="2599" dirty="0">
                <a:solidFill>
                  <a:srgbClr val="2A2E3A"/>
                </a:solidFill>
                <a:latin typeface="Helios"/>
              </a:rPr>
              <a:t> </a:t>
            </a:r>
            <a:r>
              <a:rPr lang="en-US" sz="2599" dirty="0" err="1">
                <a:solidFill>
                  <a:srgbClr val="2A2E3A"/>
                </a:solidFill>
                <a:latin typeface="Helios"/>
              </a:rPr>
              <a:t>tarixi</a:t>
            </a:r>
            <a:r>
              <a:rPr lang="en-US" sz="2599" dirty="0">
                <a:solidFill>
                  <a:srgbClr val="2A2E3A"/>
                </a:solidFill>
                <a:latin typeface="Helios"/>
              </a:rPr>
              <a:t> </a:t>
            </a:r>
            <a:r>
              <a:rPr lang="en-US" sz="2599" dirty="0" err="1">
                <a:solidFill>
                  <a:srgbClr val="2A2E3A"/>
                </a:solidFill>
                <a:latin typeface="Helios"/>
              </a:rPr>
              <a:t>uzoq</a:t>
            </a:r>
            <a:r>
              <a:rPr lang="en-US" sz="2599" dirty="0">
                <a:solidFill>
                  <a:srgbClr val="2A2E3A"/>
                </a:solidFill>
                <a:latin typeface="Helios"/>
              </a:rPr>
              <a:t> </a:t>
            </a:r>
            <a:r>
              <a:rPr lang="en-US" sz="2599" dirty="0" err="1">
                <a:solidFill>
                  <a:srgbClr val="2A2E3A"/>
                </a:solidFill>
                <a:latin typeface="Helios"/>
              </a:rPr>
              <a:t>o‘tmishga</a:t>
            </a:r>
            <a:r>
              <a:rPr lang="en-US" sz="2599" dirty="0">
                <a:solidFill>
                  <a:srgbClr val="2A2E3A"/>
                </a:solidFill>
                <a:latin typeface="Helios"/>
              </a:rPr>
              <a:t> </a:t>
            </a:r>
            <a:r>
              <a:rPr lang="en-US" sz="2599" dirty="0" err="1">
                <a:solidFill>
                  <a:srgbClr val="2A2E3A"/>
                </a:solidFill>
                <a:latin typeface="Helios"/>
              </a:rPr>
              <a:t>borib</a:t>
            </a:r>
            <a:r>
              <a:rPr lang="en-US" sz="2599" dirty="0">
                <a:solidFill>
                  <a:srgbClr val="2A2E3A"/>
                </a:solidFill>
                <a:latin typeface="Helios"/>
              </a:rPr>
              <a:t> </a:t>
            </a:r>
            <a:r>
              <a:rPr lang="en-US" sz="2599" dirty="0" err="1">
                <a:solidFill>
                  <a:srgbClr val="2A2E3A"/>
                </a:solidFill>
                <a:latin typeface="Helios"/>
              </a:rPr>
              <a:t>taqaladi</a:t>
            </a:r>
            <a:r>
              <a:rPr lang="en-US" sz="2599" dirty="0">
                <a:solidFill>
                  <a:srgbClr val="2A2E3A"/>
                </a:solidFill>
                <a:latin typeface="Helios"/>
              </a:rPr>
              <a:t>. </a:t>
            </a:r>
          </a:p>
        </p:txBody>
      </p:sp>
      <p:sp>
        <p:nvSpPr>
          <p:cNvPr id="13" name="TextBox 13"/>
          <p:cNvSpPr txBox="1"/>
          <p:nvPr/>
        </p:nvSpPr>
        <p:spPr>
          <a:xfrm rot="10800000">
            <a:off x="9165903" y="-8313316"/>
            <a:ext cx="10562428" cy="12242839"/>
          </a:xfrm>
          <a:prstGeom prst="rect">
            <a:avLst/>
          </a:prstGeom>
        </p:spPr>
        <p:txBody>
          <a:bodyPr lIns="50800" tIns="50800" rIns="50800" bIns="50800" rtlCol="0" anchor="ctr"/>
          <a:lstStyle/>
          <a:p>
            <a:pPr algn="ctr">
              <a:lnSpc>
                <a:spcPts val="2100"/>
              </a:lnSpc>
            </a:pPr>
            <a:endParaRPr/>
          </a:p>
        </p:txBody>
      </p:sp>
      <p:sp>
        <p:nvSpPr>
          <p:cNvPr id="14" name="TextBox 14"/>
          <p:cNvSpPr txBox="1"/>
          <p:nvPr/>
        </p:nvSpPr>
        <p:spPr>
          <a:xfrm>
            <a:off x="759318" y="1019175"/>
            <a:ext cx="12189850" cy="923925"/>
          </a:xfrm>
          <a:prstGeom prst="rect">
            <a:avLst/>
          </a:prstGeom>
        </p:spPr>
        <p:txBody>
          <a:bodyPr lIns="0" tIns="0" rIns="0" bIns="0" rtlCol="0" anchor="t">
            <a:spAutoFit/>
          </a:bodyPr>
          <a:lstStyle/>
          <a:p>
            <a:pPr>
              <a:lnSpc>
                <a:spcPts val="7200"/>
              </a:lnSpc>
            </a:pPr>
            <a:r>
              <a:rPr lang="en-US" sz="6000">
                <a:solidFill>
                  <a:srgbClr val="A20E20"/>
                </a:solidFill>
                <a:latin typeface="TT Hoves Bold"/>
              </a:rPr>
              <a:t>TERRORIZMNING ASL MOHIYATI</a:t>
            </a:r>
          </a:p>
        </p:txBody>
      </p:sp>
      <p:sp>
        <p:nvSpPr>
          <p:cNvPr id="32" name="Полилиния 31"/>
          <p:cNvSpPr/>
          <p:nvPr/>
        </p:nvSpPr>
        <p:spPr>
          <a:xfrm>
            <a:off x="10539588" y="15541"/>
            <a:ext cx="7748413" cy="10271459"/>
          </a:xfrm>
          <a:custGeom>
            <a:avLst/>
            <a:gdLst>
              <a:gd name="connsiteX0" fmla="*/ 5930230 w 7748413"/>
              <a:gd name="connsiteY0" fmla="*/ 0 h 10271459"/>
              <a:gd name="connsiteX1" fmla="*/ 7748413 w 7748413"/>
              <a:gd name="connsiteY1" fmla="*/ 0 h 10271459"/>
              <a:gd name="connsiteX2" fmla="*/ 7748413 w 7748413"/>
              <a:gd name="connsiteY2" fmla="*/ 10271459 h 10271459"/>
              <a:gd name="connsiteX3" fmla="*/ 0 w 7748413"/>
              <a:gd name="connsiteY3" fmla="*/ 10271459 h 10271459"/>
            </a:gdLst>
            <a:ahLst/>
            <a:cxnLst>
              <a:cxn ang="0">
                <a:pos x="connsiteX0" y="connsiteY0"/>
              </a:cxn>
              <a:cxn ang="0">
                <a:pos x="connsiteX1" y="connsiteY1"/>
              </a:cxn>
              <a:cxn ang="0">
                <a:pos x="connsiteX2" y="connsiteY2"/>
              </a:cxn>
              <a:cxn ang="0">
                <a:pos x="connsiteX3" y="connsiteY3"/>
              </a:cxn>
            </a:cxnLst>
            <a:rect l="l" t="t" r="r" b="b"/>
            <a:pathLst>
              <a:path w="7748413" h="10271459">
                <a:moveTo>
                  <a:pt x="5930230" y="0"/>
                </a:moveTo>
                <a:lnTo>
                  <a:pt x="7748413" y="0"/>
                </a:lnTo>
                <a:lnTo>
                  <a:pt x="7748413" y="10271459"/>
                </a:lnTo>
                <a:lnTo>
                  <a:pt x="0" y="10271459"/>
                </a:lnTo>
                <a:close/>
              </a:path>
            </a:pathLst>
          </a:custGeom>
          <a:blipFill>
            <a:blip r:embed="rId2"/>
            <a:stretch>
              <a:fillRect t="-85952" b="-37864"/>
            </a:stretch>
          </a:blipFill>
        </p:spPr>
      </p:sp>
      <p:sp>
        <p:nvSpPr>
          <p:cNvPr id="30" name="Полилиния 29"/>
          <p:cNvSpPr/>
          <p:nvPr/>
        </p:nvSpPr>
        <p:spPr>
          <a:xfrm rot="10800000">
            <a:off x="14806300" y="-1"/>
            <a:ext cx="3481700" cy="3209356"/>
          </a:xfrm>
          <a:custGeom>
            <a:avLst/>
            <a:gdLst>
              <a:gd name="connsiteX0" fmla="*/ 3481700 w 3481700"/>
              <a:gd name="connsiteY0" fmla="*/ 3209356 h 3209356"/>
              <a:gd name="connsiteX1" fmla="*/ 0 w 3481700"/>
              <a:gd name="connsiteY1" fmla="*/ 3209356 h 3209356"/>
              <a:gd name="connsiteX2" fmla="*/ 0 w 3481700"/>
              <a:gd name="connsiteY2" fmla="*/ 0 h 3209356"/>
            </a:gdLst>
            <a:ahLst/>
            <a:cxnLst>
              <a:cxn ang="0">
                <a:pos x="connsiteX0" y="connsiteY0"/>
              </a:cxn>
              <a:cxn ang="0">
                <a:pos x="connsiteX1" y="connsiteY1"/>
              </a:cxn>
              <a:cxn ang="0">
                <a:pos x="connsiteX2" y="connsiteY2"/>
              </a:cxn>
            </a:cxnLst>
            <a:rect l="l" t="t" r="r" b="b"/>
            <a:pathLst>
              <a:path w="3481700" h="3209356">
                <a:moveTo>
                  <a:pt x="3481700" y="3209356"/>
                </a:moveTo>
                <a:lnTo>
                  <a:pt x="0" y="3209356"/>
                </a:lnTo>
                <a:lnTo>
                  <a:pt x="0" y="0"/>
                </a:lnTo>
                <a:close/>
              </a:path>
            </a:pathLst>
          </a:custGeom>
          <a:solidFill>
            <a:srgbClr val="E8223B">
              <a:alpha val="80000"/>
            </a:srgbClr>
          </a:solidFill>
        </p:spPr>
      </p:sp>
      <p:sp>
        <p:nvSpPr>
          <p:cNvPr id="38" name="TextBox 6"/>
          <p:cNvSpPr txBox="1"/>
          <p:nvPr/>
        </p:nvSpPr>
        <p:spPr>
          <a:xfrm>
            <a:off x="1066800" y="9565942"/>
            <a:ext cx="1454213" cy="424180"/>
          </a:xfrm>
          <a:prstGeom prst="rect">
            <a:avLst/>
          </a:prstGeom>
        </p:spPr>
        <p:txBody>
          <a:bodyPr lIns="0" tIns="0" rIns="0" bIns="0" rtlCol="0" anchor="t">
            <a:spAutoFit/>
          </a:bodyPr>
          <a:lstStyle/>
          <a:p>
            <a:pPr marL="0" lvl="0" indent="0" algn="ctr">
              <a:lnSpc>
                <a:spcPts val="3380"/>
              </a:lnSpc>
              <a:spcBef>
                <a:spcPct val="0"/>
              </a:spcBef>
            </a:pPr>
            <a:r>
              <a:rPr lang="en-US" sz="2600" dirty="0">
                <a:solidFill>
                  <a:srgbClr val="FFFFFF"/>
                </a:solidFill>
                <a:latin typeface="Helios Bold"/>
              </a:rPr>
              <a:t>TATU</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9"/>
          <p:cNvSpPr txBox="1"/>
          <p:nvPr/>
        </p:nvSpPr>
        <p:spPr>
          <a:xfrm rot="10800000">
            <a:off x="9677400" y="-8648700"/>
            <a:ext cx="10562428" cy="12242839"/>
          </a:xfrm>
          <a:prstGeom prst="rect">
            <a:avLst/>
          </a:prstGeom>
        </p:spPr>
        <p:txBody>
          <a:bodyPr lIns="50800" tIns="50800" rIns="50800" bIns="50800" rtlCol="0" anchor="ctr"/>
          <a:lstStyle/>
          <a:p>
            <a:pPr algn="ctr">
              <a:lnSpc>
                <a:spcPts val="2100"/>
              </a:lnSpc>
            </a:pPr>
            <a:endParaRPr/>
          </a:p>
        </p:txBody>
      </p:sp>
      <p:sp>
        <p:nvSpPr>
          <p:cNvPr id="10" name="Freeform 10"/>
          <p:cNvSpPr/>
          <p:nvPr/>
        </p:nvSpPr>
        <p:spPr>
          <a:xfrm>
            <a:off x="685800" y="3086100"/>
            <a:ext cx="7516651" cy="5252166"/>
          </a:xfrm>
          <a:custGeom>
            <a:avLst/>
            <a:gdLst/>
            <a:ahLst/>
            <a:cxnLst/>
            <a:rect l="l" t="t" r="r" b="b"/>
            <a:pathLst>
              <a:path w="7737274" h="5158183">
                <a:moveTo>
                  <a:pt x="0" y="0"/>
                </a:moveTo>
                <a:lnTo>
                  <a:pt x="7737274" y="0"/>
                </a:lnTo>
                <a:lnTo>
                  <a:pt x="7737274" y="5158183"/>
                </a:lnTo>
                <a:lnTo>
                  <a:pt x="0" y="5158183"/>
                </a:lnTo>
                <a:lnTo>
                  <a:pt x="0" y="0"/>
                </a:lnTo>
                <a:close/>
              </a:path>
            </a:pathLst>
          </a:custGeom>
          <a:blipFill>
            <a:blip r:embed="rId3"/>
            <a:stretch>
              <a:fillRect/>
            </a:stretch>
          </a:blipFill>
        </p:spPr>
      </p:sp>
      <p:sp>
        <p:nvSpPr>
          <p:cNvPr id="11" name="TextBox 11"/>
          <p:cNvSpPr txBox="1"/>
          <p:nvPr/>
        </p:nvSpPr>
        <p:spPr>
          <a:xfrm>
            <a:off x="719057" y="1019175"/>
            <a:ext cx="10015819" cy="923925"/>
          </a:xfrm>
          <a:prstGeom prst="rect">
            <a:avLst/>
          </a:prstGeom>
        </p:spPr>
        <p:txBody>
          <a:bodyPr lIns="0" tIns="0" rIns="0" bIns="0" rtlCol="0" anchor="t">
            <a:spAutoFit/>
          </a:bodyPr>
          <a:lstStyle/>
          <a:p>
            <a:pPr>
              <a:lnSpc>
                <a:spcPts val="7200"/>
              </a:lnSpc>
            </a:pPr>
            <a:r>
              <a:rPr lang="en-US" sz="6000" dirty="0">
                <a:solidFill>
                  <a:srgbClr val="A20E20"/>
                </a:solidFill>
                <a:latin typeface="TT Hoves Bold"/>
              </a:rPr>
              <a:t>XALQARO TERRORIZM</a:t>
            </a:r>
          </a:p>
        </p:txBody>
      </p:sp>
      <p:sp>
        <p:nvSpPr>
          <p:cNvPr id="12" name="TextBox 12"/>
          <p:cNvSpPr txBox="1"/>
          <p:nvPr/>
        </p:nvSpPr>
        <p:spPr>
          <a:xfrm>
            <a:off x="8653543" y="2989015"/>
            <a:ext cx="8302471" cy="5386090"/>
          </a:xfrm>
          <a:prstGeom prst="rect">
            <a:avLst/>
          </a:prstGeom>
        </p:spPr>
        <p:txBody>
          <a:bodyPr lIns="0" tIns="0" rIns="0" bIns="0" rtlCol="0" anchor="t">
            <a:spAutoFit/>
          </a:bodyPr>
          <a:lstStyle/>
          <a:p>
            <a:pPr algn="just">
              <a:lnSpc>
                <a:spcPts val="3499"/>
              </a:lnSpc>
              <a:spcBef>
                <a:spcPct val="0"/>
              </a:spcBef>
            </a:pPr>
            <a:r>
              <a:rPr lang="en-US" sz="2499" dirty="0" err="1">
                <a:latin typeface="Helios"/>
              </a:rPr>
              <a:t>Xalqaro</a:t>
            </a:r>
            <a:r>
              <a:rPr lang="en-US" sz="2499" dirty="0">
                <a:latin typeface="Helios"/>
              </a:rPr>
              <a:t> </a:t>
            </a:r>
            <a:r>
              <a:rPr lang="en-US" sz="2499" dirty="0" err="1">
                <a:latin typeface="Helios"/>
              </a:rPr>
              <a:t>terrorizm</a:t>
            </a:r>
            <a:r>
              <a:rPr lang="en-US" sz="2499" dirty="0">
                <a:latin typeface="Helios"/>
              </a:rPr>
              <a:t>- </a:t>
            </a:r>
            <a:r>
              <a:rPr lang="en-US" sz="2499" dirty="0" err="1">
                <a:latin typeface="Helios"/>
              </a:rPr>
              <a:t>biron</a:t>
            </a:r>
            <a:r>
              <a:rPr lang="en-US" sz="2499" dirty="0">
                <a:latin typeface="Helios"/>
              </a:rPr>
              <a:t> </a:t>
            </a:r>
            <a:r>
              <a:rPr lang="en-US" sz="2499" dirty="0" err="1">
                <a:latin typeface="Helios"/>
              </a:rPr>
              <a:t>bir</a:t>
            </a:r>
            <a:r>
              <a:rPr lang="en-US" sz="2499" dirty="0">
                <a:latin typeface="Helios"/>
              </a:rPr>
              <a:t> </a:t>
            </a:r>
            <a:r>
              <a:rPr lang="en-US" sz="2499" dirty="0" err="1">
                <a:latin typeface="Helios"/>
              </a:rPr>
              <a:t>davlatdagi</a:t>
            </a:r>
            <a:r>
              <a:rPr lang="en-US" sz="2499" dirty="0">
                <a:latin typeface="Helios"/>
              </a:rPr>
              <a:t> </a:t>
            </a:r>
            <a:r>
              <a:rPr lang="en-US" sz="2499" dirty="0" err="1">
                <a:latin typeface="Helios"/>
              </a:rPr>
              <a:t>terrorchilarning</a:t>
            </a:r>
            <a:r>
              <a:rPr lang="en-US" sz="2499" dirty="0">
                <a:latin typeface="Helios"/>
              </a:rPr>
              <a:t> </a:t>
            </a:r>
            <a:r>
              <a:rPr lang="en-US" sz="2499" dirty="0" err="1">
                <a:latin typeface="Helios"/>
              </a:rPr>
              <a:t>o‘z</a:t>
            </a:r>
            <a:r>
              <a:rPr lang="en-US" sz="2499" dirty="0">
                <a:latin typeface="Helios"/>
              </a:rPr>
              <a:t> </a:t>
            </a:r>
            <a:r>
              <a:rPr lang="en-US" sz="2499" dirty="0" err="1">
                <a:latin typeface="Helios"/>
              </a:rPr>
              <a:t>harakatlarini</a:t>
            </a:r>
            <a:r>
              <a:rPr lang="en-US" sz="2499" dirty="0">
                <a:latin typeface="Helios"/>
              </a:rPr>
              <a:t> u </a:t>
            </a:r>
            <a:r>
              <a:rPr lang="en-US" sz="2499" dirty="0" err="1">
                <a:latin typeface="Helios"/>
              </a:rPr>
              <a:t>yoki</a:t>
            </a:r>
            <a:r>
              <a:rPr lang="en-US" sz="2499" dirty="0">
                <a:latin typeface="Helios"/>
              </a:rPr>
              <a:t> </a:t>
            </a:r>
            <a:r>
              <a:rPr lang="en-US" sz="2499" dirty="0" err="1">
                <a:latin typeface="Helios"/>
              </a:rPr>
              <a:t>bu</a:t>
            </a:r>
            <a:r>
              <a:rPr lang="en-US" sz="2499" dirty="0">
                <a:latin typeface="Helios"/>
              </a:rPr>
              <a:t> </a:t>
            </a:r>
            <a:r>
              <a:rPr lang="en-US" sz="2499" dirty="0" err="1">
                <a:latin typeface="Helios"/>
              </a:rPr>
              <a:t>davlat</a:t>
            </a:r>
            <a:r>
              <a:rPr lang="en-US" sz="2499" dirty="0">
                <a:latin typeface="Helios"/>
              </a:rPr>
              <a:t> </a:t>
            </a:r>
            <a:r>
              <a:rPr lang="en-US" sz="2499" dirty="0" err="1">
                <a:latin typeface="Helios"/>
              </a:rPr>
              <a:t>hududidan</a:t>
            </a:r>
            <a:r>
              <a:rPr lang="en-US" sz="2499" dirty="0">
                <a:latin typeface="Helios"/>
              </a:rPr>
              <a:t> </a:t>
            </a:r>
            <a:r>
              <a:rPr lang="en-US" sz="2499" dirty="0" err="1">
                <a:latin typeface="Helios"/>
              </a:rPr>
              <a:t>tashqariga</a:t>
            </a:r>
            <a:r>
              <a:rPr lang="en-US" sz="2499" dirty="0">
                <a:latin typeface="Helios"/>
              </a:rPr>
              <a:t> </a:t>
            </a:r>
            <a:r>
              <a:rPr lang="en-US" sz="2499" dirty="0" err="1">
                <a:latin typeface="Helios"/>
              </a:rPr>
              <a:t>chiqib</a:t>
            </a:r>
            <a:r>
              <a:rPr lang="en-US" sz="2499" dirty="0">
                <a:latin typeface="Helios"/>
              </a:rPr>
              <a:t>, </a:t>
            </a:r>
            <a:r>
              <a:rPr lang="en-US" sz="2499" dirty="0" err="1">
                <a:latin typeface="Helios"/>
              </a:rPr>
              <a:t>davom</a:t>
            </a:r>
            <a:r>
              <a:rPr lang="en-US" sz="2499" dirty="0">
                <a:latin typeface="Helios"/>
              </a:rPr>
              <a:t> </a:t>
            </a:r>
            <a:r>
              <a:rPr lang="en-US" sz="2499" dirty="0" err="1">
                <a:latin typeface="Helios"/>
              </a:rPr>
              <a:t>ettirishdir</a:t>
            </a:r>
            <a:r>
              <a:rPr lang="en-US" sz="2499" dirty="0">
                <a:latin typeface="Helios"/>
              </a:rPr>
              <a:t>.   </a:t>
            </a:r>
            <a:r>
              <a:rPr lang="en-US" sz="2499" dirty="0" err="1">
                <a:latin typeface="Helios"/>
              </a:rPr>
              <a:t>Xalqaro</a:t>
            </a:r>
            <a:r>
              <a:rPr lang="en-US" sz="2499" dirty="0">
                <a:latin typeface="Helios"/>
              </a:rPr>
              <a:t> </a:t>
            </a:r>
            <a:r>
              <a:rPr lang="en-US" sz="2499" dirty="0" err="1">
                <a:latin typeface="Helios"/>
              </a:rPr>
              <a:t>terrorizmning</a:t>
            </a:r>
            <a:r>
              <a:rPr lang="en-US" sz="2499" dirty="0">
                <a:latin typeface="Helios"/>
              </a:rPr>
              <a:t> </a:t>
            </a:r>
            <a:r>
              <a:rPr lang="en-US" sz="2499" dirty="0" err="1">
                <a:latin typeface="Helios"/>
              </a:rPr>
              <a:t>xususiyatlari</a:t>
            </a:r>
            <a:r>
              <a:rPr lang="en-US" sz="2499" dirty="0">
                <a:latin typeface="Helios"/>
              </a:rPr>
              <a:t>:</a:t>
            </a:r>
          </a:p>
          <a:p>
            <a:pPr algn="just">
              <a:lnSpc>
                <a:spcPts val="3499"/>
              </a:lnSpc>
              <a:spcBef>
                <a:spcPct val="0"/>
              </a:spcBef>
            </a:pPr>
            <a:r>
              <a:rPr lang="en-US" sz="2499" dirty="0" err="1">
                <a:latin typeface="Helios"/>
              </a:rPr>
              <a:t>terrorchilar</a:t>
            </a:r>
            <a:r>
              <a:rPr lang="en-US" sz="2499" dirty="0">
                <a:latin typeface="Helios"/>
              </a:rPr>
              <a:t> ham </a:t>
            </a:r>
            <a:r>
              <a:rPr lang="en-US" sz="2499" dirty="0" err="1">
                <a:latin typeface="Helios"/>
              </a:rPr>
              <a:t>jinoyat</a:t>
            </a:r>
            <a:r>
              <a:rPr lang="en-US" sz="2499" dirty="0">
                <a:latin typeface="Helios"/>
              </a:rPr>
              <a:t> </a:t>
            </a:r>
            <a:r>
              <a:rPr lang="en-US" sz="2499" dirty="0" err="1">
                <a:latin typeface="Helios"/>
              </a:rPr>
              <a:t>qurbonlari</a:t>
            </a:r>
            <a:r>
              <a:rPr lang="en-US" sz="2499" dirty="0">
                <a:latin typeface="Helios"/>
              </a:rPr>
              <a:t> ham </a:t>
            </a:r>
            <a:r>
              <a:rPr lang="en-US" sz="2499" dirty="0" err="1">
                <a:latin typeface="Helios"/>
              </a:rPr>
              <a:t>bir</a:t>
            </a:r>
            <a:r>
              <a:rPr lang="en-US" sz="2499" dirty="0">
                <a:latin typeface="Helios"/>
              </a:rPr>
              <a:t> </a:t>
            </a:r>
            <a:r>
              <a:rPr lang="en-US" sz="2499" dirty="0" err="1">
                <a:latin typeface="Helios"/>
              </a:rPr>
              <a:t>davlatga</a:t>
            </a:r>
            <a:r>
              <a:rPr lang="en-US" sz="2499" dirty="0">
                <a:latin typeface="Helios"/>
              </a:rPr>
              <a:t> </a:t>
            </a:r>
            <a:r>
              <a:rPr lang="en-US" sz="2499" dirty="0" err="1">
                <a:latin typeface="Helios"/>
              </a:rPr>
              <a:t>mansub</a:t>
            </a:r>
            <a:r>
              <a:rPr lang="en-US" sz="2499" dirty="0">
                <a:latin typeface="Helios"/>
              </a:rPr>
              <a:t> </a:t>
            </a:r>
            <a:r>
              <a:rPr lang="en-US" sz="2499" dirty="0" err="1">
                <a:latin typeface="Helios"/>
              </a:rPr>
              <a:t>yoki</a:t>
            </a:r>
            <a:r>
              <a:rPr lang="en-US" sz="2499" dirty="0">
                <a:latin typeface="Helios"/>
              </a:rPr>
              <a:t> </a:t>
            </a:r>
            <a:r>
              <a:rPr lang="en-US" sz="2499" dirty="0" err="1">
                <a:latin typeface="Helios"/>
              </a:rPr>
              <a:t>bir</a:t>
            </a:r>
            <a:r>
              <a:rPr lang="en-US" sz="2499" dirty="0">
                <a:latin typeface="Helios"/>
              </a:rPr>
              <a:t> </a:t>
            </a:r>
            <a:r>
              <a:rPr lang="en-US" sz="2499" dirty="0" err="1">
                <a:latin typeface="Helios"/>
              </a:rPr>
              <a:t>necha</a:t>
            </a:r>
            <a:r>
              <a:rPr lang="en-US" sz="2499" dirty="0">
                <a:latin typeface="Helios"/>
              </a:rPr>
              <a:t> </a:t>
            </a:r>
            <a:r>
              <a:rPr lang="en-US" sz="2499" dirty="0" err="1">
                <a:latin typeface="Helios"/>
              </a:rPr>
              <a:t>davlatga</a:t>
            </a:r>
            <a:r>
              <a:rPr lang="en-US" sz="2499" dirty="0">
                <a:latin typeface="Helios"/>
              </a:rPr>
              <a:t> </a:t>
            </a:r>
            <a:r>
              <a:rPr lang="en-US" sz="2499" dirty="0" err="1">
                <a:latin typeface="Helios"/>
              </a:rPr>
              <a:t>tegishli</a:t>
            </a:r>
            <a:r>
              <a:rPr lang="en-US" sz="2499" dirty="0">
                <a:latin typeface="Helios"/>
              </a:rPr>
              <a:t> </a:t>
            </a:r>
            <a:r>
              <a:rPr lang="en-US" sz="2499" dirty="0" err="1">
                <a:latin typeface="Helios"/>
              </a:rPr>
              <a:t>bo‘lishi</a:t>
            </a:r>
            <a:r>
              <a:rPr lang="en-US" sz="2499" dirty="0">
                <a:latin typeface="Helios"/>
              </a:rPr>
              <a:t> </a:t>
            </a:r>
            <a:r>
              <a:rPr lang="en-US" sz="2499" dirty="0" err="1">
                <a:latin typeface="Helios"/>
              </a:rPr>
              <a:t>mumkin</a:t>
            </a:r>
            <a:r>
              <a:rPr lang="en-US" sz="2499" dirty="0">
                <a:latin typeface="Helios"/>
              </a:rPr>
              <a:t>. Ammo </a:t>
            </a:r>
            <a:r>
              <a:rPr lang="en-US" sz="2499" dirty="0" err="1">
                <a:latin typeface="Helios"/>
              </a:rPr>
              <a:t>jinoyat</a:t>
            </a:r>
            <a:r>
              <a:rPr lang="en-US" sz="2499" dirty="0">
                <a:latin typeface="Helios"/>
              </a:rPr>
              <a:t> </a:t>
            </a:r>
            <a:r>
              <a:rPr lang="en-US" sz="2499" dirty="0" err="1">
                <a:latin typeface="Helios"/>
              </a:rPr>
              <a:t>shu</a:t>
            </a:r>
            <a:r>
              <a:rPr lang="en-US" sz="2499" dirty="0">
                <a:latin typeface="Helios"/>
              </a:rPr>
              <a:t> </a:t>
            </a:r>
            <a:r>
              <a:rPr lang="en-US" sz="2499" dirty="0" err="1">
                <a:latin typeface="Helios"/>
              </a:rPr>
              <a:t>davlatdan</a:t>
            </a:r>
            <a:r>
              <a:rPr lang="en-US" sz="2499" dirty="0">
                <a:latin typeface="Helios"/>
              </a:rPr>
              <a:t> </a:t>
            </a:r>
            <a:r>
              <a:rPr lang="en-US" sz="2499" dirty="0" err="1">
                <a:latin typeface="Helios"/>
              </a:rPr>
              <a:t>tashqarida</a:t>
            </a:r>
            <a:r>
              <a:rPr lang="en-US" sz="2499" dirty="0">
                <a:latin typeface="Helios"/>
              </a:rPr>
              <a:t> </a:t>
            </a:r>
            <a:r>
              <a:rPr lang="en-US" sz="2499" dirty="0" err="1">
                <a:latin typeface="Helios"/>
              </a:rPr>
              <a:t>sodir</a:t>
            </a:r>
            <a:r>
              <a:rPr lang="en-US" sz="2499" dirty="0">
                <a:latin typeface="Helios"/>
              </a:rPr>
              <a:t> </a:t>
            </a:r>
            <a:r>
              <a:rPr lang="en-US" sz="2499" dirty="0" err="1">
                <a:latin typeface="Helios"/>
              </a:rPr>
              <a:t>etilgan</a:t>
            </a:r>
            <a:r>
              <a:rPr lang="en-US" sz="2499" dirty="0">
                <a:latin typeface="Helios"/>
              </a:rPr>
              <a:t> </a:t>
            </a:r>
            <a:r>
              <a:rPr lang="en-US" sz="2499" dirty="0" err="1">
                <a:latin typeface="Helios"/>
              </a:rPr>
              <a:t>bo‘ladi</a:t>
            </a:r>
            <a:r>
              <a:rPr lang="en-US" sz="2499" dirty="0">
                <a:latin typeface="Helios"/>
              </a:rPr>
              <a:t>.</a:t>
            </a:r>
          </a:p>
          <a:p>
            <a:pPr algn="just">
              <a:lnSpc>
                <a:spcPts val="3499"/>
              </a:lnSpc>
              <a:spcBef>
                <a:spcPct val="0"/>
              </a:spcBef>
            </a:pPr>
            <a:r>
              <a:rPr lang="en-US" sz="2499" dirty="0" err="1">
                <a:latin typeface="Helios"/>
              </a:rPr>
              <a:t>Terrorchilik</a:t>
            </a:r>
            <a:r>
              <a:rPr lang="en-US" sz="2499" dirty="0">
                <a:latin typeface="Helios"/>
              </a:rPr>
              <a:t> </a:t>
            </a:r>
            <a:r>
              <a:rPr lang="en-US" sz="2499" dirty="0" err="1">
                <a:latin typeface="Helios"/>
              </a:rPr>
              <a:t>harakati</a:t>
            </a:r>
            <a:r>
              <a:rPr lang="en-US" sz="2499" dirty="0">
                <a:latin typeface="Helios"/>
              </a:rPr>
              <a:t> </a:t>
            </a:r>
            <a:r>
              <a:rPr lang="en-US" sz="2499" dirty="0" err="1">
                <a:latin typeface="Helios"/>
              </a:rPr>
              <a:t>xalqaro</a:t>
            </a:r>
            <a:r>
              <a:rPr lang="en-US" sz="2499" dirty="0">
                <a:latin typeface="Helios"/>
              </a:rPr>
              <a:t> </a:t>
            </a:r>
            <a:r>
              <a:rPr lang="en-US" sz="2499" dirty="0" err="1">
                <a:latin typeface="Helios"/>
              </a:rPr>
              <a:t>himoya</a:t>
            </a:r>
            <a:r>
              <a:rPr lang="en-US" sz="2499" dirty="0">
                <a:latin typeface="Helios"/>
              </a:rPr>
              <a:t> </a:t>
            </a:r>
            <a:r>
              <a:rPr lang="en-US" sz="2499" dirty="0" err="1">
                <a:latin typeface="Helios"/>
              </a:rPr>
              <a:t>ostidagi</a:t>
            </a:r>
            <a:r>
              <a:rPr lang="en-US" sz="2499" dirty="0">
                <a:latin typeface="Helios"/>
              </a:rPr>
              <a:t> </a:t>
            </a:r>
            <a:r>
              <a:rPr lang="en-US" sz="2499" dirty="0" err="1">
                <a:latin typeface="Helios"/>
              </a:rPr>
              <a:t>shaxslarga</a:t>
            </a:r>
            <a:r>
              <a:rPr lang="en-US" sz="2499" dirty="0">
                <a:latin typeface="Helios"/>
              </a:rPr>
              <a:t> </a:t>
            </a:r>
            <a:r>
              <a:rPr lang="en-US" sz="2499" dirty="0" err="1">
                <a:latin typeface="Helios"/>
              </a:rPr>
              <a:t>qaratilgan</a:t>
            </a:r>
            <a:r>
              <a:rPr lang="en-US" sz="2499" dirty="0">
                <a:latin typeface="Helios"/>
              </a:rPr>
              <a:t> </a:t>
            </a:r>
            <a:r>
              <a:rPr lang="en-US" sz="2499" dirty="0" err="1">
                <a:latin typeface="Helios"/>
              </a:rPr>
              <a:t>bo‘ladi</a:t>
            </a:r>
            <a:endParaRPr lang="en-US" sz="2499" dirty="0">
              <a:latin typeface="Helios"/>
            </a:endParaRPr>
          </a:p>
          <a:p>
            <a:pPr algn="just">
              <a:lnSpc>
                <a:spcPts val="3499"/>
              </a:lnSpc>
              <a:spcBef>
                <a:spcPct val="0"/>
              </a:spcBef>
            </a:pPr>
            <a:r>
              <a:rPr lang="en-US" sz="2499" dirty="0" err="1">
                <a:latin typeface="Helios"/>
              </a:rPr>
              <a:t>Terrorchilik</a:t>
            </a:r>
            <a:r>
              <a:rPr lang="en-US" sz="2499" dirty="0">
                <a:latin typeface="Helios"/>
              </a:rPr>
              <a:t> </a:t>
            </a:r>
            <a:r>
              <a:rPr lang="en-US" sz="2499" dirty="0" err="1">
                <a:latin typeface="Helios"/>
              </a:rPr>
              <a:t>harakatlariga</a:t>
            </a:r>
            <a:r>
              <a:rPr lang="en-US" sz="2499" dirty="0">
                <a:latin typeface="Helios"/>
              </a:rPr>
              <a:t> </a:t>
            </a:r>
            <a:r>
              <a:rPr lang="en-US" sz="2499" dirty="0" err="1">
                <a:latin typeface="Helios"/>
              </a:rPr>
              <a:t>tayyorgarlik</a:t>
            </a:r>
            <a:r>
              <a:rPr lang="en-US" sz="2499" dirty="0">
                <a:latin typeface="Helios"/>
              </a:rPr>
              <a:t> </a:t>
            </a:r>
            <a:r>
              <a:rPr lang="en-US" sz="2499" dirty="0" err="1">
                <a:latin typeface="Helios"/>
              </a:rPr>
              <a:t>bir</a:t>
            </a:r>
            <a:r>
              <a:rPr lang="en-US" sz="2499" dirty="0">
                <a:latin typeface="Helios"/>
              </a:rPr>
              <a:t> </a:t>
            </a:r>
            <a:r>
              <a:rPr lang="en-US" sz="2499" dirty="0" err="1">
                <a:latin typeface="Helios"/>
              </a:rPr>
              <a:t>davlatda</a:t>
            </a:r>
            <a:r>
              <a:rPr lang="en-US" sz="2499" dirty="0">
                <a:latin typeface="Helios"/>
              </a:rPr>
              <a:t> </a:t>
            </a:r>
            <a:r>
              <a:rPr lang="en-US" sz="2499" dirty="0" err="1">
                <a:latin typeface="Helios"/>
              </a:rPr>
              <a:t>amalga</a:t>
            </a:r>
            <a:r>
              <a:rPr lang="en-US" sz="2499" dirty="0">
                <a:latin typeface="Helios"/>
              </a:rPr>
              <a:t> </a:t>
            </a:r>
            <a:r>
              <a:rPr lang="en-US" sz="2499" dirty="0" err="1">
                <a:latin typeface="Helios"/>
              </a:rPr>
              <a:t>oshirilib</a:t>
            </a:r>
            <a:r>
              <a:rPr lang="en-US" sz="2499" dirty="0">
                <a:latin typeface="Helios"/>
              </a:rPr>
              <a:t>, </a:t>
            </a:r>
            <a:r>
              <a:rPr lang="en-US" sz="2499" dirty="0" err="1">
                <a:latin typeface="Helios"/>
              </a:rPr>
              <a:t>jinoyatning</a:t>
            </a:r>
            <a:r>
              <a:rPr lang="en-US" sz="2499" dirty="0">
                <a:latin typeface="Helios"/>
              </a:rPr>
              <a:t> </a:t>
            </a:r>
            <a:r>
              <a:rPr lang="en-US" sz="2499" dirty="0" err="1">
                <a:latin typeface="Helios"/>
              </a:rPr>
              <a:t>o‘zi</a:t>
            </a:r>
            <a:r>
              <a:rPr lang="en-US" sz="2499" dirty="0">
                <a:latin typeface="Helios"/>
              </a:rPr>
              <a:t> </a:t>
            </a:r>
            <a:r>
              <a:rPr lang="en-US" sz="2499" dirty="0" err="1">
                <a:latin typeface="Helios"/>
              </a:rPr>
              <a:t>esa</a:t>
            </a:r>
            <a:r>
              <a:rPr lang="en-US" sz="2499" dirty="0">
                <a:latin typeface="Helios"/>
              </a:rPr>
              <a:t> </a:t>
            </a:r>
            <a:r>
              <a:rPr lang="en-US" sz="2499" dirty="0" err="1">
                <a:latin typeface="Helios"/>
              </a:rPr>
              <a:t>ikkinchi</a:t>
            </a:r>
            <a:r>
              <a:rPr lang="en-US" sz="2499" dirty="0">
                <a:latin typeface="Helios"/>
              </a:rPr>
              <a:t> </a:t>
            </a:r>
            <a:r>
              <a:rPr lang="en-US" sz="2499" dirty="0" err="1">
                <a:latin typeface="Helios"/>
              </a:rPr>
              <a:t>davlat</a:t>
            </a:r>
            <a:r>
              <a:rPr lang="en-US" sz="2499" dirty="0">
                <a:latin typeface="Helios"/>
              </a:rPr>
              <a:t> </a:t>
            </a:r>
            <a:r>
              <a:rPr lang="en-US" sz="2499" dirty="0" err="1">
                <a:latin typeface="Helios"/>
              </a:rPr>
              <a:t>hududida</a:t>
            </a:r>
            <a:r>
              <a:rPr lang="en-US" sz="2499" dirty="0">
                <a:latin typeface="Helios"/>
              </a:rPr>
              <a:t> </a:t>
            </a:r>
            <a:r>
              <a:rPr lang="en-US" sz="2499" dirty="0" err="1">
                <a:latin typeface="Helios"/>
              </a:rPr>
              <a:t>sodir</a:t>
            </a:r>
            <a:r>
              <a:rPr lang="en-US" sz="2499" dirty="0">
                <a:latin typeface="Helios"/>
              </a:rPr>
              <a:t> </a:t>
            </a:r>
            <a:r>
              <a:rPr lang="en-US" sz="2499" dirty="0" err="1">
                <a:latin typeface="Helios"/>
              </a:rPr>
              <a:t>etiladi</a:t>
            </a:r>
            <a:r>
              <a:rPr lang="uz-Latn-UZ" sz="2499" dirty="0">
                <a:latin typeface="Helios"/>
              </a:rPr>
              <a:t>.</a:t>
            </a:r>
            <a:endParaRPr lang="en-US" sz="2499" dirty="0">
              <a:latin typeface="Helios"/>
            </a:endParaRPr>
          </a:p>
        </p:txBody>
      </p:sp>
      <p:sp>
        <p:nvSpPr>
          <p:cNvPr id="15" name="TextBox 6"/>
          <p:cNvSpPr txBox="1"/>
          <p:nvPr/>
        </p:nvSpPr>
        <p:spPr>
          <a:xfrm>
            <a:off x="685800" y="9498965"/>
            <a:ext cx="2023715" cy="424180"/>
          </a:xfrm>
          <a:prstGeom prst="rect">
            <a:avLst/>
          </a:prstGeom>
        </p:spPr>
        <p:txBody>
          <a:bodyPr lIns="0" tIns="0" rIns="0" bIns="0" rtlCol="0" anchor="t">
            <a:spAutoFit/>
          </a:bodyPr>
          <a:lstStyle/>
          <a:p>
            <a:pPr marL="0" lvl="0" indent="0" algn="ctr">
              <a:lnSpc>
                <a:spcPts val="3380"/>
              </a:lnSpc>
              <a:spcBef>
                <a:spcPct val="0"/>
              </a:spcBef>
            </a:pPr>
            <a:r>
              <a:rPr lang="en-US" sz="2600" dirty="0">
                <a:solidFill>
                  <a:srgbClr val="FFFFFF"/>
                </a:solidFill>
                <a:latin typeface="Helios Bold"/>
              </a:rPr>
              <a:t>TATU</a:t>
            </a:r>
          </a:p>
        </p:txBody>
      </p:sp>
      <p:sp>
        <p:nvSpPr>
          <p:cNvPr id="20" name="Полилиния 19"/>
          <p:cNvSpPr/>
          <p:nvPr/>
        </p:nvSpPr>
        <p:spPr>
          <a:xfrm rot="10800000">
            <a:off x="14806300" y="-1"/>
            <a:ext cx="3481700" cy="3209356"/>
          </a:xfrm>
          <a:custGeom>
            <a:avLst/>
            <a:gdLst>
              <a:gd name="connsiteX0" fmla="*/ 3481700 w 3481700"/>
              <a:gd name="connsiteY0" fmla="*/ 3209356 h 3209356"/>
              <a:gd name="connsiteX1" fmla="*/ 0 w 3481700"/>
              <a:gd name="connsiteY1" fmla="*/ 3209356 h 3209356"/>
              <a:gd name="connsiteX2" fmla="*/ 0 w 3481700"/>
              <a:gd name="connsiteY2" fmla="*/ 0 h 3209356"/>
            </a:gdLst>
            <a:ahLst/>
            <a:cxnLst>
              <a:cxn ang="0">
                <a:pos x="connsiteX0" y="connsiteY0"/>
              </a:cxn>
              <a:cxn ang="0">
                <a:pos x="connsiteX1" y="connsiteY1"/>
              </a:cxn>
              <a:cxn ang="0">
                <a:pos x="connsiteX2" y="connsiteY2"/>
              </a:cxn>
            </a:cxnLst>
            <a:rect l="l" t="t" r="r" b="b"/>
            <a:pathLst>
              <a:path w="3481700" h="3209356">
                <a:moveTo>
                  <a:pt x="3481700" y="3209356"/>
                </a:moveTo>
                <a:lnTo>
                  <a:pt x="0" y="3209356"/>
                </a:lnTo>
                <a:lnTo>
                  <a:pt x="0" y="0"/>
                </a:lnTo>
                <a:close/>
              </a:path>
            </a:pathLst>
          </a:custGeom>
          <a:solidFill>
            <a:srgbClr val="E8223B">
              <a:alpha val="80000"/>
            </a:srgbClr>
          </a:solidFill>
        </p:spPr>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32"/>
        <p:cNvGrpSpPr/>
        <p:nvPr/>
      </p:nvGrpSpPr>
      <p:grpSpPr>
        <a:xfrm>
          <a:off x="0" y="0"/>
          <a:ext cx="0" cy="0"/>
          <a:chOff x="0" y="0"/>
          <a:chExt cx="0" cy="0"/>
        </a:xfrm>
      </p:grpSpPr>
      <p:grpSp>
        <p:nvGrpSpPr>
          <p:cNvPr id="333" name="Google Shape;333;p22"/>
          <p:cNvGrpSpPr/>
          <p:nvPr/>
        </p:nvGrpSpPr>
        <p:grpSpPr>
          <a:xfrm>
            <a:off x="10032651" y="6721587"/>
            <a:ext cx="8255350" cy="2844356"/>
            <a:chOff x="5016325" y="3360793"/>
            <a:chExt cx="4127675" cy="1422178"/>
          </a:xfrm>
        </p:grpSpPr>
        <p:cxnSp>
          <p:nvCxnSpPr>
            <p:cNvPr id="334" name="Google Shape;334;p22"/>
            <p:cNvCxnSpPr/>
            <p:nvPr/>
          </p:nvCxnSpPr>
          <p:spPr>
            <a:xfrm rot="10800000">
              <a:off x="5016325" y="4073066"/>
              <a:ext cx="1547400" cy="0"/>
            </a:xfrm>
            <a:prstGeom prst="straightConnector1">
              <a:avLst/>
            </a:prstGeom>
            <a:ln>
              <a:headEnd type="oval" w="med" len="med"/>
              <a:tailEnd type="none" w="med" len="med"/>
            </a:ln>
          </p:spPr>
          <p:style>
            <a:lnRef idx="1">
              <a:schemeClr val="dk1"/>
            </a:lnRef>
            <a:fillRef idx="0">
              <a:schemeClr val="dk1"/>
            </a:fillRef>
            <a:effectRef idx="0">
              <a:schemeClr val="dk1"/>
            </a:effectRef>
            <a:fontRef idx="minor">
              <a:schemeClr val="tx1"/>
            </a:fontRef>
          </p:style>
        </p:cxnSp>
        <p:sp>
          <p:nvSpPr>
            <p:cNvPr id="335" name="Google Shape;335;p22"/>
            <p:cNvSpPr txBox="1"/>
            <p:nvPr/>
          </p:nvSpPr>
          <p:spPr>
            <a:xfrm>
              <a:off x="6563760" y="3360793"/>
              <a:ext cx="2580240" cy="1422178"/>
            </a:xfrm>
            <a:prstGeom prst="rect">
              <a:avLst/>
            </a:prstGeom>
            <a:noFill/>
            <a:ln>
              <a:noFill/>
            </a:ln>
          </p:spPr>
          <p:txBody>
            <a:bodyPr spcFirstLastPara="1" wrap="square" lIns="182850" tIns="182850" rIns="182850" bIns="182850" anchor="t" anchorCtr="0">
              <a:noAutofit/>
            </a:bodyPr>
            <a:lstStyle/>
            <a:p>
              <a:r>
                <a:rPr lang="uz-Latn-UZ" sz="2800" b="1" dirty="0">
                  <a:solidFill>
                    <a:schemeClr val="accent4"/>
                  </a:solidFill>
                  <a:latin typeface="Fira Sans Extra Condensed"/>
                  <a:ea typeface="Fira Sans Extra Condensed"/>
                  <a:cs typeface="Fira Sans Extra Condensed"/>
                  <a:sym typeface="Fira Sans Extra Condensed"/>
                </a:rPr>
                <a:t>jalb etiladigan kuchlar vavositalar tomonidan terrorchilikka qarshi o‘tkaziladigan operatsiyaga rahbarlik qilishda yakkaboshchilik</a:t>
              </a:r>
              <a:endParaRPr sz="2800" b="1" dirty="0">
                <a:solidFill>
                  <a:schemeClr val="accent4"/>
                </a:solidFill>
                <a:latin typeface="Fira Sans Extra Condensed"/>
                <a:ea typeface="Fira Sans Extra Condensed"/>
                <a:cs typeface="Fira Sans Extra Condensed"/>
                <a:sym typeface="Fira Sans Extra Condensed"/>
              </a:endParaRPr>
            </a:p>
          </p:txBody>
        </p:sp>
      </p:grpSp>
      <p:grpSp>
        <p:nvGrpSpPr>
          <p:cNvPr id="337" name="Google Shape;337;p22"/>
          <p:cNvGrpSpPr/>
          <p:nvPr/>
        </p:nvGrpSpPr>
        <p:grpSpPr>
          <a:xfrm>
            <a:off x="10032650" y="5493518"/>
            <a:ext cx="7341056" cy="787842"/>
            <a:chOff x="5016325" y="2746759"/>
            <a:chExt cx="3670528" cy="393921"/>
          </a:xfrm>
        </p:grpSpPr>
        <p:cxnSp>
          <p:nvCxnSpPr>
            <p:cNvPr id="338" name="Google Shape;338;p22"/>
            <p:cNvCxnSpPr/>
            <p:nvPr/>
          </p:nvCxnSpPr>
          <p:spPr>
            <a:xfrm rot="10800000">
              <a:off x="5016325" y="2966873"/>
              <a:ext cx="1547400" cy="0"/>
            </a:xfrm>
            <a:prstGeom prst="straightConnector1">
              <a:avLst/>
            </a:prstGeom>
            <a:ln>
              <a:headEnd type="oval" w="med" len="med"/>
              <a:tailEnd type="none" w="med" len="med"/>
            </a:ln>
          </p:spPr>
          <p:style>
            <a:lnRef idx="1">
              <a:schemeClr val="dk1"/>
            </a:lnRef>
            <a:fillRef idx="0">
              <a:schemeClr val="dk1"/>
            </a:fillRef>
            <a:effectRef idx="0">
              <a:schemeClr val="dk1"/>
            </a:effectRef>
            <a:fontRef idx="minor">
              <a:schemeClr val="tx1"/>
            </a:fontRef>
          </p:style>
        </p:cxnSp>
        <p:sp>
          <p:nvSpPr>
            <p:cNvPr id="339" name="Google Shape;339;p22"/>
            <p:cNvSpPr txBox="1"/>
            <p:nvPr/>
          </p:nvSpPr>
          <p:spPr>
            <a:xfrm>
              <a:off x="6563753" y="2746759"/>
              <a:ext cx="2123100" cy="393921"/>
            </a:xfrm>
            <a:prstGeom prst="rect">
              <a:avLst/>
            </a:prstGeom>
            <a:noFill/>
            <a:ln>
              <a:noFill/>
            </a:ln>
          </p:spPr>
          <p:txBody>
            <a:bodyPr spcFirstLastPara="1" wrap="square" lIns="182850" tIns="182850" rIns="182850" bIns="182850" anchor="t" anchorCtr="0">
              <a:noAutofit/>
            </a:bodyPr>
            <a:lstStyle/>
            <a:p>
              <a:r>
                <a:rPr lang="uz-Latn-UZ" sz="2800" b="1" dirty="0">
                  <a:solidFill>
                    <a:schemeClr val="accent3"/>
                  </a:solidFill>
                  <a:latin typeface="Fira Sans Extra Condensed"/>
                  <a:ea typeface="Fira Sans Extra Condensed"/>
                  <a:cs typeface="Fira Sans Extra Condensed"/>
                  <a:sym typeface="Fira Sans Extra Condensed"/>
                </a:rPr>
                <a:t>jazoning muqarrarligi</a:t>
              </a:r>
              <a:endParaRPr sz="2800" b="1" dirty="0">
                <a:solidFill>
                  <a:schemeClr val="accent3"/>
                </a:solidFill>
                <a:latin typeface="Fira Sans Extra Condensed"/>
                <a:ea typeface="Fira Sans Extra Condensed"/>
                <a:cs typeface="Fira Sans Extra Condensed"/>
                <a:sym typeface="Fira Sans Extra Condensed"/>
              </a:endParaRPr>
            </a:p>
          </p:txBody>
        </p:sp>
      </p:grpSp>
      <p:grpSp>
        <p:nvGrpSpPr>
          <p:cNvPr id="341" name="Google Shape;341;p22"/>
          <p:cNvGrpSpPr/>
          <p:nvPr/>
        </p:nvGrpSpPr>
        <p:grpSpPr>
          <a:xfrm>
            <a:off x="10032650" y="2694147"/>
            <a:ext cx="7740944" cy="2031022"/>
            <a:chOff x="5016325" y="1347073"/>
            <a:chExt cx="3870472" cy="1015511"/>
          </a:xfrm>
        </p:grpSpPr>
        <p:cxnSp>
          <p:nvCxnSpPr>
            <p:cNvPr id="342" name="Google Shape;342;p22"/>
            <p:cNvCxnSpPr/>
            <p:nvPr/>
          </p:nvCxnSpPr>
          <p:spPr>
            <a:xfrm rot="10800000">
              <a:off x="5016325" y="1874538"/>
              <a:ext cx="1547400" cy="0"/>
            </a:xfrm>
            <a:prstGeom prst="straightConnector1">
              <a:avLst/>
            </a:prstGeom>
            <a:ln>
              <a:headEnd type="oval" w="med" len="med"/>
              <a:tailEnd type="none" w="med" len="med"/>
            </a:ln>
          </p:spPr>
          <p:style>
            <a:lnRef idx="1">
              <a:schemeClr val="dk1"/>
            </a:lnRef>
            <a:fillRef idx="0">
              <a:schemeClr val="dk1"/>
            </a:fillRef>
            <a:effectRef idx="0">
              <a:schemeClr val="dk1"/>
            </a:effectRef>
            <a:fontRef idx="minor">
              <a:schemeClr val="tx1"/>
            </a:fontRef>
          </p:style>
        </p:cxnSp>
        <p:sp>
          <p:nvSpPr>
            <p:cNvPr id="343" name="Google Shape;343;p22"/>
            <p:cNvSpPr txBox="1"/>
            <p:nvPr/>
          </p:nvSpPr>
          <p:spPr>
            <a:xfrm>
              <a:off x="6573250" y="1347073"/>
              <a:ext cx="2313547" cy="1015511"/>
            </a:xfrm>
            <a:prstGeom prst="rect">
              <a:avLst/>
            </a:prstGeom>
            <a:noFill/>
            <a:ln>
              <a:noFill/>
            </a:ln>
          </p:spPr>
          <p:txBody>
            <a:bodyPr spcFirstLastPara="1" wrap="square" lIns="182850" tIns="182850" rIns="182850" bIns="182850" anchor="t" anchorCtr="0">
              <a:noAutofit/>
            </a:bodyPr>
            <a:lstStyle/>
            <a:p>
              <a:r>
                <a:rPr lang="uz-Latn-UZ" sz="2800" b="1" dirty="0">
                  <a:solidFill>
                    <a:schemeClr val="accent2"/>
                  </a:solidFill>
                  <a:latin typeface="Fira Sans Extra Condensed"/>
                  <a:ea typeface="Fira Sans Extra Condensed"/>
                  <a:cs typeface="Fira Sans Extra Condensed"/>
                  <a:sym typeface="Fira Sans Extra Condensed"/>
                </a:rPr>
                <a:t>shaxs huquqlari, erkinliklari vaqonuniy manfaatlarining ustuvorligi</a:t>
              </a:r>
              <a:endParaRPr sz="2800" b="1" dirty="0">
                <a:solidFill>
                  <a:schemeClr val="accent2"/>
                </a:solidFill>
                <a:latin typeface="Fira Sans Extra Condensed"/>
                <a:ea typeface="Fira Sans Extra Condensed"/>
                <a:cs typeface="Fira Sans Extra Condensed"/>
                <a:sym typeface="Fira Sans Extra Condensed"/>
              </a:endParaRPr>
            </a:p>
          </p:txBody>
        </p:sp>
      </p:grpSp>
      <p:grpSp>
        <p:nvGrpSpPr>
          <p:cNvPr id="345" name="Google Shape;345;p22"/>
          <p:cNvGrpSpPr/>
          <p:nvPr/>
        </p:nvGrpSpPr>
        <p:grpSpPr>
          <a:xfrm>
            <a:off x="0" y="7267258"/>
            <a:ext cx="8315400" cy="1993884"/>
            <a:chOff x="0" y="3633629"/>
            <a:chExt cx="4157700" cy="996942"/>
          </a:xfrm>
        </p:grpSpPr>
        <p:cxnSp>
          <p:nvCxnSpPr>
            <p:cNvPr id="346" name="Google Shape;346;p22"/>
            <p:cNvCxnSpPr/>
            <p:nvPr/>
          </p:nvCxnSpPr>
          <p:spPr>
            <a:xfrm>
              <a:off x="2610300" y="4073066"/>
              <a:ext cx="1547400" cy="0"/>
            </a:xfrm>
            <a:prstGeom prst="straightConnector1">
              <a:avLst/>
            </a:prstGeom>
            <a:ln>
              <a:headEnd type="oval" w="med" len="med"/>
              <a:tailEnd type="none" w="med" len="med"/>
            </a:ln>
          </p:spPr>
          <p:style>
            <a:lnRef idx="1">
              <a:schemeClr val="dk1"/>
            </a:lnRef>
            <a:fillRef idx="0">
              <a:schemeClr val="dk1"/>
            </a:fillRef>
            <a:effectRef idx="0">
              <a:schemeClr val="dk1"/>
            </a:effectRef>
            <a:fontRef idx="minor">
              <a:schemeClr val="tx1"/>
            </a:fontRef>
          </p:style>
        </p:cxnSp>
        <p:sp>
          <p:nvSpPr>
            <p:cNvPr id="347" name="Google Shape;347;p22"/>
            <p:cNvSpPr txBox="1"/>
            <p:nvPr/>
          </p:nvSpPr>
          <p:spPr>
            <a:xfrm>
              <a:off x="0" y="3633629"/>
              <a:ext cx="2610275" cy="996942"/>
            </a:xfrm>
            <a:prstGeom prst="rect">
              <a:avLst/>
            </a:prstGeom>
            <a:noFill/>
            <a:ln>
              <a:noFill/>
            </a:ln>
          </p:spPr>
          <p:txBody>
            <a:bodyPr spcFirstLastPara="1" wrap="square" lIns="182850" tIns="182850" rIns="182850" bIns="182850" anchor="t" anchorCtr="0">
              <a:noAutofit/>
            </a:bodyPr>
            <a:lstStyle/>
            <a:p>
              <a:pPr algn="r"/>
              <a:r>
                <a:rPr lang="uz-Latn-UZ" sz="2800" b="1" dirty="0">
                  <a:solidFill>
                    <a:schemeClr val="accent5"/>
                  </a:solidFill>
                  <a:latin typeface="Fira Sans Extra Condensed"/>
                  <a:ea typeface="Fira Sans Extra Condensed"/>
                  <a:cs typeface="Fira Sans Extra Condensed"/>
                  <a:sym typeface="Fira Sans Extra Condensed"/>
                </a:rPr>
                <a:t>terrorizmga qarshi kurash oshkora vanooshkora usullarining uyg‘unligi</a:t>
              </a:r>
            </a:p>
          </p:txBody>
        </p:sp>
      </p:grpSp>
      <p:grpSp>
        <p:nvGrpSpPr>
          <p:cNvPr id="349" name="Google Shape;349;p22"/>
          <p:cNvGrpSpPr/>
          <p:nvPr/>
        </p:nvGrpSpPr>
        <p:grpSpPr>
          <a:xfrm>
            <a:off x="914351" y="5051670"/>
            <a:ext cx="7341000" cy="1636362"/>
            <a:chOff x="457175" y="2525835"/>
            <a:chExt cx="3670500" cy="818181"/>
          </a:xfrm>
        </p:grpSpPr>
        <p:cxnSp>
          <p:nvCxnSpPr>
            <p:cNvPr id="350" name="Google Shape;350;p22"/>
            <p:cNvCxnSpPr/>
            <p:nvPr/>
          </p:nvCxnSpPr>
          <p:spPr>
            <a:xfrm>
              <a:off x="2580275" y="2972864"/>
              <a:ext cx="1547400" cy="0"/>
            </a:xfrm>
            <a:prstGeom prst="straightConnector1">
              <a:avLst/>
            </a:prstGeom>
            <a:ln>
              <a:headEnd type="oval" w="med" len="med"/>
              <a:tailEnd type="none" w="med" len="med"/>
            </a:ln>
          </p:spPr>
          <p:style>
            <a:lnRef idx="1">
              <a:schemeClr val="dk1"/>
            </a:lnRef>
            <a:fillRef idx="0">
              <a:schemeClr val="dk1"/>
            </a:fillRef>
            <a:effectRef idx="0">
              <a:schemeClr val="dk1"/>
            </a:effectRef>
            <a:fontRef idx="minor">
              <a:schemeClr val="tx1"/>
            </a:fontRef>
          </p:style>
        </p:cxnSp>
        <p:sp>
          <p:nvSpPr>
            <p:cNvPr id="351" name="Google Shape;351;p22"/>
            <p:cNvSpPr txBox="1"/>
            <p:nvPr/>
          </p:nvSpPr>
          <p:spPr>
            <a:xfrm>
              <a:off x="457175" y="2525835"/>
              <a:ext cx="2123100" cy="818181"/>
            </a:xfrm>
            <a:prstGeom prst="rect">
              <a:avLst/>
            </a:prstGeom>
            <a:noFill/>
            <a:ln>
              <a:noFill/>
            </a:ln>
          </p:spPr>
          <p:txBody>
            <a:bodyPr spcFirstLastPara="1" wrap="square" lIns="182850" tIns="182850" rIns="182850" bIns="182850" anchor="t" anchorCtr="0">
              <a:noAutofit/>
            </a:bodyPr>
            <a:lstStyle/>
            <a:p>
              <a:pPr algn="r"/>
              <a:r>
                <a:rPr lang="uz-Latn-UZ" sz="2800" b="1" dirty="0">
                  <a:solidFill>
                    <a:schemeClr val="accent6"/>
                  </a:solidFill>
                  <a:latin typeface="Fira Sans Extra Condensed"/>
                  <a:ea typeface="Fira Sans Extra Condensed"/>
                  <a:cs typeface="Fira Sans Extra Condensed"/>
                  <a:sym typeface="Fira Sans Extra Condensed"/>
                </a:rPr>
                <a:t>terrorizmning oldini olish choralari ustuvorligi</a:t>
              </a:r>
              <a:endParaRPr sz="2800" b="1" dirty="0">
                <a:solidFill>
                  <a:schemeClr val="accent6"/>
                </a:solidFill>
                <a:latin typeface="Fira Sans Extra Condensed"/>
                <a:ea typeface="Fira Sans Extra Condensed"/>
                <a:cs typeface="Fira Sans Extra Condensed"/>
                <a:sym typeface="Fira Sans Extra Condensed"/>
              </a:endParaRPr>
            </a:p>
          </p:txBody>
        </p:sp>
      </p:grpSp>
      <p:grpSp>
        <p:nvGrpSpPr>
          <p:cNvPr id="353" name="Google Shape;353;p22"/>
          <p:cNvGrpSpPr/>
          <p:nvPr/>
        </p:nvGrpSpPr>
        <p:grpSpPr>
          <a:xfrm>
            <a:off x="914301" y="3297380"/>
            <a:ext cx="7341050" cy="697200"/>
            <a:chOff x="457150" y="1648690"/>
            <a:chExt cx="3670525" cy="348600"/>
          </a:xfrm>
        </p:grpSpPr>
        <p:cxnSp>
          <p:nvCxnSpPr>
            <p:cNvPr id="354" name="Google Shape;354;p22"/>
            <p:cNvCxnSpPr/>
            <p:nvPr/>
          </p:nvCxnSpPr>
          <p:spPr>
            <a:xfrm>
              <a:off x="2580275" y="1880529"/>
              <a:ext cx="1547400" cy="0"/>
            </a:xfrm>
            <a:prstGeom prst="straightConnector1">
              <a:avLst/>
            </a:prstGeom>
            <a:ln>
              <a:headEnd type="oval" w="med" len="med"/>
              <a:tailEnd type="none" w="med" len="med"/>
            </a:ln>
          </p:spPr>
          <p:style>
            <a:lnRef idx="1">
              <a:schemeClr val="dk1"/>
            </a:lnRef>
            <a:fillRef idx="0">
              <a:schemeClr val="dk1"/>
            </a:fillRef>
            <a:effectRef idx="0">
              <a:schemeClr val="dk1"/>
            </a:effectRef>
            <a:fontRef idx="minor">
              <a:schemeClr val="tx1"/>
            </a:fontRef>
          </p:style>
        </p:cxnSp>
        <p:sp>
          <p:nvSpPr>
            <p:cNvPr id="355" name="Google Shape;355;p22"/>
            <p:cNvSpPr txBox="1"/>
            <p:nvPr/>
          </p:nvSpPr>
          <p:spPr>
            <a:xfrm>
              <a:off x="457150" y="1648690"/>
              <a:ext cx="2123100" cy="348600"/>
            </a:xfrm>
            <a:prstGeom prst="rect">
              <a:avLst/>
            </a:prstGeom>
            <a:noFill/>
            <a:ln>
              <a:noFill/>
            </a:ln>
          </p:spPr>
          <p:txBody>
            <a:bodyPr spcFirstLastPara="1" wrap="square" lIns="182850" tIns="182850" rIns="182850" bIns="182850" anchor="t" anchorCtr="0">
              <a:noAutofit/>
            </a:bodyPr>
            <a:lstStyle/>
            <a:p>
              <a:pPr algn="r"/>
              <a:r>
                <a:rPr lang="uz-Latn-UZ" sz="2800" b="1" dirty="0">
                  <a:solidFill>
                    <a:schemeClr val="accent1"/>
                  </a:solidFill>
                  <a:latin typeface="Fira Sans Extra Condensed"/>
                  <a:ea typeface="Fira Sans Extra Condensed"/>
                  <a:cs typeface="Fira Sans Extra Condensed"/>
                  <a:sym typeface="Fira Sans Extra Condensed"/>
                </a:rPr>
                <a:t>qonuniylik</a:t>
              </a:r>
              <a:endParaRPr sz="2800" b="1" dirty="0">
                <a:solidFill>
                  <a:schemeClr val="accent1"/>
                </a:solidFill>
                <a:latin typeface="Fira Sans Extra Condensed"/>
                <a:ea typeface="Fira Sans Extra Condensed"/>
                <a:cs typeface="Fira Sans Extra Condensed"/>
                <a:sym typeface="Fira Sans Extra Condensed"/>
              </a:endParaRPr>
            </a:p>
          </p:txBody>
        </p:sp>
      </p:grpSp>
      <p:grpSp>
        <p:nvGrpSpPr>
          <p:cNvPr id="357" name="Google Shape;357;p22"/>
          <p:cNvGrpSpPr/>
          <p:nvPr/>
        </p:nvGrpSpPr>
        <p:grpSpPr>
          <a:xfrm rot="-1800044">
            <a:off x="5753592" y="2408876"/>
            <a:ext cx="6780336" cy="7054708"/>
            <a:chOff x="2876875" y="1204475"/>
            <a:chExt cx="3390242" cy="3527432"/>
          </a:xfrm>
        </p:grpSpPr>
        <p:sp>
          <p:nvSpPr>
            <p:cNvPr id="358" name="Google Shape;358;p22"/>
            <p:cNvSpPr/>
            <p:nvPr/>
          </p:nvSpPr>
          <p:spPr>
            <a:xfrm>
              <a:off x="2876875" y="2925793"/>
              <a:ext cx="1695185" cy="1225886"/>
            </a:xfrm>
            <a:custGeom>
              <a:avLst/>
              <a:gdLst/>
              <a:ahLst/>
              <a:cxnLst/>
              <a:rect l="l" t="t" r="r" b="b"/>
              <a:pathLst>
                <a:path w="25749" h="18622" extrusionOk="0">
                  <a:moveTo>
                    <a:pt x="15195" y="1"/>
                  </a:moveTo>
                  <a:cubicBezTo>
                    <a:pt x="11527" y="1"/>
                    <a:pt x="7874" y="314"/>
                    <a:pt x="6039" y="1376"/>
                  </a:cubicBezTo>
                  <a:cubicBezTo>
                    <a:pt x="1561" y="3953"/>
                    <a:pt x="0" y="9625"/>
                    <a:pt x="2551" y="14040"/>
                  </a:cubicBezTo>
                  <a:cubicBezTo>
                    <a:pt x="4245" y="16982"/>
                    <a:pt x="7338" y="18621"/>
                    <a:pt x="10538" y="18621"/>
                  </a:cubicBezTo>
                  <a:cubicBezTo>
                    <a:pt x="12140" y="18621"/>
                    <a:pt x="13767" y="18211"/>
                    <a:pt x="15260" y="17349"/>
                  </a:cubicBezTo>
                  <a:cubicBezTo>
                    <a:pt x="19728" y="14772"/>
                    <a:pt x="25749" y="645"/>
                    <a:pt x="25749" y="645"/>
                  </a:cubicBezTo>
                  <a:cubicBezTo>
                    <a:pt x="25749" y="645"/>
                    <a:pt x="20457" y="1"/>
                    <a:pt x="15195" y="1"/>
                  </a:cubicBezTo>
                  <a:close/>
                </a:path>
              </a:pathLst>
            </a:custGeom>
            <a:solidFill>
              <a:schemeClr val="accent5"/>
            </a:solidFill>
            <a:ln>
              <a:noFill/>
            </a:ln>
          </p:spPr>
          <p:txBody>
            <a:bodyPr spcFirstLastPara="1" wrap="square" lIns="182850" tIns="182850" rIns="182850" bIns="182850" anchor="ctr" anchorCtr="0">
              <a:noAutofit/>
            </a:bodyPr>
            <a:lstStyle/>
            <a:p>
              <a:endParaRPr sz="3600"/>
            </a:p>
          </p:txBody>
        </p:sp>
        <p:sp>
          <p:nvSpPr>
            <p:cNvPr id="359" name="Google Shape;359;p22"/>
            <p:cNvSpPr/>
            <p:nvPr/>
          </p:nvSpPr>
          <p:spPr>
            <a:xfrm>
              <a:off x="3964824" y="1204475"/>
              <a:ext cx="1214327" cy="1763717"/>
            </a:xfrm>
            <a:custGeom>
              <a:avLst/>
              <a:gdLst/>
              <a:ahLst/>
              <a:cxnLst/>
              <a:rect l="l" t="t" r="r" b="b"/>
              <a:pathLst>
                <a:path w="18445" h="26792" extrusionOk="0">
                  <a:moveTo>
                    <a:pt x="9223" y="0"/>
                  </a:moveTo>
                  <a:cubicBezTo>
                    <a:pt x="4130" y="0"/>
                    <a:pt x="1" y="4192"/>
                    <a:pt x="1" y="9356"/>
                  </a:cubicBezTo>
                  <a:cubicBezTo>
                    <a:pt x="1" y="14520"/>
                    <a:pt x="9223" y="26792"/>
                    <a:pt x="9223" y="26792"/>
                  </a:cubicBezTo>
                  <a:cubicBezTo>
                    <a:pt x="9223" y="26792"/>
                    <a:pt x="18444" y="14520"/>
                    <a:pt x="18444" y="9356"/>
                  </a:cubicBezTo>
                  <a:cubicBezTo>
                    <a:pt x="18444" y="4192"/>
                    <a:pt x="14315" y="0"/>
                    <a:pt x="9223" y="0"/>
                  </a:cubicBezTo>
                  <a:close/>
                </a:path>
              </a:pathLst>
            </a:custGeom>
            <a:solidFill>
              <a:schemeClr val="accent1"/>
            </a:solidFill>
            <a:ln>
              <a:noFill/>
            </a:ln>
          </p:spPr>
          <p:txBody>
            <a:bodyPr spcFirstLastPara="1" wrap="square" lIns="182850" tIns="182850" rIns="182850" bIns="182850" anchor="ctr" anchorCtr="0">
              <a:noAutofit/>
            </a:bodyPr>
            <a:lstStyle/>
            <a:p>
              <a:endParaRPr sz="3600"/>
            </a:p>
          </p:txBody>
        </p:sp>
        <p:sp>
          <p:nvSpPr>
            <p:cNvPr id="360" name="Google Shape;360;p22"/>
            <p:cNvSpPr/>
            <p:nvPr/>
          </p:nvSpPr>
          <p:spPr>
            <a:xfrm>
              <a:off x="4571932" y="1784853"/>
              <a:ext cx="1695185" cy="1225755"/>
            </a:xfrm>
            <a:custGeom>
              <a:avLst/>
              <a:gdLst/>
              <a:ahLst/>
              <a:cxnLst/>
              <a:rect l="l" t="t" r="r" b="b"/>
              <a:pathLst>
                <a:path w="25749" h="18620" extrusionOk="0">
                  <a:moveTo>
                    <a:pt x="15201" y="0"/>
                  </a:moveTo>
                  <a:cubicBezTo>
                    <a:pt x="13601" y="0"/>
                    <a:pt x="11977" y="409"/>
                    <a:pt x="10489" y="1271"/>
                  </a:cubicBezTo>
                  <a:cubicBezTo>
                    <a:pt x="6020" y="3849"/>
                    <a:pt x="1" y="17976"/>
                    <a:pt x="1" y="17976"/>
                  </a:cubicBezTo>
                  <a:cubicBezTo>
                    <a:pt x="1" y="17976"/>
                    <a:pt x="5292" y="18620"/>
                    <a:pt x="10554" y="18620"/>
                  </a:cubicBezTo>
                  <a:cubicBezTo>
                    <a:pt x="14222" y="18620"/>
                    <a:pt x="17875" y="18307"/>
                    <a:pt x="19711" y="17244"/>
                  </a:cubicBezTo>
                  <a:cubicBezTo>
                    <a:pt x="24188" y="14666"/>
                    <a:pt x="25748" y="8994"/>
                    <a:pt x="23198" y="4580"/>
                  </a:cubicBezTo>
                  <a:cubicBezTo>
                    <a:pt x="21503" y="1642"/>
                    <a:pt x="18403" y="0"/>
                    <a:pt x="15201" y="0"/>
                  </a:cubicBezTo>
                  <a:close/>
                </a:path>
              </a:pathLst>
            </a:custGeom>
            <a:solidFill>
              <a:schemeClr val="accent2"/>
            </a:solidFill>
            <a:ln>
              <a:noFill/>
            </a:ln>
          </p:spPr>
          <p:txBody>
            <a:bodyPr spcFirstLastPara="1" wrap="square" lIns="182850" tIns="182850" rIns="182850" bIns="182850" anchor="ctr" anchorCtr="0">
              <a:noAutofit/>
            </a:bodyPr>
            <a:lstStyle/>
            <a:p>
              <a:endParaRPr sz="3600"/>
            </a:p>
          </p:txBody>
        </p:sp>
        <p:sp>
          <p:nvSpPr>
            <p:cNvPr id="361" name="Google Shape;361;p22"/>
            <p:cNvSpPr/>
            <p:nvPr/>
          </p:nvSpPr>
          <p:spPr>
            <a:xfrm>
              <a:off x="4571932" y="2925793"/>
              <a:ext cx="1695185" cy="1225886"/>
            </a:xfrm>
            <a:custGeom>
              <a:avLst/>
              <a:gdLst/>
              <a:ahLst/>
              <a:cxnLst/>
              <a:rect l="l" t="t" r="r" b="b"/>
              <a:pathLst>
                <a:path w="25749" h="18622" extrusionOk="0">
                  <a:moveTo>
                    <a:pt x="10554" y="1"/>
                  </a:moveTo>
                  <a:cubicBezTo>
                    <a:pt x="5292" y="1"/>
                    <a:pt x="1" y="645"/>
                    <a:pt x="1" y="645"/>
                  </a:cubicBezTo>
                  <a:cubicBezTo>
                    <a:pt x="1" y="645"/>
                    <a:pt x="6020" y="14772"/>
                    <a:pt x="10489" y="17349"/>
                  </a:cubicBezTo>
                  <a:cubicBezTo>
                    <a:pt x="11979" y="18211"/>
                    <a:pt x="13606" y="18621"/>
                    <a:pt x="15207" y="18621"/>
                  </a:cubicBezTo>
                  <a:cubicBezTo>
                    <a:pt x="18407" y="18621"/>
                    <a:pt x="21504" y="16982"/>
                    <a:pt x="23198" y="14040"/>
                  </a:cubicBezTo>
                  <a:cubicBezTo>
                    <a:pt x="25748" y="9625"/>
                    <a:pt x="24188" y="3953"/>
                    <a:pt x="19711" y="1376"/>
                  </a:cubicBezTo>
                  <a:cubicBezTo>
                    <a:pt x="17875" y="314"/>
                    <a:pt x="14222" y="1"/>
                    <a:pt x="10554" y="1"/>
                  </a:cubicBezTo>
                  <a:close/>
                </a:path>
              </a:pathLst>
            </a:custGeom>
            <a:solidFill>
              <a:schemeClr val="accent3"/>
            </a:solidFill>
            <a:ln>
              <a:noFill/>
            </a:ln>
          </p:spPr>
          <p:txBody>
            <a:bodyPr spcFirstLastPara="1" wrap="square" lIns="182850" tIns="182850" rIns="182850" bIns="182850" anchor="ctr" anchorCtr="0">
              <a:noAutofit/>
            </a:bodyPr>
            <a:lstStyle/>
            <a:p>
              <a:endParaRPr sz="3600"/>
            </a:p>
          </p:txBody>
        </p:sp>
        <p:sp>
          <p:nvSpPr>
            <p:cNvPr id="362" name="Google Shape;362;p22"/>
            <p:cNvSpPr/>
            <p:nvPr/>
          </p:nvSpPr>
          <p:spPr>
            <a:xfrm>
              <a:off x="3964824" y="2968189"/>
              <a:ext cx="1214327" cy="1763717"/>
            </a:xfrm>
            <a:custGeom>
              <a:avLst/>
              <a:gdLst/>
              <a:ahLst/>
              <a:cxnLst/>
              <a:rect l="l" t="t" r="r" b="b"/>
              <a:pathLst>
                <a:path w="18445" h="26792" extrusionOk="0">
                  <a:moveTo>
                    <a:pt x="9223" y="1"/>
                  </a:moveTo>
                  <a:cubicBezTo>
                    <a:pt x="9223" y="1"/>
                    <a:pt x="1" y="12273"/>
                    <a:pt x="1" y="17436"/>
                  </a:cubicBezTo>
                  <a:cubicBezTo>
                    <a:pt x="1" y="22600"/>
                    <a:pt x="4130" y="26792"/>
                    <a:pt x="9223" y="26792"/>
                  </a:cubicBezTo>
                  <a:cubicBezTo>
                    <a:pt x="14315" y="26792"/>
                    <a:pt x="18444" y="22600"/>
                    <a:pt x="18444" y="17436"/>
                  </a:cubicBezTo>
                  <a:cubicBezTo>
                    <a:pt x="18444" y="12273"/>
                    <a:pt x="9223" y="1"/>
                    <a:pt x="9223" y="1"/>
                  </a:cubicBezTo>
                  <a:close/>
                </a:path>
              </a:pathLst>
            </a:custGeom>
            <a:solidFill>
              <a:schemeClr val="accent4"/>
            </a:solidFill>
            <a:ln>
              <a:noFill/>
            </a:ln>
          </p:spPr>
          <p:txBody>
            <a:bodyPr spcFirstLastPara="1" wrap="square" lIns="182850" tIns="182850" rIns="182850" bIns="182850" anchor="ctr" anchorCtr="0">
              <a:noAutofit/>
            </a:bodyPr>
            <a:lstStyle/>
            <a:p>
              <a:endParaRPr sz="3600"/>
            </a:p>
          </p:txBody>
        </p:sp>
        <p:sp>
          <p:nvSpPr>
            <p:cNvPr id="363" name="Google Shape;363;p22"/>
            <p:cNvSpPr/>
            <p:nvPr/>
          </p:nvSpPr>
          <p:spPr>
            <a:xfrm>
              <a:off x="2876875" y="1784853"/>
              <a:ext cx="1695185" cy="1225755"/>
            </a:xfrm>
            <a:custGeom>
              <a:avLst/>
              <a:gdLst/>
              <a:ahLst/>
              <a:cxnLst/>
              <a:rect l="l" t="t" r="r" b="b"/>
              <a:pathLst>
                <a:path w="25749" h="18620" extrusionOk="0">
                  <a:moveTo>
                    <a:pt x="10545" y="0"/>
                  </a:moveTo>
                  <a:cubicBezTo>
                    <a:pt x="7342" y="0"/>
                    <a:pt x="4247" y="1642"/>
                    <a:pt x="2551" y="4580"/>
                  </a:cubicBezTo>
                  <a:cubicBezTo>
                    <a:pt x="0" y="8994"/>
                    <a:pt x="1561" y="14666"/>
                    <a:pt x="6039" y="17244"/>
                  </a:cubicBezTo>
                  <a:cubicBezTo>
                    <a:pt x="7874" y="18307"/>
                    <a:pt x="11527" y="18620"/>
                    <a:pt x="15195" y="18620"/>
                  </a:cubicBezTo>
                  <a:cubicBezTo>
                    <a:pt x="20457" y="18620"/>
                    <a:pt x="25749" y="17976"/>
                    <a:pt x="25749" y="17976"/>
                  </a:cubicBezTo>
                  <a:cubicBezTo>
                    <a:pt x="25749" y="17976"/>
                    <a:pt x="19728" y="3849"/>
                    <a:pt x="15260" y="1271"/>
                  </a:cubicBezTo>
                  <a:cubicBezTo>
                    <a:pt x="13769" y="409"/>
                    <a:pt x="12144" y="0"/>
                    <a:pt x="10545" y="0"/>
                  </a:cubicBezTo>
                  <a:close/>
                </a:path>
              </a:pathLst>
            </a:custGeom>
            <a:solidFill>
              <a:schemeClr val="accent6"/>
            </a:solidFill>
            <a:ln>
              <a:noFill/>
            </a:ln>
          </p:spPr>
          <p:txBody>
            <a:bodyPr spcFirstLastPara="1" wrap="square" lIns="182850" tIns="182850" rIns="182850" bIns="182850" anchor="ctr" anchorCtr="0">
              <a:noAutofit/>
            </a:bodyPr>
            <a:lstStyle/>
            <a:p>
              <a:endParaRPr sz="3600"/>
            </a:p>
          </p:txBody>
        </p:sp>
      </p:grpSp>
      <p:sp>
        <p:nvSpPr>
          <p:cNvPr id="364" name="Google Shape;364;p22"/>
          <p:cNvSpPr txBox="1">
            <a:spLocks noGrp="1"/>
          </p:cNvSpPr>
          <p:nvPr>
            <p:ph type="title"/>
          </p:nvPr>
        </p:nvSpPr>
        <p:spPr>
          <a:xfrm>
            <a:off x="664435" y="363670"/>
            <a:ext cx="15163900" cy="2125946"/>
          </a:xfrm>
          <a:prstGeom prst="rect">
            <a:avLst/>
          </a:prstGeom>
        </p:spPr>
        <p:txBody>
          <a:bodyPr spcFirstLastPara="1" vert="horz" wrap="square" lIns="182850" tIns="182850" rIns="182850" bIns="182850" rtlCol="0" anchor="t" anchorCtr="0">
            <a:noAutofit/>
          </a:bodyPr>
          <a:lstStyle/>
          <a:p>
            <a:r>
              <a:rPr lang="en-US" sz="3600" dirty="0">
                <a:solidFill>
                  <a:srgbClr val="A20E20"/>
                </a:solidFill>
                <a:latin typeface="TT Hoves Bold"/>
              </a:rPr>
              <a:t>O‘ZBEKISTON </a:t>
            </a:r>
            <a:r>
              <a:rPr lang="uz-Latn-UZ" sz="3600" dirty="0">
                <a:solidFill>
                  <a:srgbClr val="A20E20"/>
                </a:solidFill>
                <a:latin typeface="TT Hoves Bold"/>
              </a:rPr>
              <a:t>RESPUBLIKASINING </a:t>
            </a:r>
            <a:r>
              <a:rPr lang="en-US" sz="3600" dirty="0">
                <a:solidFill>
                  <a:srgbClr val="A20E20"/>
                </a:solidFill>
                <a:latin typeface="TT Hoves Bold"/>
              </a:rPr>
              <a:t>“TERRORIZMGA QARSHI KURASH QONUNIGA MUVOFIQ TERRORIZMGA QARSHI KURASHNING ASOSIY PRINSIPLARI</a:t>
            </a:r>
          </a:p>
        </p:txBody>
      </p:sp>
      <p:sp>
        <p:nvSpPr>
          <p:cNvPr id="365" name="Google Shape;365;p22"/>
          <p:cNvSpPr/>
          <p:nvPr/>
        </p:nvSpPr>
        <p:spPr>
          <a:xfrm>
            <a:off x="7586910" y="3573807"/>
            <a:ext cx="915444" cy="910678"/>
          </a:xfrm>
          <a:custGeom>
            <a:avLst/>
            <a:gdLst/>
            <a:ahLst/>
            <a:cxnLst/>
            <a:rect l="l" t="t" r="r" b="b"/>
            <a:pathLst>
              <a:path w="11909" h="11847" extrusionOk="0">
                <a:moveTo>
                  <a:pt x="3560" y="2647"/>
                </a:moveTo>
                <a:lnTo>
                  <a:pt x="3560" y="3561"/>
                </a:lnTo>
                <a:lnTo>
                  <a:pt x="2615" y="3561"/>
                </a:lnTo>
                <a:lnTo>
                  <a:pt x="3560" y="2647"/>
                </a:lnTo>
                <a:close/>
                <a:moveTo>
                  <a:pt x="6616" y="4222"/>
                </a:moveTo>
                <a:cubicBezTo>
                  <a:pt x="7971" y="4285"/>
                  <a:pt x="9074" y="5325"/>
                  <a:pt x="9074" y="6680"/>
                </a:cubicBezTo>
                <a:cubicBezTo>
                  <a:pt x="9074" y="8003"/>
                  <a:pt x="7971" y="9106"/>
                  <a:pt x="6616" y="9106"/>
                </a:cubicBezTo>
                <a:cubicBezTo>
                  <a:pt x="5293" y="9106"/>
                  <a:pt x="4190" y="8003"/>
                  <a:pt x="4190" y="6680"/>
                </a:cubicBezTo>
                <a:cubicBezTo>
                  <a:pt x="4190" y="5325"/>
                  <a:pt x="5293" y="4222"/>
                  <a:pt x="6616" y="4222"/>
                </a:cubicBezTo>
                <a:close/>
                <a:moveTo>
                  <a:pt x="7687" y="757"/>
                </a:moveTo>
                <a:lnTo>
                  <a:pt x="7687" y="1513"/>
                </a:lnTo>
                <a:lnTo>
                  <a:pt x="3875" y="1513"/>
                </a:lnTo>
                <a:cubicBezTo>
                  <a:pt x="3781" y="1513"/>
                  <a:pt x="3655" y="1544"/>
                  <a:pt x="3623" y="1639"/>
                </a:cubicBezTo>
                <a:lnTo>
                  <a:pt x="1512" y="3718"/>
                </a:lnTo>
                <a:cubicBezTo>
                  <a:pt x="1418" y="3813"/>
                  <a:pt x="1386" y="3876"/>
                  <a:pt x="1386" y="3939"/>
                </a:cubicBezTo>
                <a:lnTo>
                  <a:pt x="1386" y="9862"/>
                </a:lnTo>
                <a:lnTo>
                  <a:pt x="662" y="9862"/>
                </a:lnTo>
                <a:lnTo>
                  <a:pt x="662" y="757"/>
                </a:lnTo>
                <a:close/>
                <a:moveTo>
                  <a:pt x="8380" y="2175"/>
                </a:moveTo>
                <a:lnTo>
                  <a:pt x="8380" y="4128"/>
                </a:lnTo>
                <a:cubicBezTo>
                  <a:pt x="7876" y="3813"/>
                  <a:pt x="7278" y="3592"/>
                  <a:pt x="6648" y="3592"/>
                </a:cubicBezTo>
                <a:cubicBezTo>
                  <a:pt x="4915" y="3592"/>
                  <a:pt x="3560" y="5010"/>
                  <a:pt x="3560" y="6711"/>
                </a:cubicBezTo>
                <a:cubicBezTo>
                  <a:pt x="3560" y="8444"/>
                  <a:pt x="4946" y="9830"/>
                  <a:pt x="6648" y="9830"/>
                </a:cubicBezTo>
                <a:cubicBezTo>
                  <a:pt x="7120" y="9830"/>
                  <a:pt x="7593" y="9704"/>
                  <a:pt x="8002" y="9515"/>
                </a:cubicBezTo>
                <a:lnTo>
                  <a:pt x="8380" y="9893"/>
                </a:lnTo>
                <a:lnTo>
                  <a:pt x="8380" y="10492"/>
                </a:lnTo>
                <a:lnTo>
                  <a:pt x="2079" y="10492"/>
                </a:lnTo>
                <a:lnTo>
                  <a:pt x="2079" y="4285"/>
                </a:lnTo>
                <a:lnTo>
                  <a:pt x="3875" y="4285"/>
                </a:lnTo>
                <a:cubicBezTo>
                  <a:pt x="4064" y="4285"/>
                  <a:pt x="4222" y="4128"/>
                  <a:pt x="4222" y="3907"/>
                </a:cubicBezTo>
                <a:lnTo>
                  <a:pt x="4222" y="2175"/>
                </a:lnTo>
                <a:close/>
                <a:moveTo>
                  <a:pt x="9074" y="8633"/>
                </a:moveTo>
                <a:lnTo>
                  <a:pt x="11027" y="10618"/>
                </a:lnTo>
                <a:cubicBezTo>
                  <a:pt x="11153" y="10744"/>
                  <a:pt x="11153" y="10964"/>
                  <a:pt x="11027" y="11090"/>
                </a:cubicBezTo>
                <a:cubicBezTo>
                  <a:pt x="10964" y="11153"/>
                  <a:pt x="10877" y="11185"/>
                  <a:pt x="10791" y="11185"/>
                </a:cubicBezTo>
                <a:cubicBezTo>
                  <a:pt x="10704" y="11185"/>
                  <a:pt x="10617" y="11153"/>
                  <a:pt x="10554" y="11090"/>
                </a:cubicBezTo>
                <a:lnTo>
                  <a:pt x="8601" y="9106"/>
                </a:lnTo>
                <a:cubicBezTo>
                  <a:pt x="8790" y="9011"/>
                  <a:pt x="8948" y="8791"/>
                  <a:pt x="9074" y="8633"/>
                </a:cubicBezTo>
                <a:close/>
                <a:moveTo>
                  <a:pt x="347" y="1"/>
                </a:moveTo>
                <a:cubicBezTo>
                  <a:pt x="158" y="1"/>
                  <a:pt x="0" y="190"/>
                  <a:pt x="0" y="379"/>
                </a:cubicBezTo>
                <a:lnTo>
                  <a:pt x="0" y="10145"/>
                </a:lnTo>
                <a:cubicBezTo>
                  <a:pt x="0" y="10334"/>
                  <a:pt x="158" y="10492"/>
                  <a:pt x="347" y="10492"/>
                </a:cubicBezTo>
                <a:lnTo>
                  <a:pt x="1386" y="10492"/>
                </a:lnTo>
                <a:lnTo>
                  <a:pt x="1386" y="10838"/>
                </a:lnTo>
                <a:cubicBezTo>
                  <a:pt x="1386" y="11059"/>
                  <a:pt x="1544" y="11216"/>
                  <a:pt x="1733" y="11216"/>
                </a:cubicBezTo>
                <a:lnTo>
                  <a:pt x="8695" y="11216"/>
                </a:lnTo>
                <a:cubicBezTo>
                  <a:pt x="8916" y="11216"/>
                  <a:pt x="9074" y="11059"/>
                  <a:pt x="9074" y="10838"/>
                </a:cubicBezTo>
                <a:lnTo>
                  <a:pt x="9074" y="10586"/>
                </a:lnTo>
                <a:lnTo>
                  <a:pt x="10050" y="11563"/>
                </a:lnTo>
                <a:cubicBezTo>
                  <a:pt x="10239" y="11752"/>
                  <a:pt x="10507" y="11847"/>
                  <a:pt x="10775" y="11847"/>
                </a:cubicBezTo>
                <a:cubicBezTo>
                  <a:pt x="11043" y="11847"/>
                  <a:pt x="11310" y="11752"/>
                  <a:pt x="11499" y="11563"/>
                </a:cubicBezTo>
                <a:cubicBezTo>
                  <a:pt x="11909" y="11153"/>
                  <a:pt x="11909" y="10492"/>
                  <a:pt x="11499" y="10114"/>
                </a:cubicBezTo>
                <a:lnTo>
                  <a:pt x="9420" y="8003"/>
                </a:lnTo>
                <a:cubicBezTo>
                  <a:pt x="9609" y="7625"/>
                  <a:pt x="9735" y="7152"/>
                  <a:pt x="9735" y="6680"/>
                </a:cubicBezTo>
                <a:cubicBezTo>
                  <a:pt x="9735" y="5924"/>
                  <a:pt x="9452" y="5262"/>
                  <a:pt x="9011" y="4695"/>
                </a:cubicBezTo>
                <a:lnTo>
                  <a:pt x="9011" y="1828"/>
                </a:lnTo>
                <a:cubicBezTo>
                  <a:pt x="9011" y="1639"/>
                  <a:pt x="8853" y="1481"/>
                  <a:pt x="8664" y="1481"/>
                </a:cubicBezTo>
                <a:lnTo>
                  <a:pt x="8317" y="1481"/>
                </a:lnTo>
                <a:lnTo>
                  <a:pt x="8317" y="379"/>
                </a:lnTo>
                <a:cubicBezTo>
                  <a:pt x="8317" y="190"/>
                  <a:pt x="8160" y="1"/>
                  <a:pt x="7971" y="1"/>
                </a:cubicBezTo>
                <a:close/>
              </a:path>
            </a:pathLst>
          </a:custGeom>
          <a:solidFill>
            <a:srgbClr val="FFFFFF"/>
          </a:solidFill>
          <a:ln>
            <a:noFill/>
          </a:ln>
        </p:spPr>
        <p:txBody>
          <a:bodyPr spcFirstLastPara="1" wrap="square" lIns="182850" tIns="182850" rIns="182850" bIns="182850" anchor="ctr" anchorCtr="0">
            <a:noAutofit/>
          </a:bodyPr>
          <a:lstStyle/>
          <a:p>
            <a:endParaRPr sz="3600"/>
          </a:p>
        </p:txBody>
      </p:sp>
      <p:sp>
        <p:nvSpPr>
          <p:cNvPr id="366" name="Google Shape;366;p22"/>
          <p:cNvSpPr/>
          <p:nvPr/>
        </p:nvSpPr>
        <p:spPr>
          <a:xfrm>
            <a:off x="9714326" y="7271617"/>
            <a:ext cx="954264" cy="906990"/>
          </a:xfrm>
          <a:custGeom>
            <a:avLst/>
            <a:gdLst/>
            <a:ahLst/>
            <a:cxnLst/>
            <a:rect l="l" t="t" r="r" b="b"/>
            <a:pathLst>
              <a:path w="12414" h="11799" extrusionOk="0">
                <a:moveTo>
                  <a:pt x="8979" y="2127"/>
                </a:moveTo>
                <a:cubicBezTo>
                  <a:pt x="9247" y="2127"/>
                  <a:pt x="9515" y="2229"/>
                  <a:pt x="9704" y="2434"/>
                </a:cubicBezTo>
                <a:cubicBezTo>
                  <a:pt x="10113" y="2812"/>
                  <a:pt x="10113" y="3473"/>
                  <a:pt x="9704" y="3883"/>
                </a:cubicBezTo>
                <a:lnTo>
                  <a:pt x="8885" y="4702"/>
                </a:lnTo>
                <a:cubicBezTo>
                  <a:pt x="8790" y="4765"/>
                  <a:pt x="8696" y="4860"/>
                  <a:pt x="8601" y="4891"/>
                </a:cubicBezTo>
                <a:cubicBezTo>
                  <a:pt x="8790" y="4513"/>
                  <a:pt x="8727" y="4041"/>
                  <a:pt x="8412" y="3726"/>
                </a:cubicBezTo>
                <a:cubicBezTo>
                  <a:pt x="8206" y="3520"/>
                  <a:pt x="7933" y="3408"/>
                  <a:pt x="7654" y="3408"/>
                </a:cubicBezTo>
                <a:cubicBezTo>
                  <a:pt x="7507" y="3408"/>
                  <a:pt x="7357" y="3439"/>
                  <a:pt x="7215" y="3505"/>
                </a:cubicBezTo>
                <a:cubicBezTo>
                  <a:pt x="7278" y="3410"/>
                  <a:pt x="7341" y="3316"/>
                  <a:pt x="7436" y="3253"/>
                </a:cubicBezTo>
                <a:lnTo>
                  <a:pt x="8255" y="2434"/>
                </a:lnTo>
                <a:cubicBezTo>
                  <a:pt x="8444" y="2229"/>
                  <a:pt x="8711" y="2127"/>
                  <a:pt x="8979" y="2127"/>
                </a:cubicBezTo>
                <a:close/>
                <a:moveTo>
                  <a:pt x="9027" y="685"/>
                </a:moveTo>
                <a:cubicBezTo>
                  <a:pt x="9649" y="685"/>
                  <a:pt x="10271" y="922"/>
                  <a:pt x="10744" y="1394"/>
                </a:cubicBezTo>
                <a:cubicBezTo>
                  <a:pt x="11689" y="2339"/>
                  <a:pt x="11689" y="3883"/>
                  <a:pt x="10744" y="4828"/>
                </a:cubicBezTo>
                <a:lnTo>
                  <a:pt x="9893" y="5647"/>
                </a:lnTo>
                <a:cubicBezTo>
                  <a:pt x="9431" y="6109"/>
                  <a:pt x="8816" y="6356"/>
                  <a:pt x="8187" y="6356"/>
                </a:cubicBezTo>
                <a:cubicBezTo>
                  <a:pt x="7914" y="6356"/>
                  <a:pt x="7639" y="6310"/>
                  <a:pt x="7373" y="6214"/>
                </a:cubicBezTo>
                <a:lnTo>
                  <a:pt x="7940" y="5647"/>
                </a:lnTo>
                <a:cubicBezTo>
                  <a:pt x="8008" y="5655"/>
                  <a:pt x="8077" y="5659"/>
                  <a:pt x="8146" y="5659"/>
                </a:cubicBezTo>
                <a:cubicBezTo>
                  <a:pt x="8617" y="5659"/>
                  <a:pt x="9087" y="5477"/>
                  <a:pt x="9389" y="5175"/>
                </a:cubicBezTo>
                <a:lnTo>
                  <a:pt x="10208" y="4356"/>
                </a:lnTo>
                <a:cubicBezTo>
                  <a:pt x="10901" y="3694"/>
                  <a:pt x="10901" y="2591"/>
                  <a:pt x="10208" y="1898"/>
                </a:cubicBezTo>
                <a:cubicBezTo>
                  <a:pt x="9877" y="1567"/>
                  <a:pt x="9436" y="1402"/>
                  <a:pt x="8995" y="1402"/>
                </a:cubicBezTo>
                <a:cubicBezTo>
                  <a:pt x="8554" y="1402"/>
                  <a:pt x="8113" y="1567"/>
                  <a:pt x="7782" y="1898"/>
                </a:cubicBezTo>
                <a:lnTo>
                  <a:pt x="6931" y="2749"/>
                </a:lnTo>
                <a:cubicBezTo>
                  <a:pt x="6553" y="3127"/>
                  <a:pt x="6396" y="3694"/>
                  <a:pt x="6490" y="4198"/>
                </a:cubicBezTo>
                <a:lnTo>
                  <a:pt x="5923" y="4734"/>
                </a:lnTo>
                <a:cubicBezTo>
                  <a:pt x="5608" y="3883"/>
                  <a:pt x="5797" y="2906"/>
                  <a:pt x="6490" y="2213"/>
                </a:cubicBezTo>
                <a:lnTo>
                  <a:pt x="7309" y="1394"/>
                </a:lnTo>
                <a:cubicBezTo>
                  <a:pt x="7782" y="922"/>
                  <a:pt x="8404" y="685"/>
                  <a:pt x="9027" y="685"/>
                </a:cubicBezTo>
                <a:close/>
                <a:moveTo>
                  <a:pt x="7703" y="4104"/>
                </a:moveTo>
                <a:cubicBezTo>
                  <a:pt x="7790" y="4104"/>
                  <a:pt x="7877" y="4135"/>
                  <a:pt x="7940" y="4198"/>
                </a:cubicBezTo>
                <a:cubicBezTo>
                  <a:pt x="8066" y="4324"/>
                  <a:pt x="8066" y="4545"/>
                  <a:pt x="7940" y="4671"/>
                </a:cubicBezTo>
                <a:lnTo>
                  <a:pt x="4978" y="7632"/>
                </a:lnTo>
                <a:cubicBezTo>
                  <a:pt x="4915" y="7679"/>
                  <a:pt x="4828" y="7703"/>
                  <a:pt x="4742" y="7703"/>
                </a:cubicBezTo>
                <a:cubicBezTo>
                  <a:pt x="4655" y="7703"/>
                  <a:pt x="4569" y="7679"/>
                  <a:pt x="4506" y="7632"/>
                </a:cubicBezTo>
                <a:cubicBezTo>
                  <a:pt x="4380" y="7506"/>
                  <a:pt x="4380" y="7254"/>
                  <a:pt x="4506" y="7160"/>
                </a:cubicBezTo>
                <a:lnTo>
                  <a:pt x="7467" y="4198"/>
                </a:lnTo>
                <a:cubicBezTo>
                  <a:pt x="7530" y="4135"/>
                  <a:pt x="7617" y="4104"/>
                  <a:pt x="7703" y="4104"/>
                </a:cubicBezTo>
                <a:close/>
                <a:moveTo>
                  <a:pt x="3781" y="6939"/>
                </a:moveTo>
                <a:lnTo>
                  <a:pt x="3781" y="6939"/>
                </a:lnTo>
                <a:cubicBezTo>
                  <a:pt x="3592" y="7349"/>
                  <a:pt x="3686" y="7821"/>
                  <a:pt x="4001" y="8136"/>
                </a:cubicBezTo>
                <a:cubicBezTo>
                  <a:pt x="4198" y="8333"/>
                  <a:pt x="4457" y="8432"/>
                  <a:pt x="4715" y="8432"/>
                </a:cubicBezTo>
                <a:cubicBezTo>
                  <a:pt x="4870" y="8432"/>
                  <a:pt x="5025" y="8396"/>
                  <a:pt x="5167" y="8325"/>
                </a:cubicBezTo>
                <a:lnTo>
                  <a:pt x="5167" y="8325"/>
                </a:lnTo>
                <a:cubicBezTo>
                  <a:pt x="5136" y="8451"/>
                  <a:pt x="5041" y="8514"/>
                  <a:pt x="4978" y="8609"/>
                </a:cubicBezTo>
                <a:lnTo>
                  <a:pt x="4159" y="9428"/>
                </a:lnTo>
                <a:cubicBezTo>
                  <a:pt x="3954" y="9633"/>
                  <a:pt x="3686" y="9735"/>
                  <a:pt x="3419" y="9735"/>
                </a:cubicBezTo>
                <a:cubicBezTo>
                  <a:pt x="3151" y="9735"/>
                  <a:pt x="2883" y="9633"/>
                  <a:pt x="2678" y="9428"/>
                </a:cubicBezTo>
                <a:cubicBezTo>
                  <a:pt x="2300" y="9050"/>
                  <a:pt x="2300" y="8357"/>
                  <a:pt x="2678" y="7979"/>
                </a:cubicBezTo>
                <a:lnTo>
                  <a:pt x="3529" y="7160"/>
                </a:lnTo>
                <a:cubicBezTo>
                  <a:pt x="3592" y="7065"/>
                  <a:pt x="3718" y="7002"/>
                  <a:pt x="3781" y="6939"/>
                </a:cubicBezTo>
                <a:close/>
                <a:moveTo>
                  <a:pt x="4212" y="5467"/>
                </a:moveTo>
                <a:cubicBezTo>
                  <a:pt x="4492" y="5467"/>
                  <a:pt x="4773" y="5516"/>
                  <a:pt x="5041" y="5616"/>
                </a:cubicBezTo>
                <a:lnTo>
                  <a:pt x="4506" y="6151"/>
                </a:lnTo>
                <a:cubicBezTo>
                  <a:pt x="4437" y="6143"/>
                  <a:pt x="4368" y="6139"/>
                  <a:pt x="4299" y="6139"/>
                </a:cubicBezTo>
                <a:cubicBezTo>
                  <a:pt x="3828" y="6139"/>
                  <a:pt x="3358" y="6322"/>
                  <a:pt x="3056" y="6624"/>
                </a:cubicBezTo>
                <a:lnTo>
                  <a:pt x="2206" y="7475"/>
                </a:lnTo>
                <a:cubicBezTo>
                  <a:pt x="1544" y="8136"/>
                  <a:pt x="1544" y="9239"/>
                  <a:pt x="2206" y="9900"/>
                </a:cubicBezTo>
                <a:cubicBezTo>
                  <a:pt x="2552" y="10231"/>
                  <a:pt x="3001" y="10397"/>
                  <a:pt x="3446" y="10397"/>
                </a:cubicBezTo>
                <a:cubicBezTo>
                  <a:pt x="3891" y="10397"/>
                  <a:pt x="4332" y="10231"/>
                  <a:pt x="4663" y="9900"/>
                </a:cubicBezTo>
                <a:lnTo>
                  <a:pt x="5482" y="9081"/>
                </a:lnTo>
                <a:cubicBezTo>
                  <a:pt x="5892" y="8672"/>
                  <a:pt x="6049" y="8136"/>
                  <a:pt x="5955" y="7632"/>
                </a:cubicBezTo>
                <a:lnTo>
                  <a:pt x="6522" y="7065"/>
                </a:lnTo>
                <a:lnTo>
                  <a:pt x="6522" y="7065"/>
                </a:lnTo>
                <a:cubicBezTo>
                  <a:pt x="6837" y="7947"/>
                  <a:pt x="6648" y="8924"/>
                  <a:pt x="5955" y="9585"/>
                </a:cubicBezTo>
                <a:lnTo>
                  <a:pt x="5136" y="10405"/>
                </a:lnTo>
                <a:cubicBezTo>
                  <a:pt x="4663" y="10877"/>
                  <a:pt x="4041" y="11113"/>
                  <a:pt x="3419" y="11113"/>
                </a:cubicBezTo>
                <a:cubicBezTo>
                  <a:pt x="2796" y="11113"/>
                  <a:pt x="2174" y="10877"/>
                  <a:pt x="1702" y="10405"/>
                </a:cubicBezTo>
                <a:cubicBezTo>
                  <a:pt x="756" y="9459"/>
                  <a:pt x="756" y="7916"/>
                  <a:pt x="1702" y="7002"/>
                </a:cubicBezTo>
                <a:lnTo>
                  <a:pt x="2552" y="6151"/>
                </a:lnTo>
                <a:cubicBezTo>
                  <a:pt x="3005" y="5699"/>
                  <a:pt x="3605" y="5467"/>
                  <a:pt x="4212" y="5467"/>
                </a:cubicBezTo>
                <a:close/>
                <a:moveTo>
                  <a:pt x="8999" y="0"/>
                </a:moveTo>
                <a:cubicBezTo>
                  <a:pt x="8200" y="0"/>
                  <a:pt x="7404" y="307"/>
                  <a:pt x="6805" y="922"/>
                </a:cubicBezTo>
                <a:lnTo>
                  <a:pt x="5955" y="1741"/>
                </a:lnTo>
                <a:cubicBezTo>
                  <a:pt x="5136" y="2560"/>
                  <a:pt x="4852" y="3789"/>
                  <a:pt x="5230" y="4891"/>
                </a:cubicBezTo>
                <a:cubicBezTo>
                  <a:pt x="4920" y="4794"/>
                  <a:pt x="4601" y="4746"/>
                  <a:pt x="4283" y="4746"/>
                </a:cubicBezTo>
                <a:cubicBezTo>
                  <a:pt x="3469" y="4746"/>
                  <a:pt x="2669" y="5058"/>
                  <a:pt x="2080" y="5647"/>
                </a:cubicBezTo>
                <a:lnTo>
                  <a:pt x="1229" y="6466"/>
                </a:lnTo>
                <a:cubicBezTo>
                  <a:pt x="0" y="7695"/>
                  <a:pt x="0" y="9680"/>
                  <a:pt x="1229" y="10877"/>
                </a:cubicBezTo>
                <a:cubicBezTo>
                  <a:pt x="1843" y="11491"/>
                  <a:pt x="2647" y="11799"/>
                  <a:pt x="3446" y="11799"/>
                </a:cubicBezTo>
                <a:cubicBezTo>
                  <a:pt x="4246" y="11799"/>
                  <a:pt x="5041" y="11491"/>
                  <a:pt x="5640" y="10877"/>
                </a:cubicBezTo>
                <a:lnTo>
                  <a:pt x="6490" y="10058"/>
                </a:lnTo>
                <a:cubicBezTo>
                  <a:pt x="7309" y="9239"/>
                  <a:pt x="7593" y="8010"/>
                  <a:pt x="7215" y="6908"/>
                </a:cubicBezTo>
                <a:lnTo>
                  <a:pt x="7215" y="6908"/>
                </a:lnTo>
                <a:cubicBezTo>
                  <a:pt x="7525" y="7005"/>
                  <a:pt x="7844" y="7053"/>
                  <a:pt x="8162" y="7053"/>
                </a:cubicBezTo>
                <a:cubicBezTo>
                  <a:pt x="8976" y="7053"/>
                  <a:pt x="9776" y="6740"/>
                  <a:pt x="10365" y="6151"/>
                </a:cubicBezTo>
                <a:lnTo>
                  <a:pt x="11216" y="5332"/>
                </a:lnTo>
                <a:cubicBezTo>
                  <a:pt x="12413" y="4104"/>
                  <a:pt x="12413" y="2150"/>
                  <a:pt x="11216" y="922"/>
                </a:cubicBezTo>
                <a:cubicBezTo>
                  <a:pt x="10602" y="307"/>
                  <a:pt x="9798" y="0"/>
                  <a:pt x="8999" y="0"/>
                </a:cubicBezTo>
                <a:close/>
              </a:path>
            </a:pathLst>
          </a:custGeom>
          <a:solidFill>
            <a:srgbClr val="FFFFFF"/>
          </a:solidFill>
          <a:ln>
            <a:noFill/>
          </a:ln>
        </p:spPr>
        <p:txBody>
          <a:bodyPr spcFirstLastPara="1" wrap="square" lIns="182850" tIns="182850" rIns="182850" bIns="182850" anchor="ctr" anchorCtr="0">
            <a:noAutofit/>
          </a:bodyPr>
          <a:lstStyle/>
          <a:p>
            <a:endParaRPr sz="3600"/>
          </a:p>
        </p:txBody>
      </p:sp>
      <p:grpSp>
        <p:nvGrpSpPr>
          <p:cNvPr id="367" name="Google Shape;367;p22"/>
          <p:cNvGrpSpPr/>
          <p:nvPr/>
        </p:nvGrpSpPr>
        <p:grpSpPr>
          <a:xfrm>
            <a:off x="9820166" y="3572627"/>
            <a:ext cx="905836" cy="913062"/>
            <a:chOff x="1777925" y="1953700"/>
            <a:chExt cx="294600" cy="296950"/>
          </a:xfrm>
        </p:grpSpPr>
        <p:sp>
          <p:nvSpPr>
            <p:cNvPr id="368" name="Google Shape;368;p22"/>
            <p:cNvSpPr/>
            <p:nvPr/>
          </p:nvSpPr>
          <p:spPr>
            <a:xfrm>
              <a:off x="1794450" y="2052125"/>
              <a:ext cx="278075" cy="198525"/>
            </a:xfrm>
            <a:custGeom>
              <a:avLst/>
              <a:gdLst/>
              <a:ahLst/>
              <a:cxnLst/>
              <a:rect l="l" t="t" r="r" b="b"/>
              <a:pathLst>
                <a:path w="11123" h="7941" extrusionOk="0">
                  <a:moveTo>
                    <a:pt x="10545" y="1"/>
                  </a:moveTo>
                  <a:cubicBezTo>
                    <a:pt x="10499" y="1"/>
                    <a:pt x="10449" y="11"/>
                    <a:pt x="10397" y="33"/>
                  </a:cubicBezTo>
                  <a:cubicBezTo>
                    <a:pt x="10208" y="64"/>
                    <a:pt x="10145" y="253"/>
                    <a:pt x="10177" y="474"/>
                  </a:cubicBezTo>
                  <a:cubicBezTo>
                    <a:pt x="10334" y="1009"/>
                    <a:pt x="10460" y="1514"/>
                    <a:pt x="10460" y="1986"/>
                  </a:cubicBezTo>
                  <a:cubicBezTo>
                    <a:pt x="10460" y="4885"/>
                    <a:pt x="8129" y="7247"/>
                    <a:pt x="5199" y="7247"/>
                  </a:cubicBezTo>
                  <a:cubicBezTo>
                    <a:pt x="3561" y="7247"/>
                    <a:pt x="2017" y="6460"/>
                    <a:pt x="1040" y="5137"/>
                  </a:cubicBezTo>
                  <a:lnTo>
                    <a:pt x="1734" y="5137"/>
                  </a:lnTo>
                  <a:cubicBezTo>
                    <a:pt x="1954" y="5137"/>
                    <a:pt x="2112" y="4979"/>
                    <a:pt x="2112" y="4790"/>
                  </a:cubicBezTo>
                  <a:cubicBezTo>
                    <a:pt x="2112" y="4601"/>
                    <a:pt x="1954" y="4444"/>
                    <a:pt x="1734" y="4444"/>
                  </a:cubicBezTo>
                  <a:lnTo>
                    <a:pt x="379" y="4444"/>
                  </a:lnTo>
                  <a:cubicBezTo>
                    <a:pt x="158" y="4444"/>
                    <a:pt x="1" y="4601"/>
                    <a:pt x="1" y="4790"/>
                  </a:cubicBezTo>
                  <a:lnTo>
                    <a:pt x="1" y="6176"/>
                  </a:lnTo>
                  <a:cubicBezTo>
                    <a:pt x="1" y="6365"/>
                    <a:pt x="158" y="6523"/>
                    <a:pt x="379" y="6523"/>
                  </a:cubicBezTo>
                  <a:cubicBezTo>
                    <a:pt x="568" y="6523"/>
                    <a:pt x="725" y="6365"/>
                    <a:pt x="725" y="6176"/>
                  </a:cubicBezTo>
                  <a:lnTo>
                    <a:pt x="725" y="5830"/>
                  </a:lnTo>
                  <a:cubicBezTo>
                    <a:pt x="1860" y="7184"/>
                    <a:pt x="3529" y="7941"/>
                    <a:pt x="5199" y="7941"/>
                  </a:cubicBezTo>
                  <a:cubicBezTo>
                    <a:pt x="8476" y="7941"/>
                    <a:pt x="11122" y="5294"/>
                    <a:pt x="11122" y="2049"/>
                  </a:cubicBezTo>
                  <a:cubicBezTo>
                    <a:pt x="11122" y="1482"/>
                    <a:pt x="11028" y="883"/>
                    <a:pt x="10839" y="253"/>
                  </a:cubicBezTo>
                  <a:cubicBezTo>
                    <a:pt x="10814" y="109"/>
                    <a:pt x="10698" y="1"/>
                    <a:pt x="10545" y="1"/>
                  </a:cubicBezTo>
                  <a:close/>
                </a:path>
              </a:pathLst>
            </a:custGeom>
            <a:solidFill>
              <a:srgbClr val="FFFFFF"/>
            </a:solidFill>
            <a:ln>
              <a:noFill/>
            </a:ln>
          </p:spPr>
          <p:txBody>
            <a:bodyPr spcFirstLastPara="1" wrap="square" lIns="182850" tIns="182850" rIns="182850" bIns="182850" anchor="ctr" anchorCtr="0">
              <a:noAutofit/>
            </a:bodyPr>
            <a:lstStyle/>
            <a:p>
              <a:endParaRPr sz="3600"/>
            </a:p>
          </p:txBody>
        </p:sp>
        <p:sp>
          <p:nvSpPr>
            <p:cNvPr id="369" name="Google Shape;369;p22"/>
            <p:cNvSpPr/>
            <p:nvPr/>
          </p:nvSpPr>
          <p:spPr>
            <a:xfrm>
              <a:off x="1777925" y="1953700"/>
              <a:ext cx="278050" cy="198675"/>
            </a:xfrm>
            <a:custGeom>
              <a:avLst/>
              <a:gdLst/>
              <a:ahLst/>
              <a:cxnLst/>
              <a:rect l="l" t="t" r="r" b="b"/>
              <a:pathLst>
                <a:path w="11122" h="7947" extrusionOk="0">
                  <a:moveTo>
                    <a:pt x="5892" y="0"/>
                  </a:moveTo>
                  <a:cubicBezTo>
                    <a:pt x="2647" y="0"/>
                    <a:pt x="0" y="2615"/>
                    <a:pt x="0" y="5892"/>
                  </a:cubicBezTo>
                  <a:cubicBezTo>
                    <a:pt x="0" y="6459"/>
                    <a:pt x="63" y="7026"/>
                    <a:pt x="284" y="7656"/>
                  </a:cubicBezTo>
                  <a:cubicBezTo>
                    <a:pt x="310" y="7869"/>
                    <a:pt x="450" y="7947"/>
                    <a:pt x="606" y="7947"/>
                  </a:cubicBezTo>
                  <a:cubicBezTo>
                    <a:pt x="635" y="7947"/>
                    <a:pt x="664" y="7944"/>
                    <a:pt x="693" y="7939"/>
                  </a:cubicBezTo>
                  <a:cubicBezTo>
                    <a:pt x="914" y="7908"/>
                    <a:pt x="977" y="7719"/>
                    <a:pt x="945" y="7498"/>
                  </a:cubicBezTo>
                  <a:cubicBezTo>
                    <a:pt x="788" y="6963"/>
                    <a:pt x="662" y="6459"/>
                    <a:pt x="662" y="5923"/>
                  </a:cubicBezTo>
                  <a:cubicBezTo>
                    <a:pt x="662" y="3056"/>
                    <a:pt x="2993" y="693"/>
                    <a:pt x="5923" y="693"/>
                  </a:cubicBezTo>
                  <a:cubicBezTo>
                    <a:pt x="7561" y="693"/>
                    <a:pt x="9105" y="1481"/>
                    <a:pt x="10082" y="2773"/>
                  </a:cubicBezTo>
                  <a:lnTo>
                    <a:pt x="9389" y="2773"/>
                  </a:lnTo>
                  <a:cubicBezTo>
                    <a:pt x="9168" y="2773"/>
                    <a:pt x="9011" y="2930"/>
                    <a:pt x="9011" y="3151"/>
                  </a:cubicBezTo>
                  <a:cubicBezTo>
                    <a:pt x="9011" y="3340"/>
                    <a:pt x="9168" y="3497"/>
                    <a:pt x="9389" y="3497"/>
                  </a:cubicBezTo>
                  <a:lnTo>
                    <a:pt x="10743" y="3497"/>
                  </a:lnTo>
                  <a:cubicBezTo>
                    <a:pt x="10964" y="3497"/>
                    <a:pt x="11121" y="3340"/>
                    <a:pt x="11121" y="3151"/>
                  </a:cubicBezTo>
                  <a:lnTo>
                    <a:pt x="11121" y="1765"/>
                  </a:lnTo>
                  <a:cubicBezTo>
                    <a:pt x="11121" y="1575"/>
                    <a:pt x="10964" y="1418"/>
                    <a:pt x="10743" y="1418"/>
                  </a:cubicBezTo>
                  <a:cubicBezTo>
                    <a:pt x="10554" y="1418"/>
                    <a:pt x="10397" y="1575"/>
                    <a:pt x="10397" y="1765"/>
                  </a:cubicBezTo>
                  <a:lnTo>
                    <a:pt x="10397" y="2111"/>
                  </a:lnTo>
                  <a:cubicBezTo>
                    <a:pt x="9263" y="725"/>
                    <a:pt x="7593" y="0"/>
                    <a:pt x="5892" y="0"/>
                  </a:cubicBezTo>
                  <a:close/>
                </a:path>
              </a:pathLst>
            </a:custGeom>
            <a:solidFill>
              <a:srgbClr val="FFFFFF"/>
            </a:solidFill>
            <a:ln>
              <a:noFill/>
            </a:ln>
          </p:spPr>
          <p:txBody>
            <a:bodyPr spcFirstLastPara="1" wrap="square" lIns="182850" tIns="182850" rIns="182850" bIns="182850" anchor="ctr" anchorCtr="0">
              <a:noAutofit/>
            </a:bodyPr>
            <a:lstStyle/>
            <a:p>
              <a:endParaRPr sz="3600"/>
            </a:p>
          </p:txBody>
        </p:sp>
        <p:sp>
          <p:nvSpPr>
            <p:cNvPr id="370" name="Google Shape;370;p22"/>
            <p:cNvSpPr/>
            <p:nvPr/>
          </p:nvSpPr>
          <p:spPr>
            <a:xfrm>
              <a:off x="1829125" y="2006475"/>
              <a:ext cx="191400" cy="191400"/>
            </a:xfrm>
            <a:custGeom>
              <a:avLst/>
              <a:gdLst/>
              <a:ahLst/>
              <a:cxnLst/>
              <a:rect l="l" t="t" r="r" b="b"/>
              <a:pathLst>
                <a:path w="7656" h="7656" extrusionOk="0">
                  <a:moveTo>
                    <a:pt x="4190" y="693"/>
                  </a:moveTo>
                  <a:cubicBezTo>
                    <a:pt x="4757" y="788"/>
                    <a:pt x="5324" y="1008"/>
                    <a:pt x="5797" y="1386"/>
                  </a:cubicBezTo>
                  <a:lnTo>
                    <a:pt x="5545" y="1607"/>
                  </a:lnTo>
                  <a:cubicBezTo>
                    <a:pt x="5450" y="1733"/>
                    <a:pt x="5450" y="1953"/>
                    <a:pt x="5545" y="2079"/>
                  </a:cubicBezTo>
                  <a:cubicBezTo>
                    <a:pt x="5608" y="2142"/>
                    <a:pt x="5702" y="2174"/>
                    <a:pt x="5793" y="2174"/>
                  </a:cubicBezTo>
                  <a:cubicBezTo>
                    <a:pt x="5884" y="2174"/>
                    <a:pt x="5970" y="2142"/>
                    <a:pt x="6017" y="2079"/>
                  </a:cubicBezTo>
                  <a:lnTo>
                    <a:pt x="6270" y="1859"/>
                  </a:lnTo>
                  <a:cubicBezTo>
                    <a:pt x="6616" y="2268"/>
                    <a:pt x="6868" y="2835"/>
                    <a:pt x="6931" y="3466"/>
                  </a:cubicBezTo>
                  <a:lnTo>
                    <a:pt x="6616" y="3466"/>
                  </a:lnTo>
                  <a:cubicBezTo>
                    <a:pt x="6427" y="3466"/>
                    <a:pt x="6270" y="3623"/>
                    <a:pt x="6270" y="3812"/>
                  </a:cubicBezTo>
                  <a:cubicBezTo>
                    <a:pt x="6270" y="4001"/>
                    <a:pt x="6427" y="4159"/>
                    <a:pt x="6616" y="4159"/>
                  </a:cubicBezTo>
                  <a:lnTo>
                    <a:pt x="6931" y="4159"/>
                  </a:lnTo>
                  <a:cubicBezTo>
                    <a:pt x="6868" y="4757"/>
                    <a:pt x="6616" y="5324"/>
                    <a:pt x="6270" y="5797"/>
                  </a:cubicBezTo>
                  <a:lnTo>
                    <a:pt x="6017" y="5545"/>
                  </a:lnTo>
                  <a:cubicBezTo>
                    <a:pt x="5970" y="5482"/>
                    <a:pt x="5884" y="5450"/>
                    <a:pt x="5793" y="5450"/>
                  </a:cubicBezTo>
                  <a:cubicBezTo>
                    <a:pt x="5702" y="5450"/>
                    <a:pt x="5608" y="5482"/>
                    <a:pt x="5545" y="5545"/>
                  </a:cubicBezTo>
                  <a:cubicBezTo>
                    <a:pt x="5450" y="5671"/>
                    <a:pt x="5450" y="5923"/>
                    <a:pt x="5545" y="6017"/>
                  </a:cubicBezTo>
                  <a:lnTo>
                    <a:pt x="5797" y="6270"/>
                  </a:lnTo>
                  <a:cubicBezTo>
                    <a:pt x="5356" y="6616"/>
                    <a:pt x="4820" y="6837"/>
                    <a:pt x="4190" y="6931"/>
                  </a:cubicBezTo>
                  <a:lnTo>
                    <a:pt x="4190" y="6616"/>
                  </a:lnTo>
                  <a:cubicBezTo>
                    <a:pt x="4190" y="6427"/>
                    <a:pt x="4033" y="6270"/>
                    <a:pt x="3812" y="6270"/>
                  </a:cubicBezTo>
                  <a:cubicBezTo>
                    <a:pt x="3623" y="6270"/>
                    <a:pt x="3466" y="6427"/>
                    <a:pt x="3466" y="6616"/>
                  </a:cubicBezTo>
                  <a:lnTo>
                    <a:pt x="3466" y="6931"/>
                  </a:lnTo>
                  <a:cubicBezTo>
                    <a:pt x="2867" y="6837"/>
                    <a:pt x="2331" y="6616"/>
                    <a:pt x="1859" y="6270"/>
                  </a:cubicBezTo>
                  <a:lnTo>
                    <a:pt x="2079" y="6017"/>
                  </a:lnTo>
                  <a:cubicBezTo>
                    <a:pt x="2205" y="5891"/>
                    <a:pt x="2205" y="5671"/>
                    <a:pt x="2079" y="5545"/>
                  </a:cubicBezTo>
                  <a:cubicBezTo>
                    <a:pt x="2032" y="5482"/>
                    <a:pt x="1945" y="5450"/>
                    <a:pt x="1855" y="5450"/>
                  </a:cubicBezTo>
                  <a:cubicBezTo>
                    <a:pt x="1764" y="5450"/>
                    <a:pt x="1670" y="5482"/>
                    <a:pt x="1607" y="5545"/>
                  </a:cubicBezTo>
                  <a:lnTo>
                    <a:pt x="1386" y="5797"/>
                  </a:lnTo>
                  <a:cubicBezTo>
                    <a:pt x="1040" y="5356"/>
                    <a:pt x="788" y="4789"/>
                    <a:pt x="725" y="4159"/>
                  </a:cubicBezTo>
                  <a:lnTo>
                    <a:pt x="1040" y="4159"/>
                  </a:lnTo>
                  <a:cubicBezTo>
                    <a:pt x="1229" y="4159"/>
                    <a:pt x="1386" y="4001"/>
                    <a:pt x="1386" y="3812"/>
                  </a:cubicBezTo>
                  <a:cubicBezTo>
                    <a:pt x="1386" y="3623"/>
                    <a:pt x="1229" y="3466"/>
                    <a:pt x="1040" y="3466"/>
                  </a:cubicBezTo>
                  <a:lnTo>
                    <a:pt x="725" y="3466"/>
                  </a:lnTo>
                  <a:cubicBezTo>
                    <a:pt x="788" y="2867"/>
                    <a:pt x="1040" y="2331"/>
                    <a:pt x="1386" y="1859"/>
                  </a:cubicBezTo>
                  <a:lnTo>
                    <a:pt x="1607" y="2079"/>
                  </a:lnTo>
                  <a:cubicBezTo>
                    <a:pt x="1701" y="2174"/>
                    <a:pt x="1764" y="2205"/>
                    <a:pt x="1859" y="2205"/>
                  </a:cubicBezTo>
                  <a:cubicBezTo>
                    <a:pt x="1922" y="2205"/>
                    <a:pt x="2048" y="2174"/>
                    <a:pt x="2079" y="2079"/>
                  </a:cubicBezTo>
                  <a:cubicBezTo>
                    <a:pt x="2205" y="1953"/>
                    <a:pt x="2205" y="1733"/>
                    <a:pt x="2079" y="1607"/>
                  </a:cubicBezTo>
                  <a:lnTo>
                    <a:pt x="1859" y="1386"/>
                  </a:lnTo>
                  <a:cubicBezTo>
                    <a:pt x="2300" y="1008"/>
                    <a:pt x="2835" y="788"/>
                    <a:pt x="3466" y="693"/>
                  </a:cubicBezTo>
                  <a:lnTo>
                    <a:pt x="3466" y="1008"/>
                  </a:lnTo>
                  <a:cubicBezTo>
                    <a:pt x="3466" y="1229"/>
                    <a:pt x="3623" y="1386"/>
                    <a:pt x="3812" y="1386"/>
                  </a:cubicBezTo>
                  <a:cubicBezTo>
                    <a:pt x="4033" y="1386"/>
                    <a:pt x="4190" y="1229"/>
                    <a:pt x="4190" y="1008"/>
                  </a:cubicBezTo>
                  <a:lnTo>
                    <a:pt x="4190" y="693"/>
                  </a:lnTo>
                  <a:close/>
                  <a:moveTo>
                    <a:pt x="3812" y="0"/>
                  </a:moveTo>
                  <a:cubicBezTo>
                    <a:pt x="1733" y="0"/>
                    <a:pt x="0" y="1701"/>
                    <a:pt x="0" y="3812"/>
                  </a:cubicBezTo>
                  <a:cubicBezTo>
                    <a:pt x="0" y="5923"/>
                    <a:pt x="1701" y="7656"/>
                    <a:pt x="3812" y="7656"/>
                  </a:cubicBezTo>
                  <a:cubicBezTo>
                    <a:pt x="5923" y="7656"/>
                    <a:pt x="7656" y="5954"/>
                    <a:pt x="7656" y="3812"/>
                  </a:cubicBezTo>
                  <a:cubicBezTo>
                    <a:pt x="7656" y="1733"/>
                    <a:pt x="5954" y="0"/>
                    <a:pt x="3812" y="0"/>
                  </a:cubicBezTo>
                  <a:close/>
                </a:path>
              </a:pathLst>
            </a:custGeom>
            <a:solidFill>
              <a:srgbClr val="FFFFFF"/>
            </a:solidFill>
            <a:ln>
              <a:noFill/>
            </a:ln>
          </p:spPr>
          <p:txBody>
            <a:bodyPr spcFirstLastPara="1" wrap="square" lIns="182850" tIns="182850" rIns="182850" bIns="182850" anchor="ctr" anchorCtr="0">
              <a:noAutofit/>
            </a:bodyPr>
            <a:lstStyle/>
            <a:p>
              <a:endParaRPr sz="3600"/>
            </a:p>
          </p:txBody>
        </p:sp>
        <p:sp>
          <p:nvSpPr>
            <p:cNvPr id="371" name="Google Shape;371;p22"/>
            <p:cNvSpPr/>
            <p:nvPr/>
          </p:nvSpPr>
          <p:spPr>
            <a:xfrm>
              <a:off x="1915750" y="2058450"/>
              <a:ext cx="35475" cy="52800"/>
            </a:xfrm>
            <a:custGeom>
              <a:avLst/>
              <a:gdLst/>
              <a:ahLst/>
              <a:cxnLst/>
              <a:rect l="l" t="t" r="r" b="b"/>
              <a:pathLst>
                <a:path w="1419" h="2112" extrusionOk="0">
                  <a:moveTo>
                    <a:pt x="347" y="0"/>
                  </a:moveTo>
                  <a:cubicBezTo>
                    <a:pt x="158" y="0"/>
                    <a:pt x="1" y="158"/>
                    <a:pt x="1" y="378"/>
                  </a:cubicBezTo>
                  <a:lnTo>
                    <a:pt x="1" y="1733"/>
                  </a:lnTo>
                  <a:cubicBezTo>
                    <a:pt x="1" y="1954"/>
                    <a:pt x="158" y="2111"/>
                    <a:pt x="347" y="2111"/>
                  </a:cubicBezTo>
                  <a:lnTo>
                    <a:pt x="1072" y="2111"/>
                  </a:lnTo>
                  <a:cubicBezTo>
                    <a:pt x="1261" y="2111"/>
                    <a:pt x="1418" y="1954"/>
                    <a:pt x="1418" y="1733"/>
                  </a:cubicBezTo>
                  <a:cubicBezTo>
                    <a:pt x="1418" y="1544"/>
                    <a:pt x="1261" y="1387"/>
                    <a:pt x="1072" y="1387"/>
                  </a:cubicBezTo>
                  <a:lnTo>
                    <a:pt x="725" y="1387"/>
                  </a:lnTo>
                  <a:lnTo>
                    <a:pt x="725" y="378"/>
                  </a:lnTo>
                  <a:cubicBezTo>
                    <a:pt x="725" y="158"/>
                    <a:pt x="568" y="0"/>
                    <a:pt x="347" y="0"/>
                  </a:cubicBezTo>
                  <a:close/>
                </a:path>
              </a:pathLst>
            </a:custGeom>
            <a:solidFill>
              <a:srgbClr val="FFFFFF"/>
            </a:solidFill>
            <a:ln>
              <a:noFill/>
            </a:ln>
          </p:spPr>
          <p:txBody>
            <a:bodyPr spcFirstLastPara="1" wrap="square" lIns="182850" tIns="182850" rIns="182850" bIns="182850" anchor="ctr" anchorCtr="0">
              <a:noAutofit/>
            </a:bodyPr>
            <a:lstStyle/>
            <a:p>
              <a:endParaRPr sz="3600"/>
            </a:p>
          </p:txBody>
        </p:sp>
      </p:grpSp>
      <p:sp>
        <p:nvSpPr>
          <p:cNvPr id="372" name="Google Shape;372;p22"/>
          <p:cNvSpPr/>
          <p:nvPr/>
        </p:nvSpPr>
        <p:spPr>
          <a:xfrm>
            <a:off x="7590500" y="7375824"/>
            <a:ext cx="908296" cy="908220"/>
          </a:xfrm>
          <a:custGeom>
            <a:avLst/>
            <a:gdLst/>
            <a:ahLst/>
            <a:cxnLst/>
            <a:rect l="l" t="t" r="r" b="b"/>
            <a:pathLst>
              <a:path w="11816" h="11815" extrusionOk="0">
                <a:moveTo>
                  <a:pt x="6207" y="693"/>
                </a:moveTo>
                <a:cubicBezTo>
                  <a:pt x="7877" y="819"/>
                  <a:pt x="9326" y="1670"/>
                  <a:pt x="10208" y="2993"/>
                </a:cubicBezTo>
                <a:lnTo>
                  <a:pt x="6207" y="5293"/>
                </a:lnTo>
                <a:lnTo>
                  <a:pt x="6207" y="693"/>
                </a:lnTo>
                <a:close/>
                <a:moveTo>
                  <a:pt x="10555" y="3623"/>
                </a:moveTo>
                <a:cubicBezTo>
                  <a:pt x="10901" y="4316"/>
                  <a:pt x="11090" y="5104"/>
                  <a:pt x="11090" y="5923"/>
                </a:cubicBezTo>
                <a:cubicBezTo>
                  <a:pt x="11090" y="7026"/>
                  <a:pt x="10744" y="8097"/>
                  <a:pt x="10114" y="8979"/>
                </a:cubicBezTo>
                <a:lnTo>
                  <a:pt x="6491" y="5986"/>
                </a:lnTo>
                <a:lnTo>
                  <a:pt x="10555" y="3623"/>
                </a:lnTo>
                <a:close/>
                <a:moveTo>
                  <a:pt x="5546" y="693"/>
                </a:moveTo>
                <a:lnTo>
                  <a:pt x="5546" y="5892"/>
                </a:lnTo>
                <a:cubicBezTo>
                  <a:pt x="5546" y="6018"/>
                  <a:pt x="5577" y="6081"/>
                  <a:pt x="5672" y="6175"/>
                </a:cubicBezTo>
                <a:lnTo>
                  <a:pt x="9673" y="9483"/>
                </a:lnTo>
                <a:cubicBezTo>
                  <a:pt x="8728" y="10491"/>
                  <a:pt x="7373" y="11121"/>
                  <a:pt x="5892" y="11121"/>
                </a:cubicBezTo>
                <a:cubicBezTo>
                  <a:pt x="3025" y="11121"/>
                  <a:pt x="662" y="8822"/>
                  <a:pt x="662" y="5892"/>
                </a:cubicBezTo>
                <a:cubicBezTo>
                  <a:pt x="662" y="3151"/>
                  <a:pt x="2836" y="851"/>
                  <a:pt x="5546" y="693"/>
                </a:cubicBezTo>
                <a:close/>
                <a:moveTo>
                  <a:pt x="5892" y="0"/>
                </a:moveTo>
                <a:cubicBezTo>
                  <a:pt x="2647" y="0"/>
                  <a:pt x="1" y="2615"/>
                  <a:pt x="1" y="5892"/>
                </a:cubicBezTo>
                <a:cubicBezTo>
                  <a:pt x="1" y="9168"/>
                  <a:pt x="2647" y="11814"/>
                  <a:pt x="5892" y="11814"/>
                </a:cubicBezTo>
                <a:cubicBezTo>
                  <a:pt x="9169" y="11814"/>
                  <a:pt x="11815" y="9168"/>
                  <a:pt x="11815" y="5892"/>
                </a:cubicBezTo>
                <a:cubicBezTo>
                  <a:pt x="11815" y="2678"/>
                  <a:pt x="9137" y="0"/>
                  <a:pt x="5892" y="0"/>
                </a:cubicBezTo>
                <a:close/>
              </a:path>
            </a:pathLst>
          </a:custGeom>
          <a:solidFill>
            <a:srgbClr val="FFFFFF"/>
          </a:solidFill>
          <a:ln>
            <a:noFill/>
          </a:ln>
        </p:spPr>
        <p:txBody>
          <a:bodyPr spcFirstLastPara="1" wrap="square" lIns="182850" tIns="182850" rIns="182850" bIns="182850" anchor="ctr" anchorCtr="0">
            <a:noAutofit/>
          </a:bodyPr>
          <a:lstStyle/>
          <a:p>
            <a:endParaRPr sz="3600"/>
          </a:p>
        </p:txBody>
      </p:sp>
      <p:grpSp>
        <p:nvGrpSpPr>
          <p:cNvPr id="373" name="Google Shape;373;p22"/>
          <p:cNvGrpSpPr/>
          <p:nvPr/>
        </p:nvGrpSpPr>
        <p:grpSpPr>
          <a:xfrm>
            <a:off x="10810087" y="5591068"/>
            <a:ext cx="913138" cy="690292"/>
            <a:chOff x="3962775" y="1990700"/>
            <a:chExt cx="296975" cy="224500"/>
          </a:xfrm>
        </p:grpSpPr>
        <p:sp>
          <p:nvSpPr>
            <p:cNvPr id="374" name="Google Shape;374;p22"/>
            <p:cNvSpPr/>
            <p:nvPr/>
          </p:nvSpPr>
          <p:spPr>
            <a:xfrm>
              <a:off x="4216400" y="2093100"/>
              <a:ext cx="43350" cy="18150"/>
            </a:xfrm>
            <a:custGeom>
              <a:avLst/>
              <a:gdLst/>
              <a:ahLst/>
              <a:cxnLst/>
              <a:rect l="l" t="t" r="r" b="b"/>
              <a:pathLst>
                <a:path w="1734" h="726" extrusionOk="0">
                  <a:moveTo>
                    <a:pt x="379" y="1"/>
                  </a:moveTo>
                  <a:cubicBezTo>
                    <a:pt x="158" y="1"/>
                    <a:pt x="1" y="158"/>
                    <a:pt x="1" y="347"/>
                  </a:cubicBezTo>
                  <a:cubicBezTo>
                    <a:pt x="1" y="568"/>
                    <a:pt x="158" y="725"/>
                    <a:pt x="379" y="725"/>
                  </a:cubicBezTo>
                  <a:lnTo>
                    <a:pt x="1387" y="725"/>
                  </a:lnTo>
                  <a:cubicBezTo>
                    <a:pt x="1576" y="725"/>
                    <a:pt x="1733" y="568"/>
                    <a:pt x="1733" y="347"/>
                  </a:cubicBezTo>
                  <a:cubicBezTo>
                    <a:pt x="1702" y="158"/>
                    <a:pt x="1544" y="1"/>
                    <a:pt x="1387" y="1"/>
                  </a:cubicBezTo>
                  <a:close/>
                </a:path>
              </a:pathLst>
            </a:custGeom>
            <a:solidFill>
              <a:srgbClr val="FFFFFF"/>
            </a:solidFill>
            <a:ln>
              <a:noFill/>
            </a:ln>
          </p:spPr>
          <p:txBody>
            <a:bodyPr spcFirstLastPara="1" wrap="square" lIns="182850" tIns="182850" rIns="182850" bIns="182850" anchor="ctr" anchorCtr="0">
              <a:noAutofit/>
            </a:bodyPr>
            <a:lstStyle/>
            <a:p>
              <a:endParaRPr sz="3600"/>
            </a:p>
          </p:txBody>
        </p:sp>
        <p:sp>
          <p:nvSpPr>
            <p:cNvPr id="375" name="Google Shape;375;p22"/>
            <p:cNvSpPr/>
            <p:nvPr/>
          </p:nvSpPr>
          <p:spPr>
            <a:xfrm>
              <a:off x="4206950" y="2129325"/>
              <a:ext cx="35475" cy="33900"/>
            </a:xfrm>
            <a:custGeom>
              <a:avLst/>
              <a:gdLst/>
              <a:ahLst/>
              <a:cxnLst/>
              <a:rect l="l" t="t" r="r" b="b"/>
              <a:pathLst>
                <a:path w="1419" h="1356" extrusionOk="0">
                  <a:moveTo>
                    <a:pt x="351" y="1"/>
                  </a:moveTo>
                  <a:cubicBezTo>
                    <a:pt x="260" y="1"/>
                    <a:pt x="174" y="32"/>
                    <a:pt x="127" y="95"/>
                  </a:cubicBezTo>
                  <a:cubicBezTo>
                    <a:pt x="1" y="221"/>
                    <a:pt x="1" y="410"/>
                    <a:pt x="127" y="568"/>
                  </a:cubicBezTo>
                  <a:lnTo>
                    <a:pt x="820" y="1261"/>
                  </a:lnTo>
                  <a:cubicBezTo>
                    <a:pt x="883" y="1324"/>
                    <a:pt x="969" y="1356"/>
                    <a:pt x="1056" y="1356"/>
                  </a:cubicBezTo>
                  <a:cubicBezTo>
                    <a:pt x="1143" y="1356"/>
                    <a:pt x="1229" y="1324"/>
                    <a:pt x="1292" y="1261"/>
                  </a:cubicBezTo>
                  <a:cubicBezTo>
                    <a:pt x="1418" y="1166"/>
                    <a:pt x="1418" y="914"/>
                    <a:pt x="1292" y="788"/>
                  </a:cubicBezTo>
                  <a:lnTo>
                    <a:pt x="599" y="95"/>
                  </a:lnTo>
                  <a:cubicBezTo>
                    <a:pt x="536" y="32"/>
                    <a:pt x="442" y="1"/>
                    <a:pt x="351" y="1"/>
                  </a:cubicBezTo>
                  <a:close/>
                </a:path>
              </a:pathLst>
            </a:custGeom>
            <a:solidFill>
              <a:srgbClr val="FFFFFF"/>
            </a:solidFill>
            <a:ln>
              <a:noFill/>
            </a:ln>
          </p:spPr>
          <p:txBody>
            <a:bodyPr spcFirstLastPara="1" wrap="square" lIns="182850" tIns="182850" rIns="182850" bIns="182850" anchor="ctr" anchorCtr="0">
              <a:noAutofit/>
            </a:bodyPr>
            <a:lstStyle/>
            <a:p>
              <a:endParaRPr sz="3600"/>
            </a:p>
          </p:txBody>
        </p:sp>
        <p:sp>
          <p:nvSpPr>
            <p:cNvPr id="376" name="Google Shape;376;p22"/>
            <p:cNvSpPr/>
            <p:nvPr/>
          </p:nvSpPr>
          <p:spPr>
            <a:xfrm>
              <a:off x="4207750" y="2041900"/>
              <a:ext cx="35450" cy="34500"/>
            </a:xfrm>
            <a:custGeom>
              <a:avLst/>
              <a:gdLst/>
              <a:ahLst/>
              <a:cxnLst/>
              <a:rect l="l" t="t" r="r" b="b"/>
              <a:pathLst>
                <a:path w="1418" h="1380" extrusionOk="0">
                  <a:moveTo>
                    <a:pt x="1067" y="1"/>
                  </a:moveTo>
                  <a:cubicBezTo>
                    <a:pt x="977" y="1"/>
                    <a:pt x="882" y="32"/>
                    <a:pt x="819" y="95"/>
                  </a:cubicBezTo>
                  <a:lnTo>
                    <a:pt x="126" y="788"/>
                  </a:lnTo>
                  <a:cubicBezTo>
                    <a:pt x="0" y="914"/>
                    <a:pt x="0" y="1135"/>
                    <a:pt x="126" y="1261"/>
                  </a:cubicBezTo>
                  <a:cubicBezTo>
                    <a:pt x="189" y="1340"/>
                    <a:pt x="268" y="1379"/>
                    <a:pt x="351" y="1379"/>
                  </a:cubicBezTo>
                  <a:cubicBezTo>
                    <a:pt x="433" y="1379"/>
                    <a:pt x="520" y="1340"/>
                    <a:pt x="599" y="1261"/>
                  </a:cubicBezTo>
                  <a:lnTo>
                    <a:pt x="1292" y="568"/>
                  </a:lnTo>
                  <a:cubicBezTo>
                    <a:pt x="1418" y="442"/>
                    <a:pt x="1418" y="190"/>
                    <a:pt x="1292" y="95"/>
                  </a:cubicBezTo>
                  <a:cubicBezTo>
                    <a:pt x="1244" y="32"/>
                    <a:pt x="1158" y="1"/>
                    <a:pt x="1067" y="1"/>
                  </a:cubicBezTo>
                  <a:close/>
                </a:path>
              </a:pathLst>
            </a:custGeom>
            <a:solidFill>
              <a:srgbClr val="FFFFFF"/>
            </a:solidFill>
            <a:ln>
              <a:noFill/>
            </a:ln>
          </p:spPr>
          <p:txBody>
            <a:bodyPr spcFirstLastPara="1" wrap="square" lIns="182850" tIns="182850" rIns="182850" bIns="182850" anchor="ctr" anchorCtr="0">
              <a:noAutofit/>
            </a:bodyPr>
            <a:lstStyle/>
            <a:p>
              <a:endParaRPr sz="3600"/>
            </a:p>
          </p:txBody>
        </p:sp>
        <p:sp>
          <p:nvSpPr>
            <p:cNvPr id="377" name="Google Shape;377;p22"/>
            <p:cNvSpPr/>
            <p:nvPr/>
          </p:nvSpPr>
          <p:spPr>
            <a:xfrm>
              <a:off x="3962775" y="1990700"/>
              <a:ext cx="226075" cy="224500"/>
            </a:xfrm>
            <a:custGeom>
              <a:avLst/>
              <a:gdLst/>
              <a:ahLst/>
              <a:cxnLst/>
              <a:rect l="l" t="t" r="r" b="b"/>
              <a:pathLst>
                <a:path w="9043" h="8980" extrusionOk="0">
                  <a:moveTo>
                    <a:pt x="1419" y="3403"/>
                  </a:moveTo>
                  <a:lnTo>
                    <a:pt x="1419" y="4790"/>
                  </a:lnTo>
                  <a:cubicBezTo>
                    <a:pt x="1009" y="4790"/>
                    <a:pt x="694" y="4506"/>
                    <a:pt x="694" y="4097"/>
                  </a:cubicBezTo>
                  <a:cubicBezTo>
                    <a:pt x="694" y="3719"/>
                    <a:pt x="1009" y="3403"/>
                    <a:pt x="1419" y="3403"/>
                  </a:cubicBezTo>
                  <a:close/>
                  <a:moveTo>
                    <a:pt x="4191" y="2710"/>
                  </a:moveTo>
                  <a:lnTo>
                    <a:pt x="4191" y="5483"/>
                  </a:lnTo>
                  <a:lnTo>
                    <a:pt x="2490" y="5483"/>
                  </a:lnTo>
                  <a:cubicBezTo>
                    <a:pt x="2269" y="5483"/>
                    <a:pt x="2112" y="5325"/>
                    <a:pt x="2112" y="5105"/>
                  </a:cubicBezTo>
                  <a:lnTo>
                    <a:pt x="2112" y="3088"/>
                  </a:lnTo>
                  <a:cubicBezTo>
                    <a:pt x="2112" y="2868"/>
                    <a:pt x="2269" y="2710"/>
                    <a:pt x="2490" y="2710"/>
                  </a:cubicBezTo>
                  <a:close/>
                  <a:moveTo>
                    <a:pt x="6995" y="1828"/>
                  </a:moveTo>
                  <a:lnTo>
                    <a:pt x="6995" y="6428"/>
                  </a:lnTo>
                  <a:cubicBezTo>
                    <a:pt x="6428" y="5924"/>
                    <a:pt x="5672" y="5609"/>
                    <a:pt x="4884" y="5514"/>
                  </a:cubicBezTo>
                  <a:lnTo>
                    <a:pt x="4884" y="2710"/>
                  </a:lnTo>
                  <a:cubicBezTo>
                    <a:pt x="5672" y="2647"/>
                    <a:pt x="6428" y="2332"/>
                    <a:pt x="6995" y="1828"/>
                  </a:cubicBezTo>
                  <a:close/>
                  <a:moveTo>
                    <a:pt x="8066" y="631"/>
                  </a:moveTo>
                  <a:cubicBezTo>
                    <a:pt x="8255" y="631"/>
                    <a:pt x="8413" y="789"/>
                    <a:pt x="8413" y="978"/>
                  </a:cubicBezTo>
                  <a:lnTo>
                    <a:pt x="8413" y="7216"/>
                  </a:lnTo>
                  <a:cubicBezTo>
                    <a:pt x="8413" y="7405"/>
                    <a:pt x="8255" y="7562"/>
                    <a:pt x="8066" y="7562"/>
                  </a:cubicBezTo>
                  <a:cubicBezTo>
                    <a:pt x="7877" y="7562"/>
                    <a:pt x="7720" y="7405"/>
                    <a:pt x="7720" y="7216"/>
                  </a:cubicBezTo>
                  <a:lnTo>
                    <a:pt x="7720" y="978"/>
                  </a:lnTo>
                  <a:cubicBezTo>
                    <a:pt x="7720" y="789"/>
                    <a:pt x="7877" y="631"/>
                    <a:pt x="8066" y="631"/>
                  </a:cubicBezTo>
                  <a:close/>
                  <a:moveTo>
                    <a:pt x="3498" y="6176"/>
                  </a:moveTo>
                  <a:lnTo>
                    <a:pt x="3498" y="7909"/>
                  </a:lnTo>
                  <a:cubicBezTo>
                    <a:pt x="3498" y="8129"/>
                    <a:pt x="3340" y="8287"/>
                    <a:pt x="3151" y="8287"/>
                  </a:cubicBezTo>
                  <a:cubicBezTo>
                    <a:pt x="2962" y="8287"/>
                    <a:pt x="2805" y="8129"/>
                    <a:pt x="2805" y="7909"/>
                  </a:cubicBezTo>
                  <a:lnTo>
                    <a:pt x="2805" y="6176"/>
                  </a:lnTo>
                  <a:close/>
                  <a:moveTo>
                    <a:pt x="8035" y="1"/>
                  </a:moveTo>
                  <a:cubicBezTo>
                    <a:pt x="7531" y="1"/>
                    <a:pt x="7090" y="411"/>
                    <a:pt x="6995" y="883"/>
                  </a:cubicBezTo>
                  <a:lnTo>
                    <a:pt x="6680" y="1198"/>
                  </a:lnTo>
                  <a:cubicBezTo>
                    <a:pt x="6144" y="1734"/>
                    <a:pt x="5325" y="2049"/>
                    <a:pt x="4538" y="2049"/>
                  </a:cubicBezTo>
                  <a:lnTo>
                    <a:pt x="2427" y="2049"/>
                  </a:lnTo>
                  <a:cubicBezTo>
                    <a:pt x="2017" y="2049"/>
                    <a:pt x="1608" y="2332"/>
                    <a:pt x="1450" y="2773"/>
                  </a:cubicBezTo>
                  <a:lnTo>
                    <a:pt x="1387" y="2773"/>
                  </a:lnTo>
                  <a:cubicBezTo>
                    <a:pt x="631" y="2773"/>
                    <a:pt x="1" y="3403"/>
                    <a:pt x="1" y="4128"/>
                  </a:cubicBezTo>
                  <a:cubicBezTo>
                    <a:pt x="1" y="4884"/>
                    <a:pt x="631" y="5514"/>
                    <a:pt x="1387" y="5514"/>
                  </a:cubicBezTo>
                  <a:lnTo>
                    <a:pt x="1450" y="5514"/>
                  </a:lnTo>
                  <a:cubicBezTo>
                    <a:pt x="1576" y="5798"/>
                    <a:pt x="1797" y="6018"/>
                    <a:pt x="2080" y="6144"/>
                  </a:cubicBezTo>
                  <a:lnTo>
                    <a:pt x="2080" y="7940"/>
                  </a:lnTo>
                  <a:cubicBezTo>
                    <a:pt x="2112" y="8507"/>
                    <a:pt x="2584" y="8980"/>
                    <a:pt x="3151" y="8980"/>
                  </a:cubicBezTo>
                  <a:cubicBezTo>
                    <a:pt x="3750" y="8980"/>
                    <a:pt x="4160" y="8507"/>
                    <a:pt x="4160" y="7972"/>
                  </a:cubicBezTo>
                  <a:lnTo>
                    <a:pt x="4160" y="6239"/>
                  </a:lnTo>
                  <a:lnTo>
                    <a:pt x="4538" y="6239"/>
                  </a:lnTo>
                  <a:cubicBezTo>
                    <a:pt x="5325" y="6239"/>
                    <a:pt x="6144" y="6554"/>
                    <a:pt x="6680" y="7090"/>
                  </a:cubicBezTo>
                  <a:lnTo>
                    <a:pt x="6995" y="7405"/>
                  </a:lnTo>
                  <a:cubicBezTo>
                    <a:pt x="7090" y="7909"/>
                    <a:pt x="7531" y="8287"/>
                    <a:pt x="8035" y="8287"/>
                  </a:cubicBezTo>
                  <a:cubicBezTo>
                    <a:pt x="8633" y="8287"/>
                    <a:pt x="9043" y="7814"/>
                    <a:pt x="9043" y="7247"/>
                  </a:cubicBezTo>
                  <a:lnTo>
                    <a:pt x="9043" y="1041"/>
                  </a:lnTo>
                  <a:cubicBezTo>
                    <a:pt x="9043" y="442"/>
                    <a:pt x="8570" y="1"/>
                    <a:pt x="8035" y="1"/>
                  </a:cubicBezTo>
                  <a:close/>
                </a:path>
              </a:pathLst>
            </a:custGeom>
            <a:solidFill>
              <a:srgbClr val="FFFFFF"/>
            </a:solidFill>
            <a:ln>
              <a:noFill/>
            </a:ln>
          </p:spPr>
          <p:txBody>
            <a:bodyPr spcFirstLastPara="1" wrap="square" lIns="182850" tIns="182850" rIns="182850" bIns="182850" anchor="ctr" anchorCtr="0">
              <a:noAutofit/>
            </a:bodyPr>
            <a:lstStyle/>
            <a:p>
              <a:endParaRPr sz="3600"/>
            </a:p>
          </p:txBody>
        </p:sp>
      </p:grpSp>
      <p:sp>
        <p:nvSpPr>
          <p:cNvPr id="378" name="Google Shape;378;p22"/>
          <p:cNvSpPr/>
          <p:nvPr/>
        </p:nvSpPr>
        <p:spPr>
          <a:xfrm>
            <a:off x="6547468" y="5493518"/>
            <a:ext cx="922824" cy="908220"/>
          </a:xfrm>
          <a:custGeom>
            <a:avLst/>
            <a:gdLst/>
            <a:ahLst/>
            <a:cxnLst/>
            <a:rect l="l" t="t" r="r" b="b"/>
            <a:pathLst>
              <a:path w="12005" h="11815" extrusionOk="0">
                <a:moveTo>
                  <a:pt x="6003" y="693"/>
                </a:moveTo>
                <a:cubicBezTo>
                  <a:pt x="6089" y="693"/>
                  <a:pt x="6176" y="725"/>
                  <a:pt x="6239" y="788"/>
                </a:cubicBezTo>
                <a:lnTo>
                  <a:pt x="8444" y="2993"/>
                </a:lnTo>
                <a:lnTo>
                  <a:pt x="7972" y="3466"/>
                </a:lnTo>
                <a:lnTo>
                  <a:pt x="7751" y="3214"/>
                </a:lnTo>
                <a:cubicBezTo>
                  <a:pt x="7562" y="3025"/>
                  <a:pt x="7279" y="2899"/>
                  <a:pt x="6995" y="2899"/>
                </a:cubicBezTo>
                <a:cubicBezTo>
                  <a:pt x="6711" y="2899"/>
                  <a:pt x="6459" y="3025"/>
                  <a:pt x="6239" y="3214"/>
                </a:cubicBezTo>
                <a:cubicBezTo>
                  <a:pt x="5861" y="3623"/>
                  <a:pt x="5861" y="4285"/>
                  <a:pt x="6239" y="4663"/>
                </a:cubicBezTo>
                <a:lnTo>
                  <a:pt x="6491" y="4915"/>
                </a:lnTo>
                <a:lnTo>
                  <a:pt x="6018" y="5388"/>
                </a:lnTo>
                <a:lnTo>
                  <a:pt x="5262" y="4631"/>
                </a:lnTo>
                <a:cubicBezTo>
                  <a:pt x="5199" y="4568"/>
                  <a:pt x="5113" y="4537"/>
                  <a:pt x="5026" y="4537"/>
                </a:cubicBezTo>
                <a:cubicBezTo>
                  <a:pt x="4939" y="4537"/>
                  <a:pt x="4853" y="4568"/>
                  <a:pt x="4790" y="4631"/>
                </a:cubicBezTo>
                <a:lnTo>
                  <a:pt x="4317" y="5104"/>
                </a:lnTo>
                <a:cubicBezTo>
                  <a:pt x="4254" y="5167"/>
                  <a:pt x="4167" y="5198"/>
                  <a:pt x="4081" y="5198"/>
                </a:cubicBezTo>
                <a:cubicBezTo>
                  <a:pt x="3994" y="5198"/>
                  <a:pt x="3907" y="5167"/>
                  <a:pt x="3844" y="5104"/>
                </a:cubicBezTo>
                <a:cubicBezTo>
                  <a:pt x="3718" y="4978"/>
                  <a:pt x="3718" y="4757"/>
                  <a:pt x="3844" y="4631"/>
                </a:cubicBezTo>
                <a:lnTo>
                  <a:pt x="4317" y="4159"/>
                </a:lnTo>
                <a:cubicBezTo>
                  <a:pt x="4443" y="4033"/>
                  <a:pt x="4443" y="3812"/>
                  <a:pt x="4317" y="3686"/>
                </a:cubicBezTo>
                <a:lnTo>
                  <a:pt x="3624" y="2993"/>
                </a:lnTo>
                <a:lnTo>
                  <a:pt x="5766" y="788"/>
                </a:lnTo>
                <a:cubicBezTo>
                  <a:pt x="5829" y="725"/>
                  <a:pt x="5916" y="693"/>
                  <a:pt x="6003" y="693"/>
                </a:cubicBezTo>
                <a:close/>
                <a:moveTo>
                  <a:pt x="3088" y="3466"/>
                </a:moveTo>
                <a:lnTo>
                  <a:pt x="3561" y="3938"/>
                </a:lnTo>
                <a:lnTo>
                  <a:pt x="3340" y="4159"/>
                </a:lnTo>
                <a:cubicBezTo>
                  <a:pt x="2931" y="4568"/>
                  <a:pt x="2931" y="5230"/>
                  <a:pt x="3340" y="5608"/>
                </a:cubicBezTo>
                <a:cubicBezTo>
                  <a:pt x="3529" y="5813"/>
                  <a:pt x="3797" y="5915"/>
                  <a:pt x="4065" y="5915"/>
                </a:cubicBezTo>
                <a:cubicBezTo>
                  <a:pt x="4333" y="5915"/>
                  <a:pt x="4601" y="5813"/>
                  <a:pt x="4790" y="5608"/>
                </a:cubicBezTo>
                <a:lnTo>
                  <a:pt x="5042" y="5388"/>
                </a:lnTo>
                <a:lnTo>
                  <a:pt x="5514" y="5860"/>
                </a:lnTo>
                <a:lnTo>
                  <a:pt x="4758" y="6616"/>
                </a:lnTo>
                <a:cubicBezTo>
                  <a:pt x="4632" y="6711"/>
                  <a:pt x="4632" y="6963"/>
                  <a:pt x="4758" y="7089"/>
                </a:cubicBezTo>
                <a:lnTo>
                  <a:pt x="5231" y="7561"/>
                </a:lnTo>
                <a:cubicBezTo>
                  <a:pt x="5357" y="7656"/>
                  <a:pt x="5357" y="7908"/>
                  <a:pt x="5231" y="8002"/>
                </a:cubicBezTo>
                <a:cubicBezTo>
                  <a:pt x="5168" y="8065"/>
                  <a:pt x="5081" y="8097"/>
                  <a:pt x="4994" y="8097"/>
                </a:cubicBezTo>
                <a:cubicBezTo>
                  <a:pt x="4908" y="8097"/>
                  <a:pt x="4821" y="8065"/>
                  <a:pt x="4758" y="8002"/>
                </a:cubicBezTo>
                <a:lnTo>
                  <a:pt x="4286" y="7561"/>
                </a:lnTo>
                <a:cubicBezTo>
                  <a:pt x="4223" y="7498"/>
                  <a:pt x="4136" y="7467"/>
                  <a:pt x="4049" y="7467"/>
                </a:cubicBezTo>
                <a:cubicBezTo>
                  <a:pt x="3963" y="7467"/>
                  <a:pt x="3876" y="7498"/>
                  <a:pt x="3813" y="7561"/>
                </a:cubicBezTo>
                <a:lnTo>
                  <a:pt x="3088" y="8254"/>
                </a:lnTo>
                <a:lnTo>
                  <a:pt x="883" y="6049"/>
                </a:lnTo>
                <a:cubicBezTo>
                  <a:pt x="789" y="6018"/>
                  <a:pt x="789" y="5829"/>
                  <a:pt x="883" y="5671"/>
                </a:cubicBezTo>
                <a:lnTo>
                  <a:pt x="3088" y="3466"/>
                </a:lnTo>
                <a:close/>
                <a:moveTo>
                  <a:pt x="8917" y="3529"/>
                </a:moveTo>
                <a:lnTo>
                  <a:pt x="11122" y="5671"/>
                </a:lnTo>
                <a:cubicBezTo>
                  <a:pt x="11248" y="5766"/>
                  <a:pt x="11248" y="6018"/>
                  <a:pt x="11122" y="6144"/>
                </a:cubicBezTo>
                <a:lnTo>
                  <a:pt x="8917" y="8349"/>
                </a:lnTo>
                <a:lnTo>
                  <a:pt x="8444" y="7876"/>
                </a:lnTo>
                <a:lnTo>
                  <a:pt x="8696" y="7624"/>
                </a:lnTo>
                <a:cubicBezTo>
                  <a:pt x="9074" y="7246"/>
                  <a:pt x="9074" y="6553"/>
                  <a:pt x="8696" y="6175"/>
                </a:cubicBezTo>
                <a:cubicBezTo>
                  <a:pt x="8491" y="5970"/>
                  <a:pt x="8224" y="5868"/>
                  <a:pt x="7956" y="5868"/>
                </a:cubicBezTo>
                <a:cubicBezTo>
                  <a:pt x="7688" y="5868"/>
                  <a:pt x="7420" y="5970"/>
                  <a:pt x="7216" y="6175"/>
                </a:cubicBezTo>
                <a:lnTo>
                  <a:pt x="6995" y="6396"/>
                </a:lnTo>
                <a:lnTo>
                  <a:pt x="6522" y="5923"/>
                </a:lnTo>
                <a:lnTo>
                  <a:pt x="7279" y="5198"/>
                </a:lnTo>
                <a:cubicBezTo>
                  <a:pt x="7373" y="5072"/>
                  <a:pt x="7373" y="4820"/>
                  <a:pt x="7279" y="4726"/>
                </a:cubicBezTo>
                <a:lnTo>
                  <a:pt x="6806" y="4222"/>
                </a:lnTo>
                <a:cubicBezTo>
                  <a:pt x="6680" y="4127"/>
                  <a:pt x="6680" y="3875"/>
                  <a:pt x="6806" y="3749"/>
                </a:cubicBezTo>
                <a:cubicBezTo>
                  <a:pt x="6869" y="3686"/>
                  <a:pt x="6963" y="3655"/>
                  <a:pt x="7026" y="3655"/>
                </a:cubicBezTo>
                <a:cubicBezTo>
                  <a:pt x="7121" y="3655"/>
                  <a:pt x="7216" y="3686"/>
                  <a:pt x="7279" y="3749"/>
                </a:cubicBezTo>
                <a:lnTo>
                  <a:pt x="7751" y="4222"/>
                </a:lnTo>
                <a:cubicBezTo>
                  <a:pt x="7798" y="4285"/>
                  <a:pt x="7885" y="4316"/>
                  <a:pt x="7976" y="4316"/>
                </a:cubicBezTo>
                <a:cubicBezTo>
                  <a:pt x="8066" y="4316"/>
                  <a:pt x="8161" y="4285"/>
                  <a:pt x="8224" y="4222"/>
                </a:cubicBezTo>
                <a:lnTo>
                  <a:pt x="8917" y="3529"/>
                </a:lnTo>
                <a:close/>
                <a:moveTo>
                  <a:pt x="5987" y="6396"/>
                </a:moveTo>
                <a:lnTo>
                  <a:pt x="6711" y="7152"/>
                </a:lnTo>
                <a:cubicBezTo>
                  <a:pt x="6774" y="7215"/>
                  <a:pt x="6869" y="7246"/>
                  <a:pt x="6960" y="7246"/>
                </a:cubicBezTo>
                <a:cubicBezTo>
                  <a:pt x="7050" y="7246"/>
                  <a:pt x="7137" y="7215"/>
                  <a:pt x="7184" y="7152"/>
                </a:cubicBezTo>
                <a:lnTo>
                  <a:pt x="7657" y="6679"/>
                </a:lnTo>
                <a:cubicBezTo>
                  <a:pt x="7720" y="6616"/>
                  <a:pt x="7814" y="6585"/>
                  <a:pt x="7905" y="6585"/>
                </a:cubicBezTo>
                <a:cubicBezTo>
                  <a:pt x="7995" y="6585"/>
                  <a:pt x="8082" y="6616"/>
                  <a:pt x="8129" y="6679"/>
                </a:cubicBezTo>
                <a:cubicBezTo>
                  <a:pt x="8255" y="6805"/>
                  <a:pt x="8255" y="7026"/>
                  <a:pt x="8129" y="7152"/>
                </a:cubicBezTo>
                <a:lnTo>
                  <a:pt x="7657" y="7624"/>
                </a:lnTo>
                <a:cubicBezTo>
                  <a:pt x="7562" y="7750"/>
                  <a:pt x="7562" y="7971"/>
                  <a:pt x="7657" y="8097"/>
                </a:cubicBezTo>
                <a:lnTo>
                  <a:pt x="8381" y="8822"/>
                </a:lnTo>
                <a:lnTo>
                  <a:pt x="6239" y="11027"/>
                </a:lnTo>
                <a:cubicBezTo>
                  <a:pt x="6192" y="11074"/>
                  <a:pt x="6105" y="11098"/>
                  <a:pt x="6014" y="11098"/>
                </a:cubicBezTo>
                <a:cubicBezTo>
                  <a:pt x="5924" y="11098"/>
                  <a:pt x="5829" y="11074"/>
                  <a:pt x="5766" y="11027"/>
                </a:cubicBezTo>
                <a:lnTo>
                  <a:pt x="3561" y="8822"/>
                </a:lnTo>
                <a:lnTo>
                  <a:pt x="4034" y="8349"/>
                </a:lnTo>
                <a:lnTo>
                  <a:pt x="4286" y="8570"/>
                </a:lnTo>
                <a:cubicBezTo>
                  <a:pt x="4475" y="8774"/>
                  <a:pt x="4742" y="8877"/>
                  <a:pt x="5010" y="8877"/>
                </a:cubicBezTo>
                <a:cubicBezTo>
                  <a:pt x="5278" y="8877"/>
                  <a:pt x="5546" y="8774"/>
                  <a:pt x="5735" y="8570"/>
                </a:cubicBezTo>
                <a:cubicBezTo>
                  <a:pt x="6144" y="8191"/>
                  <a:pt x="6144" y="7498"/>
                  <a:pt x="5735" y="7120"/>
                </a:cubicBezTo>
                <a:lnTo>
                  <a:pt x="5514" y="6868"/>
                </a:lnTo>
                <a:lnTo>
                  <a:pt x="5987" y="6396"/>
                </a:lnTo>
                <a:close/>
                <a:moveTo>
                  <a:pt x="5999" y="0"/>
                </a:moveTo>
                <a:cubicBezTo>
                  <a:pt x="5735" y="0"/>
                  <a:pt x="5467" y="95"/>
                  <a:pt x="5262" y="284"/>
                </a:cubicBezTo>
                <a:lnTo>
                  <a:pt x="379" y="5167"/>
                </a:lnTo>
                <a:cubicBezTo>
                  <a:pt x="1" y="5577"/>
                  <a:pt x="1" y="6238"/>
                  <a:pt x="379" y="6648"/>
                </a:cubicBezTo>
                <a:lnTo>
                  <a:pt x="5262" y="11531"/>
                </a:lnTo>
                <a:cubicBezTo>
                  <a:pt x="5467" y="11720"/>
                  <a:pt x="5735" y="11814"/>
                  <a:pt x="5999" y="11814"/>
                </a:cubicBezTo>
                <a:cubicBezTo>
                  <a:pt x="6262" y="11814"/>
                  <a:pt x="6522" y="11720"/>
                  <a:pt x="6711" y="11531"/>
                </a:cubicBezTo>
                <a:lnTo>
                  <a:pt x="11595" y="6648"/>
                </a:lnTo>
                <a:cubicBezTo>
                  <a:pt x="12004" y="6238"/>
                  <a:pt x="12004" y="5577"/>
                  <a:pt x="11595" y="5167"/>
                </a:cubicBezTo>
                <a:lnTo>
                  <a:pt x="6711" y="284"/>
                </a:lnTo>
                <a:cubicBezTo>
                  <a:pt x="6522" y="95"/>
                  <a:pt x="6262" y="0"/>
                  <a:pt x="5999" y="0"/>
                </a:cubicBezTo>
                <a:close/>
              </a:path>
            </a:pathLst>
          </a:custGeom>
          <a:solidFill>
            <a:srgbClr val="FFFFFF"/>
          </a:solidFill>
          <a:ln>
            <a:noFill/>
          </a:ln>
        </p:spPr>
        <p:txBody>
          <a:bodyPr spcFirstLastPara="1" wrap="square" lIns="182850" tIns="182850" rIns="182850" bIns="182850" anchor="ctr" anchorCtr="0">
            <a:noAutofit/>
          </a:bodyPr>
          <a:lstStyle/>
          <a:p>
            <a:endParaRPr sz="3600"/>
          </a:p>
        </p:txBody>
      </p:sp>
      <p:sp>
        <p:nvSpPr>
          <p:cNvPr id="50" name="TextBox 6"/>
          <p:cNvSpPr txBox="1"/>
          <p:nvPr/>
        </p:nvSpPr>
        <p:spPr>
          <a:xfrm>
            <a:off x="1066800" y="9565942"/>
            <a:ext cx="1454213" cy="424180"/>
          </a:xfrm>
          <a:prstGeom prst="rect">
            <a:avLst/>
          </a:prstGeom>
        </p:spPr>
        <p:txBody>
          <a:bodyPr lIns="0" tIns="0" rIns="0" bIns="0" rtlCol="0" anchor="t">
            <a:spAutoFit/>
          </a:bodyPr>
          <a:lstStyle/>
          <a:p>
            <a:pPr marL="0" lvl="0" indent="0" algn="ctr">
              <a:lnSpc>
                <a:spcPts val="3380"/>
              </a:lnSpc>
              <a:spcBef>
                <a:spcPct val="0"/>
              </a:spcBef>
            </a:pPr>
            <a:r>
              <a:rPr lang="en-US" sz="2600" dirty="0">
                <a:solidFill>
                  <a:srgbClr val="FFFFFF"/>
                </a:solidFill>
                <a:latin typeface="Helios Bold"/>
              </a:rPr>
              <a:t>TATU</a:t>
            </a:r>
          </a:p>
        </p:txBody>
      </p:sp>
      <p:sp>
        <p:nvSpPr>
          <p:cNvPr id="51" name="Полилиния 50"/>
          <p:cNvSpPr/>
          <p:nvPr/>
        </p:nvSpPr>
        <p:spPr>
          <a:xfrm rot="10800000">
            <a:off x="14806300" y="-1"/>
            <a:ext cx="3481700" cy="3209356"/>
          </a:xfrm>
          <a:custGeom>
            <a:avLst/>
            <a:gdLst>
              <a:gd name="connsiteX0" fmla="*/ 3481700 w 3481700"/>
              <a:gd name="connsiteY0" fmla="*/ 3209356 h 3209356"/>
              <a:gd name="connsiteX1" fmla="*/ 0 w 3481700"/>
              <a:gd name="connsiteY1" fmla="*/ 3209356 h 3209356"/>
              <a:gd name="connsiteX2" fmla="*/ 0 w 3481700"/>
              <a:gd name="connsiteY2" fmla="*/ 0 h 3209356"/>
            </a:gdLst>
            <a:ahLst/>
            <a:cxnLst>
              <a:cxn ang="0">
                <a:pos x="connsiteX0" y="connsiteY0"/>
              </a:cxn>
              <a:cxn ang="0">
                <a:pos x="connsiteX1" y="connsiteY1"/>
              </a:cxn>
              <a:cxn ang="0">
                <a:pos x="connsiteX2" y="connsiteY2"/>
              </a:cxn>
            </a:cxnLst>
            <a:rect l="l" t="t" r="r" b="b"/>
            <a:pathLst>
              <a:path w="3481700" h="3209356">
                <a:moveTo>
                  <a:pt x="3481700" y="3209356"/>
                </a:moveTo>
                <a:lnTo>
                  <a:pt x="0" y="3209356"/>
                </a:lnTo>
                <a:lnTo>
                  <a:pt x="0" y="0"/>
                </a:lnTo>
                <a:close/>
              </a:path>
            </a:pathLst>
          </a:custGeom>
          <a:solidFill>
            <a:srgbClr val="E8223B">
              <a:alpha val="80000"/>
            </a:srgbClr>
          </a:solidFill>
        </p:spPr>
      </p:sp>
    </p:spTree>
    <p:extLst>
      <p:ext uri="{BB962C8B-B14F-4D97-AF65-F5344CB8AC3E}">
        <p14:creationId xmlns:p14="http://schemas.microsoft.com/office/powerpoint/2010/main" val="16030175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67"/>
        <p:cNvGrpSpPr/>
        <p:nvPr/>
      </p:nvGrpSpPr>
      <p:grpSpPr>
        <a:xfrm>
          <a:off x="0" y="0"/>
          <a:ext cx="0" cy="0"/>
          <a:chOff x="0" y="0"/>
          <a:chExt cx="0" cy="0"/>
        </a:xfrm>
      </p:grpSpPr>
      <p:sp>
        <p:nvSpPr>
          <p:cNvPr id="28" name="TextBox 6"/>
          <p:cNvSpPr txBox="1"/>
          <p:nvPr/>
        </p:nvSpPr>
        <p:spPr>
          <a:xfrm>
            <a:off x="1066800" y="9565942"/>
            <a:ext cx="1454213" cy="424180"/>
          </a:xfrm>
          <a:prstGeom prst="rect">
            <a:avLst/>
          </a:prstGeom>
        </p:spPr>
        <p:txBody>
          <a:bodyPr lIns="0" tIns="0" rIns="0" bIns="0" rtlCol="0" anchor="t">
            <a:spAutoFit/>
          </a:bodyPr>
          <a:lstStyle/>
          <a:p>
            <a:pPr marL="0" lvl="0" indent="0" algn="ctr">
              <a:lnSpc>
                <a:spcPts val="3380"/>
              </a:lnSpc>
              <a:spcBef>
                <a:spcPct val="0"/>
              </a:spcBef>
            </a:pPr>
            <a:r>
              <a:rPr lang="en-US" sz="2600" dirty="0">
                <a:solidFill>
                  <a:srgbClr val="FFFFFF"/>
                </a:solidFill>
                <a:latin typeface="Helios Bold"/>
              </a:rPr>
              <a:t>TATU</a:t>
            </a:r>
          </a:p>
        </p:txBody>
      </p:sp>
      <p:sp>
        <p:nvSpPr>
          <p:cNvPr id="29" name="Полилиния 28"/>
          <p:cNvSpPr/>
          <p:nvPr/>
        </p:nvSpPr>
        <p:spPr>
          <a:xfrm rot="10800000">
            <a:off x="14806300" y="0"/>
            <a:ext cx="3481700" cy="3209356"/>
          </a:xfrm>
          <a:custGeom>
            <a:avLst/>
            <a:gdLst>
              <a:gd name="connsiteX0" fmla="*/ 3481700 w 3481700"/>
              <a:gd name="connsiteY0" fmla="*/ 3209356 h 3209356"/>
              <a:gd name="connsiteX1" fmla="*/ 0 w 3481700"/>
              <a:gd name="connsiteY1" fmla="*/ 3209356 h 3209356"/>
              <a:gd name="connsiteX2" fmla="*/ 0 w 3481700"/>
              <a:gd name="connsiteY2" fmla="*/ 0 h 3209356"/>
            </a:gdLst>
            <a:ahLst/>
            <a:cxnLst>
              <a:cxn ang="0">
                <a:pos x="connsiteX0" y="connsiteY0"/>
              </a:cxn>
              <a:cxn ang="0">
                <a:pos x="connsiteX1" y="connsiteY1"/>
              </a:cxn>
              <a:cxn ang="0">
                <a:pos x="connsiteX2" y="connsiteY2"/>
              </a:cxn>
            </a:cxnLst>
            <a:rect l="l" t="t" r="r" b="b"/>
            <a:pathLst>
              <a:path w="3481700" h="3209356">
                <a:moveTo>
                  <a:pt x="3481700" y="3209356"/>
                </a:moveTo>
                <a:lnTo>
                  <a:pt x="0" y="3209356"/>
                </a:lnTo>
                <a:lnTo>
                  <a:pt x="0" y="0"/>
                </a:lnTo>
                <a:close/>
              </a:path>
            </a:pathLst>
          </a:custGeom>
          <a:solidFill>
            <a:srgbClr val="E8223B">
              <a:alpha val="80000"/>
            </a:srgbClr>
          </a:solidFill>
        </p:spPr>
      </p:sp>
      <p:sp>
        <p:nvSpPr>
          <p:cNvPr id="39" name="TextBox 2"/>
          <p:cNvSpPr txBox="1"/>
          <p:nvPr/>
        </p:nvSpPr>
        <p:spPr>
          <a:xfrm>
            <a:off x="725421" y="888256"/>
            <a:ext cx="10325100" cy="1231106"/>
          </a:xfrm>
          <a:prstGeom prst="rect">
            <a:avLst/>
          </a:prstGeom>
        </p:spPr>
        <p:txBody>
          <a:bodyPr wrap="square" lIns="0" tIns="0" rIns="0" bIns="0" rtlCol="0" anchor="t">
            <a:spAutoFit/>
          </a:bodyPr>
          <a:lstStyle/>
          <a:p>
            <a:r>
              <a:rPr lang="en-US" sz="4000" dirty="0">
                <a:solidFill>
                  <a:srgbClr val="A20E20"/>
                </a:solidFill>
                <a:latin typeface="TT Hoves Bold"/>
              </a:rPr>
              <a:t>O‘ZBEKISTON RESPUBLIKASIDAGI DINIY TASHKILOTLAR: STATISTIKA</a:t>
            </a:r>
          </a:p>
        </p:txBody>
      </p:sp>
      <p:grpSp>
        <p:nvGrpSpPr>
          <p:cNvPr id="108" name="Google Shape;399;p26"/>
          <p:cNvGrpSpPr/>
          <p:nvPr/>
        </p:nvGrpSpPr>
        <p:grpSpPr>
          <a:xfrm>
            <a:off x="8839200" y="5600700"/>
            <a:ext cx="3584631" cy="3849972"/>
            <a:chOff x="4618726" y="1776716"/>
            <a:chExt cx="1813800" cy="1905796"/>
          </a:xfrm>
        </p:grpSpPr>
        <p:sp>
          <p:nvSpPr>
            <p:cNvPr id="109" name="Google Shape;400;p26"/>
            <p:cNvSpPr/>
            <p:nvPr/>
          </p:nvSpPr>
          <p:spPr>
            <a:xfrm flipH="1">
              <a:off x="4618726" y="1868712"/>
              <a:ext cx="1813800" cy="1813800"/>
            </a:xfrm>
            <a:prstGeom prst="arc">
              <a:avLst>
                <a:gd name="adj1" fmla="val 16200000"/>
                <a:gd name="adj2" fmla="val 13853038"/>
              </a:avLst>
            </a:prstGeom>
            <a:noFill/>
            <a:ln w="228600" cap="flat" cmpd="sng">
              <a:solidFill>
                <a:schemeClr val="accent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110" name="Google Shape;401;p26"/>
            <p:cNvSpPr/>
            <p:nvPr/>
          </p:nvSpPr>
          <p:spPr>
            <a:xfrm rot="-2968388">
              <a:off x="5809680" y="1909762"/>
              <a:ext cx="475989" cy="273007"/>
            </a:xfrm>
            <a:prstGeom prst="triangle">
              <a:avLst>
                <a:gd name="adj" fmla="val 50000"/>
              </a:avLst>
            </a:prstGeom>
            <a:solidFill>
              <a:schemeClr val="accent1"/>
            </a:solidFill>
            <a:ln>
              <a:noFill/>
            </a:ln>
          </p:spPr>
          <p:txBody>
            <a:bodyPr spcFirstLastPara="1" wrap="square" lIns="182850" tIns="182850" rIns="182850" bIns="182850" anchor="ctr" anchorCtr="0">
              <a:noAutofit/>
            </a:bodyPr>
            <a:lstStyle/>
            <a:p>
              <a:endParaRPr sz="3600"/>
            </a:p>
          </p:txBody>
        </p:sp>
      </p:grpSp>
      <p:grpSp>
        <p:nvGrpSpPr>
          <p:cNvPr id="111" name="Google Shape;402;p26"/>
          <p:cNvGrpSpPr/>
          <p:nvPr/>
        </p:nvGrpSpPr>
        <p:grpSpPr>
          <a:xfrm>
            <a:off x="12458104" y="7151682"/>
            <a:ext cx="2995672" cy="1384224"/>
            <a:chOff x="6490259" y="1997756"/>
            <a:chExt cx="1497836" cy="692112"/>
          </a:xfrm>
        </p:grpSpPr>
        <p:sp>
          <p:nvSpPr>
            <p:cNvPr id="112" name="Google Shape;403;p26"/>
            <p:cNvSpPr txBox="1"/>
            <p:nvPr/>
          </p:nvSpPr>
          <p:spPr>
            <a:xfrm flipH="1">
              <a:off x="6679812" y="1997756"/>
              <a:ext cx="736500" cy="346500"/>
            </a:xfrm>
            <a:prstGeom prst="rect">
              <a:avLst/>
            </a:prstGeom>
            <a:noFill/>
            <a:ln>
              <a:noFill/>
            </a:ln>
          </p:spPr>
          <p:txBody>
            <a:bodyPr spcFirstLastPara="1" wrap="square" lIns="182850" tIns="182850" rIns="182850" bIns="182850" anchor="ctr" anchorCtr="0">
              <a:noAutofit/>
            </a:bodyPr>
            <a:lstStyle/>
            <a:p>
              <a:pPr algn="r"/>
              <a:r>
                <a:rPr lang="en" sz="4200" dirty="0">
                  <a:solidFill>
                    <a:schemeClr val="dk1"/>
                  </a:solidFill>
                  <a:latin typeface="Fira Sans Extra Condensed Medium"/>
                  <a:ea typeface="Fira Sans Extra Condensed Medium"/>
                  <a:cs typeface="Fira Sans Extra Condensed Medium"/>
                  <a:sym typeface="Fira Sans Extra Condensed Medium"/>
                </a:rPr>
                <a:t>94%</a:t>
              </a:r>
              <a:endParaRPr sz="4200" dirty="0">
                <a:solidFill>
                  <a:schemeClr val="dk1"/>
                </a:solidFill>
                <a:latin typeface="Fira Sans Extra Condensed Medium"/>
                <a:ea typeface="Fira Sans Extra Condensed Medium"/>
                <a:cs typeface="Fira Sans Extra Condensed Medium"/>
                <a:sym typeface="Fira Sans Extra Condensed Medium"/>
              </a:endParaRPr>
            </a:p>
          </p:txBody>
        </p:sp>
        <p:cxnSp>
          <p:nvCxnSpPr>
            <p:cNvPr id="113" name="Google Shape;404;p26"/>
            <p:cNvCxnSpPr/>
            <p:nvPr/>
          </p:nvCxnSpPr>
          <p:spPr>
            <a:xfrm flipH="1" flipV="1">
              <a:off x="6490259" y="2370303"/>
              <a:ext cx="1245621" cy="926"/>
            </a:xfrm>
            <a:prstGeom prst="straightConnector1">
              <a:avLst/>
            </a:prstGeom>
            <a:noFill/>
            <a:ln w="19050" cap="flat" cmpd="sng">
              <a:solidFill>
                <a:schemeClr val="dk1"/>
              </a:solidFill>
              <a:prstDash val="solid"/>
              <a:round/>
              <a:headEnd type="none" w="med" len="med"/>
              <a:tailEnd type="oval" w="med" len="med"/>
            </a:ln>
          </p:spPr>
        </p:cxnSp>
        <p:sp>
          <p:nvSpPr>
            <p:cNvPr id="114" name="Google Shape;405;p26"/>
            <p:cNvSpPr/>
            <p:nvPr/>
          </p:nvSpPr>
          <p:spPr>
            <a:xfrm>
              <a:off x="7348964" y="2050737"/>
              <a:ext cx="639131" cy="639131"/>
            </a:xfrm>
            <a:custGeom>
              <a:avLst/>
              <a:gdLst/>
              <a:ahLst/>
              <a:cxnLst/>
              <a:rect l="l" t="t" r="r" b="b"/>
              <a:pathLst>
                <a:path w="27931" h="27931" extrusionOk="0">
                  <a:moveTo>
                    <a:pt x="13957" y="1"/>
                  </a:moveTo>
                  <a:cubicBezTo>
                    <a:pt x="6217" y="1"/>
                    <a:pt x="1" y="6284"/>
                    <a:pt x="1" y="13958"/>
                  </a:cubicBezTo>
                  <a:cubicBezTo>
                    <a:pt x="1" y="21715"/>
                    <a:pt x="6217" y="27931"/>
                    <a:pt x="13957" y="27931"/>
                  </a:cubicBezTo>
                  <a:cubicBezTo>
                    <a:pt x="21715" y="27931"/>
                    <a:pt x="27931" y="21715"/>
                    <a:pt x="27931" y="13958"/>
                  </a:cubicBezTo>
                  <a:cubicBezTo>
                    <a:pt x="27931" y="6284"/>
                    <a:pt x="21715" y="1"/>
                    <a:pt x="13957" y="1"/>
                  </a:cubicBezTo>
                  <a:close/>
                </a:path>
              </a:pathLst>
            </a:custGeom>
            <a:solidFill>
              <a:schemeClr val="accent1"/>
            </a:solidFill>
            <a:ln>
              <a:noFill/>
            </a:ln>
          </p:spPr>
          <p:txBody>
            <a:bodyPr spcFirstLastPara="1" wrap="square" lIns="182850" tIns="182850" rIns="182850" bIns="182850" anchor="ctr" anchorCtr="0">
              <a:noAutofit/>
            </a:bodyPr>
            <a:lstStyle/>
            <a:p>
              <a:endParaRPr sz="3600"/>
            </a:p>
          </p:txBody>
        </p:sp>
      </p:grpSp>
      <p:grpSp>
        <p:nvGrpSpPr>
          <p:cNvPr id="115" name="Google Shape;406;p26"/>
          <p:cNvGrpSpPr/>
          <p:nvPr/>
        </p:nvGrpSpPr>
        <p:grpSpPr>
          <a:xfrm>
            <a:off x="8264911" y="4889149"/>
            <a:ext cx="4957783" cy="5135812"/>
            <a:chOff x="4345307" y="1510773"/>
            <a:chExt cx="2360400" cy="2445159"/>
          </a:xfrm>
        </p:grpSpPr>
        <p:sp>
          <p:nvSpPr>
            <p:cNvPr id="116" name="Google Shape;407;p26"/>
            <p:cNvSpPr/>
            <p:nvPr/>
          </p:nvSpPr>
          <p:spPr>
            <a:xfrm flipH="1">
              <a:off x="4345307" y="1595532"/>
              <a:ext cx="2360400" cy="2360400"/>
            </a:xfrm>
            <a:prstGeom prst="arc">
              <a:avLst>
                <a:gd name="adj1" fmla="val 16200000"/>
                <a:gd name="adj2" fmla="val 17074923"/>
              </a:avLst>
            </a:prstGeom>
            <a:noFill/>
            <a:ln w="228600" cap="flat" cmpd="sng">
              <a:solidFill>
                <a:schemeClr val="accent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117" name="Google Shape;408;p26"/>
            <p:cNvSpPr/>
            <p:nvPr/>
          </p:nvSpPr>
          <p:spPr>
            <a:xfrm rot="15195547">
              <a:off x="4974825" y="1569814"/>
              <a:ext cx="333929" cy="215848"/>
            </a:xfrm>
            <a:prstGeom prst="triangle">
              <a:avLst>
                <a:gd name="adj" fmla="val 50000"/>
              </a:avLst>
            </a:prstGeom>
            <a:solidFill>
              <a:schemeClr val="accent2"/>
            </a:solidFill>
            <a:ln>
              <a:noFill/>
            </a:ln>
          </p:spPr>
          <p:txBody>
            <a:bodyPr spcFirstLastPara="1" wrap="square" lIns="182850" tIns="182850" rIns="182850" bIns="182850" anchor="ctr" anchorCtr="0">
              <a:noAutofit/>
            </a:bodyPr>
            <a:lstStyle/>
            <a:p>
              <a:endParaRPr sz="3600"/>
            </a:p>
          </p:txBody>
        </p:sp>
      </p:grpSp>
      <p:grpSp>
        <p:nvGrpSpPr>
          <p:cNvPr id="118" name="Google Shape;409;p26"/>
          <p:cNvGrpSpPr/>
          <p:nvPr/>
        </p:nvGrpSpPr>
        <p:grpSpPr>
          <a:xfrm>
            <a:off x="10120649" y="5573596"/>
            <a:ext cx="5371896" cy="1307322"/>
            <a:chOff x="6090164" y="2930676"/>
            <a:chExt cx="2596603" cy="653661"/>
          </a:xfrm>
        </p:grpSpPr>
        <p:sp>
          <p:nvSpPr>
            <p:cNvPr id="119" name="Google Shape;410;p26"/>
            <p:cNvSpPr txBox="1"/>
            <p:nvPr/>
          </p:nvSpPr>
          <p:spPr>
            <a:xfrm flipH="1">
              <a:off x="7185461" y="2930676"/>
              <a:ext cx="863854" cy="346500"/>
            </a:xfrm>
            <a:prstGeom prst="rect">
              <a:avLst/>
            </a:prstGeom>
            <a:noFill/>
            <a:ln>
              <a:noFill/>
            </a:ln>
          </p:spPr>
          <p:txBody>
            <a:bodyPr spcFirstLastPara="1" wrap="square" lIns="182850" tIns="182850" rIns="182850" bIns="182850" anchor="ctr" anchorCtr="0">
              <a:noAutofit/>
            </a:bodyPr>
            <a:lstStyle/>
            <a:p>
              <a:pPr algn="r"/>
              <a:r>
                <a:rPr lang="en" sz="4000" dirty="0">
                  <a:solidFill>
                    <a:schemeClr val="dk1"/>
                  </a:solidFill>
                  <a:latin typeface="Fira Sans Extra Condensed Medium"/>
                  <a:ea typeface="Fira Sans Extra Condensed Medium"/>
                  <a:cs typeface="Fira Sans Extra Condensed Medium"/>
                  <a:sym typeface="Fira Sans Extra Condensed Medium"/>
                </a:rPr>
                <a:t>3.5%</a:t>
              </a:r>
              <a:endParaRPr sz="4000" dirty="0">
                <a:solidFill>
                  <a:schemeClr val="dk1"/>
                </a:solidFill>
                <a:latin typeface="Fira Sans Extra Condensed Medium"/>
                <a:ea typeface="Fira Sans Extra Condensed Medium"/>
                <a:cs typeface="Fira Sans Extra Condensed Medium"/>
                <a:sym typeface="Fira Sans Extra Condensed Medium"/>
              </a:endParaRPr>
            </a:p>
          </p:txBody>
        </p:sp>
        <p:cxnSp>
          <p:nvCxnSpPr>
            <p:cNvPr id="120" name="Google Shape;411;p26"/>
            <p:cNvCxnSpPr/>
            <p:nvPr/>
          </p:nvCxnSpPr>
          <p:spPr>
            <a:xfrm flipH="1" flipV="1">
              <a:off x="6090164" y="3265049"/>
              <a:ext cx="2003190" cy="12127"/>
            </a:xfrm>
            <a:prstGeom prst="straightConnector1">
              <a:avLst/>
            </a:prstGeom>
            <a:noFill/>
            <a:ln w="19050" cap="flat" cmpd="sng">
              <a:solidFill>
                <a:schemeClr val="dk1"/>
              </a:solidFill>
              <a:prstDash val="solid"/>
              <a:round/>
              <a:headEnd type="none" w="med" len="med"/>
              <a:tailEnd type="oval" w="med" len="med"/>
            </a:ln>
          </p:spPr>
        </p:cxnSp>
        <p:sp>
          <p:nvSpPr>
            <p:cNvPr id="121" name="Google Shape;412;p26"/>
            <p:cNvSpPr/>
            <p:nvPr/>
          </p:nvSpPr>
          <p:spPr>
            <a:xfrm>
              <a:off x="8046978" y="2944228"/>
              <a:ext cx="639789" cy="640109"/>
            </a:xfrm>
            <a:custGeom>
              <a:avLst/>
              <a:gdLst/>
              <a:ahLst/>
              <a:cxnLst/>
              <a:rect l="l" t="t" r="r" b="b"/>
              <a:pathLst>
                <a:path w="27914" h="27931" extrusionOk="0">
                  <a:moveTo>
                    <a:pt x="13957" y="1"/>
                  </a:moveTo>
                  <a:cubicBezTo>
                    <a:pt x="6199" y="1"/>
                    <a:pt x="0" y="6217"/>
                    <a:pt x="0" y="13974"/>
                  </a:cubicBezTo>
                  <a:cubicBezTo>
                    <a:pt x="0" y="21648"/>
                    <a:pt x="6199" y="27931"/>
                    <a:pt x="13957" y="27931"/>
                  </a:cubicBezTo>
                  <a:cubicBezTo>
                    <a:pt x="21630" y="27931"/>
                    <a:pt x="27913" y="21648"/>
                    <a:pt x="27913" y="13974"/>
                  </a:cubicBezTo>
                  <a:cubicBezTo>
                    <a:pt x="27913" y="6217"/>
                    <a:pt x="21630" y="1"/>
                    <a:pt x="13957" y="1"/>
                  </a:cubicBezTo>
                  <a:close/>
                </a:path>
              </a:pathLst>
            </a:custGeom>
            <a:solidFill>
              <a:schemeClr val="accent2"/>
            </a:solidFill>
            <a:ln>
              <a:noFill/>
            </a:ln>
          </p:spPr>
          <p:txBody>
            <a:bodyPr spcFirstLastPara="1" wrap="square" lIns="182850" tIns="182850" rIns="182850" bIns="182850" anchor="ctr" anchorCtr="0">
              <a:noAutofit/>
            </a:bodyPr>
            <a:lstStyle/>
            <a:p>
              <a:endParaRPr sz="3600"/>
            </a:p>
          </p:txBody>
        </p:sp>
      </p:grpSp>
      <p:grpSp>
        <p:nvGrpSpPr>
          <p:cNvPr id="122" name="Google Shape;413;p26"/>
          <p:cNvGrpSpPr/>
          <p:nvPr/>
        </p:nvGrpSpPr>
        <p:grpSpPr>
          <a:xfrm>
            <a:off x="7679796" y="4213719"/>
            <a:ext cx="6127918" cy="6396357"/>
            <a:chOff x="4066734" y="1189200"/>
            <a:chExt cx="2917500" cy="3045304"/>
          </a:xfrm>
        </p:grpSpPr>
        <p:sp>
          <p:nvSpPr>
            <p:cNvPr id="123" name="Google Shape;414;p26"/>
            <p:cNvSpPr/>
            <p:nvPr/>
          </p:nvSpPr>
          <p:spPr>
            <a:xfrm flipH="1">
              <a:off x="4066734" y="1317004"/>
              <a:ext cx="2917500" cy="2917500"/>
            </a:xfrm>
            <a:prstGeom prst="arc">
              <a:avLst>
                <a:gd name="adj1" fmla="val 16200000"/>
                <a:gd name="adj2" fmla="val 16700404"/>
              </a:avLst>
            </a:prstGeom>
            <a:noFill/>
            <a:ln w="228600" cap="flat" cmpd="sng">
              <a:solidFill>
                <a:schemeClr val="accent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124" name="Google Shape;415;p26"/>
            <p:cNvSpPr/>
            <p:nvPr/>
          </p:nvSpPr>
          <p:spPr>
            <a:xfrm rot="15536785">
              <a:off x="5104250" y="1253591"/>
              <a:ext cx="318994" cy="190212"/>
            </a:xfrm>
            <a:prstGeom prst="triangle">
              <a:avLst>
                <a:gd name="adj" fmla="val 50000"/>
              </a:avLst>
            </a:prstGeom>
            <a:solidFill>
              <a:schemeClr val="accent3"/>
            </a:solidFill>
            <a:ln>
              <a:noFill/>
            </a:ln>
          </p:spPr>
          <p:txBody>
            <a:bodyPr spcFirstLastPara="1" wrap="square" lIns="182850" tIns="182850" rIns="182850" bIns="182850" anchor="ctr" anchorCtr="0">
              <a:noAutofit/>
            </a:bodyPr>
            <a:lstStyle/>
            <a:p>
              <a:endParaRPr sz="3600"/>
            </a:p>
          </p:txBody>
        </p:sp>
      </p:grpSp>
      <p:grpSp>
        <p:nvGrpSpPr>
          <p:cNvPr id="125" name="Google Shape;416;p26"/>
          <p:cNvGrpSpPr/>
          <p:nvPr/>
        </p:nvGrpSpPr>
        <p:grpSpPr>
          <a:xfrm>
            <a:off x="10482928" y="3861743"/>
            <a:ext cx="4993688" cy="1343222"/>
            <a:chOff x="5294563" y="866420"/>
            <a:chExt cx="2496844" cy="671611"/>
          </a:xfrm>
        </p:grpSpPr>
        <p:sp>
          <p:nvSpPr>
            <p:cNvPr id="126" name="Google Shape;417;p26"/>
            <p:cNvSpPr txBox="1"/>
            <p:nvPr/>
          </p:nvSpPr>
          <p:spPr>
            <a:xfrm flipH="1">
              <a:off x="6182342" y="866420"/>
              <a:ext cx="801998" cy="346500"/>
            </a:xfrm>
            <a:prstGeom prst="rect">
              <a:avLst/>
            </a:prstGeom>
            <a:noFill/>
            <a:ln>
              <a:noFill/>
            </a:ln>
          </p:spPr>
          <p:txBody>
            <a:bodyPr spcFirstLastPara="1" wrap="square" lIns="182850" tIns="182850" rIns="182850" bIns="182850" anchor="ctr" anchorCtr="0">
              <a:noAutofit/>
            </a:bodyPr>
            <a:lstStyle/>
            <a:p>
              <a:pPr algn="r"/>
              <a:r>
                <a:rPr lang="en" sz="4000" dirty="0">
                  <a:solidFill>
                    <a:schemeClr val="dk1"/>
                  </a:solidFill>
                  <a:latin typeface="Fira Sans Extra Condensed Medium"/>
                  <a:ea typeface="Fira Sans Extra Condensed Medium"/>
                  <a:cs typeface="Fira Sans Extra Condensed Medium"/>
                  <a:sym typeface="Fira Sans Extra Condensed Medium"/>
                </a:rPr>
                <a:t>2.5%</a:t>
              </a:r>
              <a:endParaRPr sz="4000" dirty="0">
                <a:solidFill>
                  <a:schemeClr val="dk1"/>
                </a:solidFill>
                <a:latin typeface="Fira Sans Extra Condensed Medium"/>
                <a:ea typeface="Fira Sans Extra Condensed Medium"/>
                <a:cs typeface="Fira Sans Extra Condensed Medium"/>
                <a:sym typeface="Fira Sans Extra Condensed Medium"/>
              </a:endParaRPr>
            </a:p>
          </p:txBody>
        </p:sp>
        <p:cxnSp>
          <p:nvCxnSpPr>
            <p:cNvPr id="127" name="Google Shape;418;p26"/>
            <p:cNvCxnSpPr/>
            <p:nvPr/>
          </p:nvCxnSpPr>
          <p:spPr>
            <a:xfrm flipH="1" flipV="1">
              <a:off x="5294563" y="1182546"/>
              <a:ext cx="1975177" cy="17082"/>
            </a:xfrm>
            <a:prstGeom prst="straightConnector1">
              <a:avLst/>
            </a:prstGeom>
            <a:noFill/>
            <a:ln w="19050" cap="flat" cmpd="sng">
              <a:solidFill>
                <a:schemeClr val="dk1"/>
              </a:solidFill>
              <a:prstDash val="solid"/>
              <a:round/>
              <a:headEnd type="none" w="med" len="med"/>
              <a:tailEnd type="oval" w="med" len="med"/>
            </a:ln>
          </p:spPr>
        </p:cxnSp>
        <p:sp>
          <p:nvSpPr>
            <p:cNvPr id="128" name="Google Shape;419;p26"/>
            <p:cNvSpPr/>
            <p:nvPr/>
          </p:nvSpPr>
          <p:spPr>
            <a:xfrm>
              <a:off x="7135624" y="883817"/>
              <a:ext cx="655783" cy="654214"/>
            </a:xfrm>
            <a:custGeom>
              <a:avLst/>
              <a:gdLst/>
              <a:ahLst/>
              <a:cxnLst/>
              <a:rect l="l" t="t" r="r" b="b"/>
              <a:pathLst>
                <a:path w="27998" h="27931" extrusionOk="0">
                  <a:moveTo>
                    <a:pt x="14024" y="1"/>
                  </a:moveTo>
                  <a:cubicBezTo>
                    <a:pt x="6283" y="1"/>
                    <a:pt x="0" y="6217"/>
                    <a:pt x="0" y="13974"/>
                  </a:cubicBezTo>
                  <a:cubicBezTo>
                    <a:pt x="0" y="21648"/>
                    <a:pt x="6283" y="27931"/>
                    <a:pt x="14024" y="27931"/>
                  </a:cubicBezTo>
                  <a:cubicBezTo>
                    <a:pt x="21714" y="27931"/>
                    <a:pt x="27997" y="21648"/>
                    <a:pt x="27997" y="13974"/>
                  </a:cubicBezTo>
                  <a:cubicBezTo>
                    <a:pt x="27997" y="6217"/>
                    <a:pt x="21714" y="1"/>
                    <a:pt x="14024" y="1"/>
                  </a:cubicBezTo>
                  <a:close/>
                </a:path>
              </a:pathLst>
            </a:custGeom>
            <a:solidFill>
              <a:schemeClr val="accent3"/>
            </a:solidFill>
            <a:ln>
              <a:noFill/>
            </a:ln>
          </p:spPr>
          <p:txBody>
            <a:bodyPr spcFirstLastPara="1" wrap="square" lIns="182850" tIns="182850" rIns="182850" bIns="182850" anchor="ctr" anchorCtr="0">
              <a:noAutofit/>
            </a:bodyPr>
            <a:lstStyle/>
            <a:p>
              <a:endParaRPr sz="3600"/>
            </a:p>
          </p:txBody>
        </p:sp>
      </p:grpSp>
      <p:cxnSp>
        <p:nvCxnSpPr>
          <p:cNvPr id="129" name="Google Shape;411;p26"/>
          <p:cNvCxnSpPr/>
          <p:nvPr/>
        </p:nvCxnSpPr>
        <p:spPr>
          <a:xfrm flipV="1">
            <a:off x="10120648" y="5173815"/>
            <a:ext cx="16662" cy="1080859"/>
          </a:xfrm>
          <a:prstGeom prst="straightConnector1">
            <a:avLst/>
          </a:prstGeom>
          <a:noFill/>
          <a:ln w="19050" cap="flat" cmpd="sng">
            <a:solidFill>
              <a:schemeClr val="dk1"/>
            </a:solidFill>
            <a:prstDash val="solid"/>
            <a:round/>
            <a:headEnd type="none" w="med" len="med"/>
            <a:tailEnd type="oval" w="med" len="med"/>
          </a:ln>
        </p:spPr>
      </p:cxnSp>
      <p:sp>
        <p:nvSpPr>
          <p:cNvPr id="132" name="Google Shape;392;p26"/>
          <p:cNvSpPr/>
          <p:nvPr/>
        </p:nvSpPr>
        <p:spPr>
          <a:xfrm>
            <a:off x="705681" y="7210961"/>
            <a:ext cx="5347800" cy="1165575"/>
          </a:xfrm>
          <a:prstGeom prst="rect">
            <a:avLst/>
          </a:prstGeom>
          <a:noFill/>
          <a:ln>
            <a:noFill/>
          </a:ln>
        </p:spPr>
        <p:txBody>
          <a:bodyPr spcFirstLastPara="1" wrap="square" lIns="182850" tIns="182850" rIns="182850" bIns="182850" anchor="ctr" anchorCtr="0">
            <a:noAutofit/>
          </a:bodyPr>
          <a:lstStyle/>
          <a:p>
            <a:r>
              <a:rPr lang="uz-Latn-UZ" sz="3200" dirty="0">
                <a:solidFill>
                  <a:schemeClr val="accent3"/>
                </a:solidFill>
                <a:latin typeface="Fira Sans Extra Condensed Medium"/>
                <a:ea typeface="Fira Sans Extra Condensed Medium"/>
                <a:cs typeface="Fira Sans Extra Condensed Medium"/>
                <a:sym typeface="Fira Sans Extra Condensed Medium"/>
              </a:rPr>
              <a:t>BOSHQA KONFESSIYA VAKILLARI</a:t>
            </a:r>
            <a:r>
              <a:rPr lang="en-US" sz="3200" dirty="0">
                <a:solidFill>
                  <a:schemeClr val="accent3"/>
                </a:solidFill>
                <a:latin typeface="Fira Sans Extra Condensed Medium"/>
                <a:ea typeface="Fira Sans Extra Condensed Medium"/>
                <a:cs typeface="Fira Sans Extra Condensed Medium"/>
                <a:sym typeface="Fira Sans Extra Condensed Medium"/>
              </a:rPr>
              <a:t> MANSUB</a:t>
            </a:r>
            <a:endParaRPr lang="uz-Latn-UZ" sz="3200" dirty="0">
              <a:solidFill>
                <a:schemeClr val="accent3"/>
              </a:solidFill>
              <a:latin typeface="Fira Sans Extra Condensed Medium"/>
              <a:ea typeface="Fira Sans Extra Condensed Medium"/>
              <a:cs typeface="Fira Sans Extra Condensed Medium"/>
              <a:sym typeface="Fira Sans Extra Condensed Medium"/>
            </a:endParaRPr>
          </a:p>
        </p:txBody>
      </p:sp>
      <p:sp>
        <p:nvSpPr>
          <p:cNvPr id="135" name="Google Shape;395;p26"/>
          <p:cNvSpPr/>
          <p:nvPr/>
        </p:nvSpPr>
        <p:spPr>
          <a:xfrm>
            <a:off x="709093" y="5326800"/>
            <a:ext cx="5632192" cy="547800"/>
          </a:xfrm>
          <a:prstGeom prst="rect">
            <a:avLst/>
          </a:prstGeom>
          <a:noFill/>
          <a:ln>
            <a:noFill/>
          </a:ln>
        </p:spPr>
        <p:txBody>
          <a:bodyPr spcFirstLastPara="1" wrap="square" lIns="182850" tIns="182850" rIns="182850" bIns="182850" anchor="ctr" anchorCtr="0">
            <a:noAutofit/>
          </a:bodyPr>
          <a:lstStyle/>
          <a:p>
            <a:r>
              <a:rPr lang="en-US" sz="3200" dirty="0">
                <a:solidFill>
                  <a:schemeClr val="accent1"/>
                </a:solidFill>
                <a:latin typeface="Fira Sans Extra Condensed Medium"/>
                <a:ea typeface="Fira Sans Extra Condensed Medium"/>
                <a:cs typeface="Fira Sans Extra Condensed Medium"/>
                <a:sym typeface="Fira Sans Extra Condensed Medium"/>
              </a:rPr>
              <a:t>ISLOM DINIGA MANSUB</a:t>
            </a:r>
          </a:p>
        </p:txBody>
      </p:sp>
      <p:sp>
        <p:nvSpPr>
          <p:cNvPr id="138" name="Google Shape;398;p26"/>
          <p:cNvSpPr/>
          <p:nvPr/>
        </p:nvSpPr>
        <p:spPr>
          <a:xfrm>
            <a:off x="705680" y="6268880"/>
            <a:ext cx="6954375" cy="547800"/>
          </a:xfrm>
          <a:prstGeom prst="rect">
            <a:avLst/>
          </a:prstGeom>
          <a:noFill/>
          <a:ln>
            <a:noFill/>
          </a:ln>
        </p:spPr>
        <p:txBody>
          <a:bodyPr spcFirstLastPara="1" wrap="square" lIns="182850" tIns="182850" rIns="182850" bIns="182850" anchor="ctr" anchorCtr="0">
            <a:noAutofit/>
          </a:bodyPr>
          <a:lstStyle/>
          <a:p>
            <a:r>
              <a:rPr lang="en-US" sz="3200" dirty="0">
                <a:solidFill>
                  <a:schemeClr val="accent2"/>
                </a:solidFill>
                <a:latin typeface="Fira Sans Extra Condensed Medium"/>
                <a:ea typeface="Fira Sans Extra Condensed Medium"/>
                <a:cs typeface="Fira Sans Extra Condensed Medium"/>
                <a:sym typeface="Fira Sans Extra Condensed Medium"/>
              </a:rPr>
              <a:t>PRAVOSLAV DINIGA MANSUB</a:t>
            </a:r>
          </a:p>
        </p:txBody>
      </p:sp>
      <p:sp>
        <p:nvSpPr>
          <p:cNvPr id="139" name="Google Shape;403;p26"/>
          <p:cNvSpPr txBox="1"/>
          <p:nvPr/>
        </p:nvSpPr>
        <p:spPr>
          <a:xfrm flipH="1">
            <a:off x="9290266" y="7310530"/>
            <a:ext cx="2663407" cy="693000"/>
          </a:xfrm>
          <a:prstGeom prst="rect">
            <a:avLst/>
          </a:prstGeom>
          <a:noFill/>
          <a:ln>
            <a:noFill/>
          </a:ln>
        </p:spPr>
        <p:txBody>
          <a:bodyPr spcFirstLastPara="1" wrap="square" lIns="182850" tIns="182850" rIns="182850" bIns="182850" anchor="ctr" anchorCtr="0">
            <a:noAutofit/>
          </a:bodyPr>
          <a:lstStyle/>
          <a:p>
            <a:pPr algn="ctr"/>
            <a:r>
              <a:rPr lang="en" sz="3000" dirty="0">
                <a:solidFill>
                  <a:schemeClr val="dk1"/>
                </a:solidFill>
                <a:latin typeface="Fira Sans Extra Condensed Medium"/>
                <a:ea typeface="Fira Sans Extra Condensed Medium"/>
                <a:cs typeface="Fira Sans Extra Condensed Medium"/>
                <a:sym typeface="Fira Sans Extra Condensed Medium"/>
              </a:rPr>
              <a:t>Fuqarolar soni</a:t>
            </a:r>
            <a:endParaRPr sz="3000" dirty="0">
              <a:solidFill>
                <a:schemeClr val="dk1"/>
              </a:solidFill>
              <a:latin typeface="Fira Sans Extra Condensed Medium"/>
              <a:ea typeface="Fira Sans Extra Condensed Medium"/>
              <a:cs typeface="Fira Sans Extra Condensed Medium"/>
              <a:sym typeface="Fira Sans Extra Condensed Medium"/>
            </a:endParaRPr>
          </a:p>
        </p:txBody>
      </p:sp>
      <p:sp>
        <p:nvSpPr>
          <p:cNvPr id="30" name="Прямоугольник 29"/>
          <p:cNvSpPr/>
          <p:nvPr/>
        </p:nvSpPr>
        <p:spPr>
          <a:xfrm>
            <a:off x="725421" y="2974005"/>
            <a:ext cx="9411889" cy="1384995"/>
          </a:xfrm>
          <a:prstGeom prst="rect">
            <a:avLst/>
          </a:prstGeom>
        </p:spPr>
        <p:txBody>
          <a:bodyPr wrap="square">
            <a:spAutoFit/>
          </a:bodyPr>
          <a:lstStyle/>
          <a:p>
            <a:r>
              <a:rPr lang="en-US" sz="2800" dirty="0" err="1">
                <a:solidFill>
                  <a:srgbClr val="000000"/>
                </a:solidFill>
                <a:latin typeface="Helios"/>
              </a:rPr>
              <a:t>Hozirgi</a:t>
            </a:r>
            <a:r>
              <a:rPr lang="en-US" sz="2800" dirty="0">
                <a:solidFill>
                  <a:srgbClr val="000000"/>
                </a:solidFill>
                <a:latin typeface="Helios"/>
              </a:rPr>
              <a:t> </a:t>
            </a:r>
            <a:r>
              <a:rPr lang="en-US" sz="2800" dirty="0" err="1">
                <a:solidFill>
                  <a:srgbClr val="000000"/>
                </a:solidFill>
                <a:latin typeface="Helios"/>
              </a:rPr>
              <a:t>kunda</a:t>
            </a:r>
            <a:r>
              <a:rPr lang="en-US" sz="2800" dirty="0">
                <a:solidFill>
                  <a:srgbClr val="000000"/>
                </a:solidFill>
                <a:latin typeface="Helios"/>
              </a:rPr>
              <a:t> </a:t>
            </a:r>
            <a:r>
              <a:rPr lang="en-US" sz="2800" dirty="0" err="1">
                <a:solidFill>
                  <a:srgbClr val="000000"/>
                </a:solidFill>
                <a:latin typeface="Helios"/>
              </a:rPr>
              <a:t>O‘zbekiston</a:t>
            </a:r>
            <a:r>
              <a:rPr lang="en-US" sz="2800" dirty="0">
                <a:solidFill>
                  <a:srgbClr val="000000"/>
                </a:solidFill>
                <a:latin typeface="Helios"/>
              </a:rPr>
              <a:t> </a:t>
            </a:r>
            <a:r>
              <a:rPr lang="en-US" sz="2800" dirty="0" err="1">
                <a:solidFill>
                  <a:srgbClr val="000000"/>
                </a:solidFill>
                <a:latin typeface="Helios"/>
              </a:rPr>
              <a:t>aholisining</a:t>
            </a:r>
            <a:r>
              <a:rPr lang="en-US" sz="2800" dirty="0">
                <a:solidFill>
                  <a:srgbClr val="000000"/>
                </a:solidFill>
                <a:latin typeface="Helios"/>
              </a:rPr>
              <a:t> </a:t>
            </a:r>
            <a:r>
              <a:rPr lang="en-US" sz="2800" dirty="0" err="1">
                <a:solidFill>
                  <a:srgbClr val="000000"/>
                </a:solidFill>
                <a:latin typeface="Helios"/>
              </a:rPr>
              <a:t>soni</a:t>
            </a:r>
            <a:r>
              <a:rPr lang="en-US" sz="2800" dirty="0">
                <a:solidFill>
                  <a:srgbClr val="000000"/>
                </a:solidFill>
                <a:latin typeface="Helios"/>
              </a:rPr>
              <a:t> 36 </a:t>
            </a:r>
            <a:r>
              <a:rPr lang="en-US" sz="2800" dirty="0" err="1">
                <a:solidFill>
                  <a:srgbClr val="000000"/>
                </a:solidFill>
                <a:latin typeface="Helios"/>
              </a:rPr>
              <a:t>mln.dan</a:t>
            </a:r>
            <a:r>
              <a:rPr lang="en-US" sz="2800" dirty="0">
                <a:solidFill>
                  <a:srgbClr val="000000"/>
                </a:solidFill>
                <a:latin typeface="Helios"/>
              </a:rPr>
              <a:t> </a:t>
            </a:r>
            <a:r>
              <a:rPr lang="en-US" sz="2800" dirty="0" err="1">
                <a:solidFill>
                  <a:srgbClr val="000000"/>
                </a:solidFill>
                <a:latin typeface="Helios"/>
              </a:rPr>
              <a:t>oshgan</a:t>
            </a:r>
            <a:r>
              <a:rPr lang="en-US" sz="2800" dirty="0">
                <a:solidFill>
                  <a:srgbClr val="000000"/>
                </a:solidFill>
                <a:latin typeface="Helios"/>
              </a:rPr>
              <a:t> </a:t>
            </a:r>
            <a:r>
              <a:rPr lang="en-US" sz="2800" dirty="0" err="1">
                <a:solidFill>
                  <a:srgbClr val="000000"/>
                </a:solidFill>
                <a:latin typeface="Helios"/>
              </a:rPr>
              <a:t>bo‘lib</a:t>
            </a:r>
            <a:r>
              <a:rPr lang="en-US" sz="2800" dirty="0">
                <a:solidFill>
                  <a:srgbClr val="000000"/>
                </a:solidFill>
                <a:latin typeface="Helios"/>
              </a:rPr>
              <a:t>, </a:t>
            </a:r>
            <a:r>
              <a:rPr lang="en-US" sz="2800" dirty="0" err="1">
                <a:solidFill>
                  <a:srgbClr val="000000"/>
                </a:solidFill>
                <a:latin typeface="Helios"/>
              </a:rPr>
              <a:t>ular</a:t>
            </a:r>
            <a:r>
              <a:rPr lang="en-US" sz="2800" dirty="0">
                <a:solidFill>
                  <a:srgbClr val="000000"/>
                </a:solidFill>
                <a:latin typeface="Helios"/>
              </a:rPr>
              <a:t> 130 </a:t>
            </a:r>
            <a:r>
              <a:rPr lang="en-US" sz="2800" dirty="0" err="1">
                <a:solidFill>
                  <a:srgbClr val="000000"/>
                </a:solidFill>
                <a:latin typeface="Helios"/>
              </a:rPr>
              <a:t>dan</a:t>
            </a:r>
            <a:r>
              <a:rPr lang="en-US" sz="2800" dirty="0">
                <a:solidFill>
                  <a:srgbClr val="000000"/>
                </a:solidFill>
                <a:latin typeface="Helios"/>
              </a:rPr>
              <a:t> </a:t>
            </a:r>
            <a:r>
              <a:rPr lang="en-US" sz="2800" dirty="0" err="1">
                <a:solidFill>
                  <a:srgbClr val="000000"/>
                </a:solidFill>
                <a:latin typeface="Helios"/>
              </a:rPr>
              <a:t>ziyod</a:t>
            </a:r>
            <a:r>
              <a:rPr lang="en-US" sz="2800" dirty="0">
                <a:solidFill>
                  <a:srgbClr val="000000"/>
                </a:solidFill>
                <a:latin typeface="Helios"/>
              </a:rPr>
              <a:t> </a:t>
            </a:r>
            <a:r>
              <a:rPr lang="en-US" sz="2800" dirty="0" err="1">
                <a:solidFill>
                  <a:srgbClr val="000000"/>
                </a:solidFill>
                <a:latin typeface="Helios"/>
              </a:rPr>
              <a:t>millatga</a:t>
            </a:r>
            <a:r>
              <a:rPr lang="en-US" sz="2800" dirty="0">
                <a:solidFill>
                  <a:srgbClr val="000000"/>
                </a:solidFill>
                <a:latin typeface="Helios"/>
              </a:rPr>
              <a:t> </a:t>
            </a:r>
            <a:r>
              <a:rPr lang="en-US" sz="2800" dirty="0" err="1">
                <a:solidFill>
                  <a:srgbClr val="000000"/>
                </a:solidFill>
                <a:latin typeface="Helios"/>
              </a:rPr>
              <a:t>mansub</a:t>
            </a:r>
            <a:r>
              <a:rPr lang="en-US" sz="2800" dirty="0">
                <a:solidFill>
                  <a:srgbClr val="000000"/>
                </a:solidFill>
                <a:latin typeface="Helios"/>
              </a:rPr>
              <a:t> </a:t>
            </a:r>
            <a:r>
              <a:rPr lang="en-US" sz="2800" dirty="0" err="1">
                <a:solidFill>
                  <a:srgbClr val="000000"/>
                </a:solidFill>
                <a:latin typeface="Helios"/>
              </a:rPr>
              <a:t>hisoblanadi</a:t>
            </a:r>
            <a:r>
              <a:rPr lang="en-US" sz="2800" dirty="0">
                <a:solidFill>
                  <a:srgbClr val="000000"/>
                </a:solidFill>
                <a:latin typeface="Helios"/>
              </a:rPr>
              <a:t>. </a:t>
            </a:r>
            <a:endParaRPr lang="uz-Latn-UZ" sz="2800" dirty="0"/>
          </a:p>
        </p:txBody>
      </p:sp>
    </p:spTree>
    <p:extLst>
      <p:ext uri="{BB962C8B-B14F-4D97-AF65-F5344CB8AC3E}">
        <p14:creationId xmlns:p14="http://schemas.microsoft.com/office/powerpoint/2010/main" val="317170323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5"/>
        <p:cNvGrpSpPr/>
        <p:nvPr/>
      </p:nvGrpSpPr>
      <p:grpSpPr>
        <a:xfrm>
          <a:off x="0" y="0"/>
          <a:ext cx="0" cy="0"/>
          <a:chOff x="0" y="0"/>
          <a:chExt cx="0" cy="0"/>
        </a:xfrm>
      </p:grpSpPr>
      <p:grpSp>
        <p:nvGrpSpPr>
          <p:cNvPr id="146" name="Google Shape;146;p17"/>
          <p:cNvGrpSpPr/>
          <p:nvPr/>
        </p:nvGrpSpPr>
        <p:grpSpPr>
          <a:xfrm>
            <a:off x="9387450" y="2890631"/>
            <a:ext cx="5735874" cy="2045700"/>
            <a:chOff x="4792688" y="1274650"/>
            <a:chExt cx="2867937" cy="1022850"/>
          </a:xfrm>
        </p:grpSpPr>
        <p:cxnSp>
          <p:nvCxnSpPr>
            <p:cNvPr id="147" name="Google Shape;147;p17"/>
            <p:cNvCxnSpPr/>
            <p:nvPr/>
          </p:nvCxnSpPr>
          <p:spPr>
            <a:xfrm flipH="1">
              <a:off x="4792688" y="1576600"/>
              <a:ext cx="1248600" cy="720900"/>
            </a:xfrm>
            <a:prstGeom prst="straightConnector1">
              <a:avLst/>
            </a:prstGeom>
            <a:noFill/>
            <a:ln w="19050" cap="flat" cmpd="sng">
              <a:solidFill>
                <a:schemeClr val="accent3"/>
              </a:solidFill>
              <a:prstDash val="solid"/>
              <a:round/>
              <a:headEnd type="none" w="med" len="med"/>
              <a:tailEnd type="none" w="med" len="med"/>
            </a:ln>
          </p:spPr>
        </p:cxnSp>
        <p:sp>
          <p:nvSpPr>
            <p:cNvPr id="148" name="Google Shape;148;p17"/>
            <p:cNvSpPr/>
            <p:nvPr/>
          </p:nvSpPr>
          <p:spPr>
            <a:xfrm>
              <a:off x="6249700" y="1395775"/>
              <a:ext cx="1410925" cy="387575"/>
            </a:xfrm>
            <a:custGeom>
              <a:avLst/>
              <a:gdLst/>
              <a:ahLst/>
              <a:cxnLst/>
              <a:rect l="l" t="t" r="r" b="b"/>
              <a:pathLst>
                <a:path w="56437" h="15503" extrusionOk="0">
                  <a:moveTo>
                    <a:pt x="1" y="1"/>
                  </a:moveTo>
                  <a:lnTo>
                    <a:pt x="1" y="15503"/>
                  </a:lnTo>
                  <a:lnTo>
                    <a:pt x="48697" y="15503"/>
                  </a:lnTo>
                  <a:cubicBezTo>
                    <a:pt x="52972" y="15503"/>
                    <a:pt x="56436" y="12026"/>
                    <a:pt x="56436" y="7752"/>
                  </a:cubicBezTo>
                  <a:cubicBezTo>
                    <a:pt x="56436" y="3477"/>
                    <a:pt x="52972" y="1"/>
                    <a:pt x="48697" y="1"/>
                  </a:cubicBezTo>
                  <a:close/>
                </a:path>
              </a:pathLst>
            </a:custGeom>
            <a:solidFill>
              <a:srgbClr val="869FB2"/>
            </a:solidFill>
            <a:ln>
              <a:noFill/>
            </a:ln>
          </p:spPr>
          <p:txBody>
            <a:bodyPr spcFirstLastPara="1" wrap="square" lIns="182850" tIns="182850" rIns="182850" bIns="182850" anchor="ctr" anchorCtr="0">
              <a:noAutofit/>
            </a:bodyPr>
            <a:lstStyle/>
            <a:p>
              <a:pPr algn="ctr"/>
              <a:r>
                <a:rPr lang="uz-Latn-UZ" sz="2400" dirty="0">
                  <a:solidFill>
                    <a:srgbClr val="FFFFFF"/>
                  </a:solidFill>
                  <a:latin typeface="Fira Sans Extra Condensed Medium"/>
                  <a:ea typeface="Fira Sans Extra Condensed Medium"/>
                  <a:cs typeface="Fira Sans Extra Condensed Medium"/>
                  <a:sym typeface="Fira Sans Extra Condensed Medium"/>
                </a:rPr>
                <a:t>XRISTIAN</a:t>
              </a:r>
            </a:p>
          </p:txBody>
        </p:sp>
        <p:sp>
          <p:nvSpPr>
            <p:cNvPr id="149" name="Google Shape;149;p17"/>
            <p:cNvSpPr/>
            <p:nvPr/>
          </p:nvSpPr>
          <p:spPr>
            <a:xfrm>
              <a:off x="5641150" y="1274650"/>
              <a:ext cx="727200" cy="629850"/>
            </a:xfrm>
            <a:custGeom>
              <a:avLst/>
              <a:gdLst/>
              <a:ahLst/>
              <a:cxnLst/>
              <a:rect l="l" t="t" r="r" b="b"/>
              <a:pathLst>
                <a:path w="29088" h="25194" extrusionOk="0">
                  <a:moveTo>
                    <a:pt x="7276" y="0"/>
                  </a:moveTo>
                  <a:lnTo>
                    <a:pt x="1" y="12597"/>
                  </a:lnTo>
                  <a:lnTo>
                    <a:pt x="7276" y="25194"/>
                  </a:lnTo>
                  <a:lnTo>
                    <a:pt x="21825" y="25194"/>
                  </a:lnTo>
                  <a:lnTo>
                    <a:pt x="29088" y="12597"/>
                  </a:lnTo>
                  <a:lnTo>
                    <a:pt x="21825" y="0"/>
                  </a:lnTo>
                  <a:close/>
                </a:path>
              </a:pathLst>
            </a:custGeom>
            <a:solidFill>
              <a:srgbClr val="FCBD24"/>
            </a:solidFill>
            <a:ln>
              <a:noFill/>
            </a:ln>
          </p:spPr>
          <p:txBody>
            <a:bodyPr spcFirstLastPara="1" wrap="square" lIns="182850" tIns="182850" rIns="182850" bIns="182850" anchor="ctr" anchorCtr="0">
              <a:noAutofit/>
            </a:bodyPr>
            <a:lstStyle/>
            <a:p>
              <a:endParaRPr sz="3600"/>
            </a:p>
          </p:txBody>
        </p:sp>
        <p:sp>
          <p:nvSpPr>
            <p:cNvPr id="150" name="Google Shape;150;p17"/>
            <p:cNvSpPr/>
            <p:nvPr/>
          </p:nvSpPr>
          <p:spPr>
            <a:xfrm>
              <a:off x="5723013" y="1345175"/>
              <a:ext cx="563475" cy="487600"/>
            </a:xfrm>
            <a:custGeom>
              <a:avLst/>
              <a:gdLst/>
              <a:ahLst/>
              <a:cxnLst/>
              <a:rect l="l" t="t" r="r" b="b"/>
              <a:pathLst>
                <a:path w="22539" h="19504" extrusionOk="0">
                  <a:moveTo>
                    <a:pt x="16335" y="1049"/>
                  </a:moveTo>
                  <a:lnTo>
                    <a:pt x="21384" y="9823"/>
                  </a:lnTo>
                  <a:lnTo>
                    <a:pt x="16335" y="18610"/>
                  </a:lnTo>
                  <a:lnTo>
                    <a:pt x="6215" y="18610"/>
                  </a:lnTo>
                  <a:lnTo>
                    <a:pt x="1155" y="9823"/>
                  </a:lnTo>
                  <a:lnTo>
                    <a:pt x="6215" y="1049"/>
                  </a:lnTo>
                  <a:close/>
                  <a:moveTo>
                    <a:pt x="5632" y="1"/>
                  </a:moveTo>
                  <a:lnTo>
                    <a:pt x="0" y="9752"/>
                  </a:lnTo>
                  <a:lnTo>
                    <a:pt x="5632" y="19503"/>
                  </a:lnTo>
                  <a:lnTo>
                    <a:pt x="16907" y="19503"/>
                  </a:lnTo>
                  <a:lnTo>
                    <a:pt x="22539" y="9752"/>
                  </a:lnTo>
                  <a:lnTo>
                    <a:pt x="16907" y="1"/>
                  </a:lnTo>
                  <a:close/>
                </a:path>
              </a:pathLst>
            </a:custGeom>
            <a:solidFill>
              <a:srgbClr val="FFFFFF"/>
            </a:solidFill>
            <a:ln>
              <a:noFill/>
            </a:ln>
          </p:spPr>
          <p:txBody>
            <a:bodyPr spcFirstLastPara="1" wrap="square" lIns="182850" tIns="182850" rIns="182850" bIns="182850" anchor="ctr" anchorCtr="0">
              <a:noAutofit/>
            </a:bodyPr>
            <a:lstStyle/>
            <a:p>
              <a:endParaRPr sz="3600"/>
            </a:p>
          </p:txBody>
        </p:sp>
        <p:sp>
          <p:nvSpPr>
            <p:cNvPr id="151" name="Google Shape;151;p17"/>
            <p:cNvSpPr/>
            <p:nvPr/>
          </p:nvSpPr>
          <p:spPr>
            <a:xfrm>
              <a:off x="5054925" y="1496700"/>
              <a:ext cx="476550" cy="786125"/>
            </a:xfrm>
            <a:custGeom>
              <a:avLst/>
              <a:gdLst/>
              <a:ahLst/>
              <a:cxnLst/>
              <a:rect l="l" t="t" r="r" b="b"/>
              <a:pathLst>
                <a:path w="19062" h="31445" extrusionOk="0">
                  <a:moveTo>
                    <a:pt x="1345" y="0"/>
                  </a:moveTo>
                  <a:lnTo>
                    <a:pt x="0" y="762"/>
                  </a:lnTo>
                  <a:lnTo>
                    <a:pt x="17717" y="31444"/>
                  </a:lnTo>
                  <a:lnTo>
                    <a:pt x="19062" y="30671"/>
                  </a:lnTo>
                  <a:lnTo>
                    <a:pt x="1345" y="0"/>
                  </a:lnTo>
                  <a:close/>
                </a:path>
              </a:pathLst>
            </a:custGeom>
            <a:solidFill>
              <a:srgbClr val="FCBD24"/>
            </a:solidFill>
            <a:ln>
              <a:noFill/>
            </a:ln>
          </p:spPr>
          <p:txBody>
            <a:bodyPr spcFirstLastPara="1" wrap="square" lIns="182850" tIns="182850" rIns="182850" bIns="182850" anchor="ctr" anchorCtr="0">
              <a:noAutofit/>
            </a:bodyPr>
            <a:lstStyle/>
            <a:p>
              <a:endParaRPr sz="3600"/>
            </a:p>
          </p:txBody>
        </p:sp>
      </p:grpSp>
      <p:grpSp>
        <p:nvGrpSpPr>
          <p:cNvPr id="153" name="Google Shape;153;p17"/>
          <p:cNvGrpSpPr/>
          <p:nvPr/>
        </p:nvGrpSpPr>
        <p:grpSpPr>
          <a:xfrm>
            <a:off x="9144000" y="4969432"/>
            <a:ext cx="6789770" cy="2248550"/>
            <a:chOff x="4670963" y="2314050"/>
            <a:chExt cx="3394885" cy="1124275"/>
          </a:xfrm>
        </p:grpSpPr>
        <p:cxnSp>
          <p:nvCxnSpPr>
            <p:cNvPr id="154" name="Google Shape;154;p17"/>
            <p:cNvCxnSpPr/>
            <p:nvPr/>
          </p:nvCxnSpPr>
          <p:spPr>
            <a:xfrm rot="10800000">
              <a:off x="4670963" y="2348300"/>
              <a:ext cx="1314300" cy="788700"/>
            </a:xfrm>
            <a:prstGeom prst="straightConnector1">
              <a:avLst/>
            </a:prstGeom>
            <a:noFill/>
            <a:ln w="19050" cap="flat" cmpd="sng">
              <a:solidFill>
                <a:schemeClr val="accent3"/>
              </a:solidFill>
              <a:prstDash val="solid"/>
              <a:round/>
              <a:headEnd type="none" w="med" len="med"/>
              <a:tailEnd type="none" w="med" len="med"/>
            </a:ln>
          </p:spPr>
        </p:cxnSp>
        <p:sp>
          <p:nvSpPr>
            <p:cNvPr id="155" name="Google Shape;155;p17"/>
            <p:cNvSpPr/>
            <p:nvPr/>
          </p:nvSpPr>
          <p:spPr>
            <a:xfrm>
              <a:off x="6166234" y="2911400"/>
              <a:ext cx="1899614" cy="420300"/>
            </a:xfrm>
            <a:custGeom>
              <a:avLst/>
              <a:gdLst/>
              <a:ahLst/>
              <a:cxnLst/>
              <a:rect l="l" t="t" r="r" b="b"/>
              <a:pathLst>
                <a:path w="56448" h="15503" extrusionOk="0">
                  <a:moveTo>
                    <a:pt x="0" y="1"/>
                  </a:moveTo>
                  <a:lnTo>
                    <a:pt x="0" y="15503"/>
                  </a:lnTo>
                  <a:lnTo>
                    <a:pt x="48697" y="15503"/>
                  </a:lnTo>
                  <a:cubicBezTo>
                    <a:pt x="52983" y="15503"/>
                    <a:pt x="56448" y="12026"/>
                    <a:pt x="56448" y="7752"/>
                  </a:cubicBezTo>
                  <a:cubicBezTo>
                    <a:pt x="56448" y="3477"/>
                    <a:pt x="52983" y="1"/>
                    <a:pt x="48697" y="1"/>
                  </a:cubicBezTo>
                  <a:close/>
                </a:path>
              </a:pathLst>
            </a:custGeom>
            <a:solidFill>
              <a:srgbClr val="869FB2"/>
            </a:solidFill>
            <a:ln>
              <a:noFill/>
            </a:ln>
          </p:spPr>
          <p:txBody>
            <a:bodyPr spcFirstLastPara="1" wrap="square" lIns="182850" tIns="182850" rIns="182850" bIns="182850" anchor="ctr" anchorCtr="0">
              <a:noAutofit/>
            </a:bodyPr>
            <a:lstStyle/>
            <a:p>
              <a:pPr algn="ctr"/>
              <a:r>
                <a:rPr lang="en-US" sz="2400" dirty="0">
                  <a:solidFill>
                    <a:srgbClr val="FFFFFF"/>
                  </a:solidFill>
                  <a:latin typeface="Fira Sans Extra Condensed Medium"/>
                  <a:ea typeface="Fira Sans Extra Condensed Medium"/>
                  <a:cs typeface="Fira Sans Extra Condensed Medium"/>
                  <a:sym typeface="Fira Sans Extra Condensed Medium"/>
                </a:rPr>
                <a:t>    </a:t>
              </a:r>
              <a:r>
                <a:rPr lang="uz-Latn-UZ" sz="2400" dirty="0">
                  <a:solidFill>
                    <a:srgbClr val="FFFFFF"/>
                  </a:solidFill>
                  <a:latin typeface="Fira Sans Extra Condensed Medium"/>
                  <a:ea typeface="Fira Sans Extra Condensed Medium"/>
                  <a:cs typeface="Fira Sans Extra Condensed Medium"/>
                  <a:sym typeface="Fira Sans Extra Condensed Medium"/>
                </a:rPr>
                <a:t>BAHOIY JAMOALARI</a:t>
              </a:r>
            </a:p>
          </p:txBody>
        </p:sp>
        <p:sp>
          <p:nvSpPr>
            <p:cNvPr id="156" name="Google Shape;156;p17"/>
            <p:cNvSpPr/>
            <p:nvPr/>
          </p:nvSpPr>
          <p:spPr>
            <a:xfrm>
              <a:off x="5641013" y="2808450"/>
              <a:ext cx="727475" cy="629875"/>
            </a:xfrm>
            <a:custGeom>
              <a:avLst/>
              <a:gdLst/>
              <a:ahLst/>
              <a:cxnLst/>
              <a:rect l="l" t="t" r="r" b="b"/>
              <a:pathLst>
                <a:path w="29099" h="25195" extrusionOk="0">
                  <a:moveTo>
                    <a:pt x="7275" y="1"/>
                  </a:moveTo>
                  <a:lnTo>
                    <a:pt x="0" y="12598"/>
                  </a:lnTo>
                  <a:lnTo>
                    <a:pt x="7275" y="25194"/>
                  </a:lnTo>
                  <a:lnTo>
                    <a:pt x="21824" y="25194"/>
                  </a:lnTo>
                  <a:lnTo>
                    <a:pt x="29099" y="12598"/>
                  </a:lnTo>
                  <a:lnTo>
                    <a:pt x="21824" y="1"/>
                  </a:lnTo>
                  <a:close/>
                </a:path>
              </a:pathLst>
            </a:custGeom>
            <a:solidFill>
              <a:srgbClr val="5EB2FC"/>
            </a:solidFill>
            <a:ln>
              <a:noFill/>
            </a:ln>
          </p:spPr>
          <p:txBody>
            <a:bodyPr spcFirstLastPara="1" wrap="square" lIns="182850" tIns="182850" rIns="182850" bIns="182850" anchor="ctr" anchorCtr="0">
              <a:noAutofit/>
            </a:bodyPr>
            <a:lstStyle/>
            <a:p>
              <a:endParaRPr sz="3600"/>
            </a:p>
          </p:txBody>
        </p:sp>
        <p:sp>
          <p:nvSpPr>
            <p:cNvPr id="157" name="Google Shape;157;p17"/>
            <p:cNvSpPr/>
            <p:nvPr/>
          </p:nvSpPr>
          <p:spPr>
            <a:xfrm>
              <a:off x="5723013" y="2878100"/>
              <a:ext cx="563475" cy="491175"/>
            </a:xfrm>
            <a:custGeom>
              <a:avLst/>
              <a:gdLst/>
              <a:ahLst/>
              <a:cxnLst/>
              <a:rect l="l" t="t" r="r" b="b"/>
              <a:pathLst>
                <a:path w="22539" h="19647" extrusionOk="0">
                  <a:moveTo>
                    <a:pt x="16324" y="1049"/>
                  </a:moveTo>
                  <a:lnTo>
                    <a:pt x="21384" y="9824"/>
                  </a:lnTo>
                  <a:lnTo>
                    <a:pt x="16324" y="18610"/>
                  </a:lnTo>
                  <a:lnTo>
                    <a:pt x="6203" y="18610"/>
                  </a:lnTo>
                  <a:lnTo>
                    <a:pt x="1155" y="9824"/>
                  </a:lnTo>
                  <a:lnTo>
                    <a:pt x="6203" y="1049"/>
                  </a:lnTo>
                  <a:close/>
                  <a:moveTo>
                    <a:pt x="5632" y="1"/>
                  </a:moveTo>
                  <a:lnTo>
                    <a:pt x="0" y="9824"/>
                  </a:lnTo>
                  <a:lnTo>
                    <a:pt x="5632" y="19646"/>
                  </a:lnTo>
                  <a:lnTo>
                    <a:pt x="16907" y="19646"/>
                  </a:lnTo>
                  <a:lnTo>
                    <a:pt x="22539" y="9824"/>
                  </a:lnTo>
                  <a:lnTo>
                    <a:pt x="16907" y="1"/>
                  </a:lnTo>
                  <a:close/>
                </a:path>
              </a:pathLst>
            </a:custGeom>
            <a:solidFill>
              <a:srgbClr val="FFFFFF"/>
            </a:solidFill>
            <a:ln>
              <a:noFill/>
            </a:ln>
          </p:spPr>
          <p:txBody>
            <a:bodyPr spcFirstLastPara="1" wrap="square" lIns="182850" tIns="182850" rIns="182850" bIns="182850" anchor="ctr" anchorCtr="0">
              <a:noAutofit/>
            </a:bodyPr>
            <a:lstStyle/>
            <a:p>
              <a:endParaRPr sz="3600"/>
            </a:p>
          </p:txBody>
        </p:sp>
        <p:sp>
          <p:nvSpPr>
            <p:cNvPr id="158" name="Google Shape;158;p17"/>
            <p:cNvSpPr/>
            <p:nvPr/>
          </p:nvSpPr>
          <p:spPr>
            <a:xfrm>
              <a:off x="5054925" y="2314050"/>
              <a:ext cx="476550" cy="786425"/>
            </a:xfrm>
            <a:custGeom>
              <a:avLst/>
              <a:gdLst/>
              <a:ahLst/>
              <a:cxnLst/>
              <a:rect l="l" t="t" r="r" b="b"/>
              <a:pathLst>
                <a:path w="19062" h="31457" extrusionOk="0">
                  <a:moveTo>
                    <a:pt x="17717" y="1"/>
                  </a:moveTo>
                  <a:lnTo>
                    <a:pt x="0" y="30683"/>
                  </a:lnTo>
                  <a:lnTo>
                    <a:pt x="1345" y="31457"/>
                  </a:lnTo>
                  <a:lnTo>
                    <a:pt x="19062" y="774"/>
                  </a:lnTo>
                  <a:lnTo>
                    <a:pt x="17717" y="1"/>
                  </a:lnTo>
                  <a:close/>
                </a:path>
              </a:pathLst>
            </a:custGeom>
            <a:solidFill>
              <a:srgbClr val="5EB2FC"/>
            </a:solidFill>
            <a:ln>
              <a:noFill/>
            </a:ln>
          </p:spPr>
          <p:txBody>
            <a:bodyPr spcFirstLastPara="1" wrap="square" lIns="182850" tIns="182850" rIns="182850" bIns="182850" anchor="ctr" anchorCtr="0">
              <a:noAutofit/>
            </a:bodyPr>
            <a:lstStyle/>
            <a:p>
              <a:endParaRPr sz="3600"/>
            </a:p>
          </p:txBody>
        </p:sp>
      </p:grpSp>
      <p:grpSp>
        <p:nvGrpSpPr>
          <p:cNvPr id="164" name="Google Shape;164;p17"/>
          <p:cNvGrpSpPr/>
          <p:nvPr/>
        </p:nvGrpSpPr>
        <p:grpSpPr>
          <a:xfrm>
            <a:off x="8060474" y="5017231"/>
            <a:ext cx="5425168" cy="4096800"/>
            <a:chOff x="4129200" y="2337950"/>
            <a:chExt cx="2712584" cy="2048400"/>
          </a:xfrm>
        </p:grpSpPr>
        <p:cxnSp>
          <p:nvCxnSpPr>
            <p:cNvPr id="165" name="Google Shape;165;p17"/>
            <p:cNvCxnSpPr/>
            <p:nvPr/>
          </p:nvCxnSpPr>
          <p:spPr>
            <a:xfrm>
              <a:off x="4571975" y="2337950"/>
              <a:ext cx="0" cy="1567200"/>
            </a:xfrm>
            <a:prstGeom prst="straightConnector1">
              <a:avLst/>
            </a:prstGeom>
            <a:noFill/>
            <a:ln w="19050" cap="flat" cmpd="sng">
              <a:solidFill>
                <a:schemeClr val="accent3"/>
              </a:solidFill>
              <a:prstDash val="solid"/>
              <a:round/>
              <a:headEnd type="none" w="med" len="med"/>
              <a:tailEnd type="none" w="med" len="med"/>
            </a:ln>
          </p:spPr>
        </p:cxnSp>
        <p:sp>
          <p:nvSpPr>
            <p:cNvPr id="166" name="Google Shape;166;p17"/>
            <p:cNvSpPr/>
            <p:nvPr/>
          </p:nvSpPr>
          <p:spPr>
            <a:xfrm>
              <a:off x="4744185" y="3842781"/>
              <a:ext cx="2097599" cy="487300"/>
            </a:xfrm>
            <a:custGeom>
              <a:avLst/>
              <a:gdLst/>
              <a:ahLst/>
              <a:cxnLst/>
              <a:rect l="l" t="t" r="r" b="b"/>
              <a:pathLst>
                <a:path w="56449" h="15503" extrusionOk="0">
                  <a:moveTo>
                    <a:pt x="1" y="1"/>
                  </a:moveTo>
                  <a:lnTo>
                    <a:pt x="1" y="15503"/>
                  </a:lnTo>
                  <a:lnTo>
                    <a:pt x="48697" y="15503"/>
                  </a:lnTo>
                  <a:cubicBezTo>
                    <a:pt x="52972" y="15503"/>
                    <a:pt x="56448" y="12026"/>
                    <a:pt x="56448" y="7752"/>
                  </a:cubicBezTo>
                  <a:cubicBezTo>
                    <a:pt x="56448" y="3478"/>
                    <a:pt x="52972" y="1"/>
                    <a:pt x="48697" y="1"/>
                  </a:cubicBezTo>
                  <a:close/>
                </a:path>
              </a:pathLst>
            </a:custGeom>
            <a:solidFill>
              <a:srgbClr val="869FB2"/>
            </a:solidFill>
            <a:ln>
              <a:noFill/>
            </a:ln>
          </p:spPr>
          <p:txBody>
            <a:bodyPr spcFirstLastPara="1" wrap="square" lIns="182850" tIns="182850" rIns="182850" bIns="182850" anchor="ctr" anchorCtr="0">
              <a:noAutofit/>
            </a:bodyPr>
            <a:lstStyle/>
            <a:p>
              <a:pPr algn="ctr"/>
              <a:r>
                <a:rPr lang="en-US" sz="2400" dirty="0">
                  <a:solidFill>
                    <a:srgbClr val="FFFFFF"/>
                  </a:solidFill>
                  <a:latin typeface="Fira Sans Extra Condensed Medium"/>
                  <a:ea typeface="Fira Sans Extra Condensed Medium"/>
                  <a:cs typeface="Fira Sans Extra Condensed Medium"/>
                  <a:sym typeface="Fira Sans Extra Condensed Medium"/>
                </a:rPr>
                <a:t>  </a:t>
              </a:r>
              <a:r>
                <a:rPr lang="uz-Latn-UZ" sz="2400" dirty="0">
                  <a:solidFill>
                    <a:srgbClr val="FFFFFF"/>
                  </a:solidFill>
                  <a:latin typeface="Fira Sans Extra Condensed Medium"/>
                  <a:ea typeface="Fira Sans Extra Condensed Medium"/>
                  <a:cs typeface="Fira Sans Extra Condensed Medium"/>
                  <a:sym typeface="Fira Sans Extra Condensed Medium"/>
                </a:rPr>
                <a:t>BUDDA</a:t>
              </a:r>
              <a:r>
                <a:rPr lang="en-US" sz="2400" dirty="0">
                  <a:solidFill>
                    <a:srgbClr val="FFFFFF"/>
                  </a:solidFill>
                  <a:latin typeface="Fira Sans Extra Condensed Medium"/>
                  <a:ea typeface="Fira Sans Extra Condensed Medium"/>
                  <a:cs typeface="Fira Sans Extra Condensed Medium"/>
                  <a:sym typeface="Fira Sans Extra Condensed Medium"/>
                </a:rPr>
                <a:t> IBODATXONASI</a:t>
              </a:r>
              <a:endParaRPr lang="uz-Latn-UZ" sz="2400" dirty="0">
                <a:solidFill>
                  <a:srgbClr val="FFFFFF"/>
                </a:solidFill>
                <a:latin typeface="Fira Sans Extra Condensed Medium"/>
                <a:ea typeface="Fira Sans Extra Condensed Medium"/>
                <a:cs typeface="Fira Sans Extra Condensed Medium"/>
                <a:sym typeface="Fira Sans Extra Condensed Medium"/>
              </a:endParaRPr>
            </a:p>
          </p:txBody>
        </p:sp>
        <p:sp>
          <p:nvSpPr>
            <p:cNvPr id="167" name="Google Shape;167;p17"/>
            <p:cNvSpPr/>
            <p:nvPr/>
          </p:nvSpPr>
          <p:spPr>
            <a:xfrm>
              <a:off x="4208225" y="3756500"/>
              <a:ext cx="727500" cy="629850"/>
            </a:xfrm>
            <a:custGeom>
              <a:avLst/>
              <a:gdLst/>
              <a:ahLst/>
              <a:cxnLst/>
              <a:rect l="l" t="t" r="r" b="b"/>
              <a:pathLst>
                <a:path w="29100" h="25194" extrusionOk="0">
                  <a:moveTo>
                    <a:pt x="7275" y="0"/>
                  </a:moveTo>
                  <a:lnTo>
                    <a:pt x="0" y="12597"/>
                  </a:lnTo>
                  <a:lnTo>
                    <a:pt x="7275" y="25194"/>
                  </a:lnTo>
                  <a:lnTo>
                    <a:pt x="21824" y="25194"/>
                  </a:lnTo>
                  <a:lnTo>
                    <a:pt x="29099" y="12597"/>
                  </a:lnTo>
                  <a:lnTo>
                    <a:pt x="21824" y="0"/>
                  </a:lnTo>
                  <a:close/>
                </a:path>
              </a:pathLst>
            </a:custGeom>
            <a:solidFill>
              <a:srgbClr val="EC3A3B"/>
            </a:solidFill>
            <a:ln>
              <a:noFill/>
            </a:ln>
          </p:spPr>
          <p:txBody>
            <a:bodyPr spcFirstLastPara="1" wrap="square" lIns="182850" tIns="182850" rIns="182850" bIns="182850" anchor="ctr" anchorCtr="0">
              <a:noAutofit/>
            </a:bodyPr>
            <a:lstStyle/>
            <a:p>
              <a:endParaRPr sz="3600"/>
            </a:p>
          </p:txBody>
        </p:sp>
        <p:sp>
          <p:nvSpPr>
            <p:cNvPr id="168" name="Google Shape;168;p17"/>
            <p:cNvSpPr/>
            <p:nvPr/>
          </p:nvSpPr>
          <p:spPr>
            <a:xfrm>
              <a:off x="4290088" y="3827025"/>
              <a:ext cx="563775" cy="487300"/>
            </a:xfrm>
            <a:custGeom>
              <a:avLst/>
              <a:gdLst/>
              <a:ahLst/>
              <a:cxnLst/>
              <a:rect l="l" t="t" r="r" b="b"/>
              <a:pathLst>
                <a:path w="22551" h="19492" extrusionOk="0">
                  <a:moveTo>
                    <a:pt x="16336" y="1037"/>
                  </a:moveTo>
                  <a:lnTo>
                    <a:pt x="21396" y="9824"/>
                  </a:lnTo>
                  <a:lnTo>
                    <a:pt x="16336" y="18598"/>
                  </a:lnTo>
                  <a:lnTo>
                    <a:pt x="6216" y="18598"/>
                  </a:lnTo>
                  <a:lnTo>
                    <a:pt x="1155" y="9824"/>
                  </a:lnTo>
                  <a:lnTo>
                    <a:pt x="6216" y="1037"/>
                  </a:lnTo>
                  <a:close/>
                  <a:moveTo>
                    <a:pt x="5644" y="1"/>
                  </a:moveTo>
                  <a:lnTo>
                    <a:pt x="1" y="9740"/>
                  </a:lnTo>
                  <a:lnTo>
                    <a:pt x="5644" y="19491"/>
                  </a:lnTo>
                  <a:lnTo>
                    <a:pt x="16907" y="19491"/>
                  </a:lnTo>
                  <a:lnTo>
                    <a:pt x="22551" y="9740"/>
                  </a:lnTo>
                  <a:lnTo>
                    <a:pt x="16907" y="1"/>
                  </a:lnTo>
                  <a:close/>
                </a:path>
              </a:pathLst>
            </a:custGeom>
            <a:solidFill>
              <a:srgbClr val="FFFFFF"/>
            </a:solidFill>
            <a:ln>
              <a:noFill/>
            </a:ln>
          </p:spPr>
          <p:txBody>
            <a:bodyPr spcFirstLastPara="1" wrap="square" lIns="182850" tIns="182850" rIns="182850" bIns="182850" anchor="ctr" anchorCtr="0">
              <a:noAutofit/>
            </a:bodyPr>
            <a:lstStyle/>
            <a:p>
              <a:endParaRPr sz="3600"/>
            </a:p>
          </p:txBody>
        </p:sp>
        <p:sp>
          <p:nvSpPr>
            <p:cNvPr id="169" name="Google Shape;169;p17"/>
            <p:cNvSpPr/>
            <p:nvPr/>
          </p:nvSpPr>
          <p:spPr>
            <a:xfrm>
              <a:off x="4129200" y="3108200"/>
              <a:ext cx="885550" cy="38725"/>
            </a:xfrm>
            <a:custGeom>
              <a:avLst/>
              <a:gdLst/>
              <a:ahLst/>
              <a:cxnLst/>
              <a:rect l="l" t="t" r="r" b="b"/>
              <a:pathLst>
                <a:path w="35422" h="1549" extrusionOk="0">
                  <a:moveTo>
                    <a:pt x="1" y="0"/>
                  </a:moveTo>
                  <a:lnTo>
                    <a:pt x="1" y="1548"/>
                  </a:lnTo>
                  <a:lnTo>
                    <a:pt x="35422" y="1548"/>
                  </a:lnTo>
                  <a:lnTo>
                    <a:pt x="35422" y="0"/>
                  </a:lnTo>
                  <a:close/>
                </a:path>
              </a:pathLst>
            </a:custGeom>
            <a:solidFill>
              <a:srgbClr val="EC3A3B"/>
            </a:solidFill>
            <a:ln>
              <a:noFill/>
            </a:ln>
          </p:spPr>
          <p:txBody>
            <a:bodyPr spcFirstLastPara="1" wrap="square" lIns="182850" tIns="182850" rIns="182850" bIns="182850" anchor="ctr" anchorCtr="0">
              <a:noAutofit/>
            </a:bodyPr>
            <a:lstStyle/>
            <a:p>
              <a:endParaRPr sz="3600"/>
            </a:p>
          </p:txBody>
        </p:sp>
      </p:grpSp>
      <p:grpSp>
        <p:nvGrpSpPr>
          <p:cNvPr id="171" name="Google Shape;171;p17"/>
          <p:cNvGrpSpPr/>
          <p:nvPr/>
        </p:nvGrpSpPr>
        <p:grpSpPr>
          <a:xfrm>
            <a:off x="2827224" y="4969432"/>
            <a:ext cx="5920976" cy="2248550"/>
            <a:chOff x="1512575" y="2314050"/>
            <a:chExt cx="2960488" cy="1124275"/>
          </a:xfrm>
        </p:grpSpPr>
        <p:cxnSp>
          <p:nvCxnSpPr>
            <p:cNvPr id="172" name="Google Shape;172;p17"/>
            <p:cNvCxnSpPr/>
            <p:nvPr/>
          </p:nvCxnSpPr>
          <p:spPr>
            <a:xfrm rot="10800000" flipH="1">
              <a:off x="3158763" y="2348300"/>
              <a:ext cx="1314300" cy="788700"/>
            </a:xfrm>
            <a:prstGeom prst="straightConnector1">
              <a:avLst/>
            </a:prstGeom>
            <a:noFill/>
            <a:ln w="19050" cap="flat" cmpd="sng">
              <a:solidFill>
                <a:schemeClr val="accent3"/>
              </a:solidFill>
              <a:prstDash val="solid"/>
              <a:round/>
              <a:headEnd type="none" w="med" len="med"/>
              <a:tailEnd type="none" w="med" len="med"/>
            </a:ln>
          </p:spPr>
        </p:cxnSp>
        <p:sp>
          <p:nvSpPr>
            <p:cNvPr id="173" name="Google Shape;173;p17"/>
            <p:cNvSpPr/>
            <p:nvPr/>
          </p:nvSpPr>
          <p:spPr>
            <a:xfrm flipH="1">
              <a:off x="1512575" y="2929600"/>
              <a:ext cx="1411200" cy="387575"/>
            </a:xfrm>
            <a:custGeom>
              <a:avLst/>
              <a:gdLst/>
              <a:ahLst/>
              <a:cxnLst/>
              <a:rect l="l" t="t" r="r" b="b"/>
              <a:pathLst>
                <a:path w="56448" h="15503" extrusionOk="0">
                  <a:moveTo>
                    <a:pt x="0" y="1"/>
                  </a:moveTo>
                  <a:lnTo>
                    <a:pt x="0" y="15503"/>
                  </a:lnTo>
                  <a:lnTo>
                    <a:pt x="48697" y="15503"/>
                  </a:lnTo>
                  <a:cubicBezTo>
                    <a:pt x="52983" y="15503"/>
                    <a:pt x="56448" y="12026"/>
                    <a:pt x="56448" y="7752"/>
                  </a:cubicBezTo>
                  <a:cubicBezTo>
                    <a:pt x="56448" y="3477"/>
                    <a:pt x="52983" y="1"/>
                    <a:pt x="48697" y="1"/>
                  </a:cubicBezTo>
                  <a:close/>
                </a:path>
              </a:pathLst>
            </a:custGeom>
            <a:solidFill>
              <a:srgbClr val="869FB2"/>
            </a:solidFill>
            <a:ln>
              <a:noFill/>
            </a:ln>
          </p:spPr>
          <p:txBody>
            <a:bodyPr spcFirstLastPara="1" wrap="square" lIns="182850" tIns="182850" rIns="182850" bIns="182850" anchor="ctr" anchorCtr="0">
              <a:noAutofit/>
            </a:bodyPr>
            <a:lstStyle/>
            <a:p>
              <a:pPr algn="ctr"/>
              <a:r>
                <a:rPr lang="uz-Latn-UZ" sz="2400" dirty="0">
                  <a:solidFill>
                    <a:srgbClr val="FFFFFF"/>
                  </a:solidFill>
                  <a:latin typeface="Fira Sans Extra Condensed Medium"/>
                  <a:ea typeface="Fira Sans Extra Condensed Medium"/>
                  <a:cs typeface="Fira Sans Extra Condensed Medium"/>
                  <a:sym typeface="Fira Sans Extra Condensed Medium"/>
                </a:rPr>
                <a:t>YAHUDIY</a:t>
              </a:r>
            </a:p>
          </p:txBody>
        </p:sp>
        <p:sp>
          <p:nvSpPr>
            <p:cNvPr id="174" name="Google Shape;174;p17"/>
            <p:cNvSpPr/>
            <p:nvPr/>
          </p:nvSpPr>
          <p:spPr>
            <a:xfrm flipH="1">
              <a:off x="2775538" y="2808450"/>
              <a:ext cx="727475" cy="629875"/>
            </a:xfrm>
            <a:custGeom>
              <a:avLst/>
              <a:gdLst/>
              <a:ahLst/>
              <a:cxnLst/>
              <a:rect l="l" t="t" r="r" b="b"/>
              <a:pathLst>
                <a:path w="29099" h="25195" extrusionOk="0">
                  <a:moveTo>
                    <a:pt x="7275" y="1"/>
                  </a:moveTo>
                  <a:lnTo>
                    <a:pt x="0" y="12598"/>
                  </a:lnTo>
                  <a:lnTo>
                    <a:pt x="7275" y="25194"/>
                  </a:lnTo>
                  <a:lnTo>
                    <a:pt x="21824" y="25194"/>
                  </a:lnTo>
                  <a:lnTo>
                    <a:pt x="29099" y="12598"/>
                  </a:lnTo>
                  <a:lnTo>
                    <a:pt x="21824" y="1"/>
                  </a:lnTo>
                  <a:close/>
                </a:path>
              </a:pathLst>
            </a:custGeom>
            <a:solidFill>
              <a:schemeClr val="accent4"/>
            </a:solidFill>
            <a:ln>
              <a:noFill/>
            </a:ln>
          </p:spPr>
          <p:txBody>
            <a:bodyPr spcFirstLastPara="1" wrap="square" lIns="182850" tIns="182850" rIns="182850" bIns="182850" anchor="ctr" anchorCtr="0">
              <a:noAutofit/>
            </a:bodyPr>
            <a:lstStyle/>
            <a:p>
              <a:endParaRPr sz="3600"/>
            </a:p>
          </p:txBody>
        </p:sp>
        <p:sp>
          <p:nvSpPr>
            <p:cNvPr id="175" name="Google Shape;175;p17"/>
            <p:cNvSpPr/>
            <p:nvPr/>
          </p:nvSpPr>
          <p:spPr>
            <a:xfrm flipH="1">
              <a:off x="2857538" y="2878100"/>
              <a:ext cx="563475" cy="491175"/>
            </a:xfrm>
            <a:custGeom>
              <a:avLst/>
              <a:gdLst/>
              <a:ahLst/>
              <a:cxnLst/>
              <a:rect l="l" t="t" r="r" b="b"/>
              <a:pathLst>
                <a:path w="22539" h="19647" extrusionOk="0">
                  <a:moveTo>
                    <a:pt x="16324" y="1049"/>
                  </a:moveTo>
                  <a:lnTo>
                    <a:pt x="21384" y="9824"/>
                  </a:lnTo>
                  <a:lnTo>
                    <a:pt x="16324" y="18610"/>
                  </a:lnTo>
                  <a:lnTo>
                    <a:pt x="6203" y="18610"/>
                  </a:lnTo>
                  <a:lnTo>
                    <a:pt x="1155" y="9824"/>
                  </a:lnTo>
                  <a:lnTo>
                    <a:pt x="6203" y="1049"/>
                  </a:lnTo>
                  <a:close/>
                  <a:moveTo>
                    <a:pt x="5632" y="1"/>
                  </a:moveTo>
                  <a:lnTo>
                    <a:pt x="0" y="9824"/>
                  </a:lnTo>
                  <a:lnTo>
                    <a:pt x="5632" y="19646"/>
                  </a:lnTo>
                  <a:lnTo>
                    <a:pt x="16907" y="19646"/>
                  </a:lnTo>
                  <a:lnTo>
                    <a:pt x="22539" y="9824"/>
                  </a:lnTo>
                  <a:lnTo>
                    <a:pt x="16907" y="1"/>
                  </a:lnTo>
                  <a:close/>
                </a:path>
              </a:pathLst>
            </a:custGeom>
            <a:solidFill>
              <a:srgbClr val="FFFFFF"/>
            </a:solidFill>
            <a:ln>
              <a:noFill/>
            </a:ln>
          </p:spPr>
          <p:txBody>
            <a:bodyPr spcFirstLastPara="1" wrap="square" lIns="182850" tIns="182850" rIns="182850" bIns="182850" anchor="ctr" anchorCtr="0">
              <a:noAutofit/>
            </a:bodyPr>
            <a:lstStyle/>
            <a:p>
              <a:endParaRPr sz="3600"/>
            </a:p>
          </p:txBody>
        </p:sp>
        <p:sp>
          <p:nvSpPr>
            <p:cNvPr id="176" name="Google Shape;176;p17"/>
            <p:cNvSpPr/>
            <p:nvPr/>
          </p:nvSpPr>
          <p:spPr>
            <a:xfrm flipH="1">
              <a:off x="3612550" y="2314050"/>
              <a:ext cx="476550" cy="786425"/>
            </a:xfrm>
            <a:custGeom>
              <a:avLst/>
              <a:gdLst/>
              <a:ahLst/>
              <a:cxnLst/>
              <a:rect l="l" t="t" r="r" b="b"/>
              <a:pathLst>
                <a:path w="19062" h="31457" extrusionOk="0">
                  <a:moveTo>
                    <a:pt x="17717" y="1"/>
                  </a:moveTo>
                  <a:lnTo>
                    <a:pt x="0" y="30683"/>
                  </a:lnTo>
                  <a:lnTo>
                    <a:pt x="1345" y="31457"/>
                  </a:lnTo>
                  <a:lnTo>
                    <a:pt x="19062" y="774"/>
                  </a:lnTo>
                  <a:lnTo>
                    <a:pt x="17717" y="1"/>
                  </a:lnTo>
                  <a:close/>
                </a:path>
              </a:pathLst>
            </a:custGeom>
            <a:solidFill>
              <a:schemeClr val="accent4"/>
            </a:solidFill>
            <a:ln>
              <a:noFill/>
            </a:ln>
          </p:spPr>
          <p:txBody>
            <a:bodyPr spcFirstLastPara="1" wrap="square" lIns="182850" tIns="182850" rIns="182850" bIns="182850" anchor="ctr" anchorCtr="0">
              <a:noAutofit/>
            </a:bodyPr>
            <a:lstStyle/>
            <a:p>
              <a:endParaRPr sz="3600"/>
            </a:p>
          </p:txBody>
        </p:sp>
      </p:grpSp>
      <p:grpSp>
        <p:nvGrpSpPr>
          <p:cNvPr id="180" name="Google Shape;180;p17"/>
          <p:cNvGrpSpPr/>
          <p:nvPr/>
        </p:nvGrpSpPr>
        <p:grpSpPr>
          <a:xfrm>
            <a:off x="2768874" y="2890631"/>
            <a:ext cx="5735876" cy="2045700"/>
            <a:chOff x="1483400" y="1274650"/>
            <a:chExt cx="2867938" cy="1022850"/>
          </a:xfrm>
        </p:grpSpPr>
        <p:cxnSp>
          <p:nvCxnSpPr>
            <p:cNvPr id="181" name="Google Shape;181;p17"/>
            <p:cNvCxnSpPr/>
            <p:nvPr/>
          </p:nvCxnSpPr>
          <p:spPr>
            <a:xfrm>
              <a:off x="3102738" y="1576600"/>
              <a:ext cx="1248600" cy="720900"/>
            </a:xfrm>
            <a:prstGeom prst="straightConnector1">
              <a:avLst/>
            </a:prstGeom>
            <a:noFill/>
            <a:ln w="19050" cap="flat" cmpd="sng">
              <a:solidFill>
                <a:schemeClr val="accent3"/>
              </a:solidFill>
              <a:prstDash val="solid"/>
              <a:round/>
              <a:headEnd type="none" w="med" len="med"/>
              <a:tailEnd type="none" w="med" len="med"/>
            </a:ln>
          </p:spPr>
        </p:cxnSp>
        <p:sp>
          <p:nvSpPr>
            <p:cNvPr id="182" name="Google Shape;182;p17"/>
            <p:cNvSpPr/>
            <p:nvPr/>
          </p:nvSpPr>
          <p:spPr>
            <a:xfrm flipH="1">
              <a:off x="1483400" y="1395775"/>
              <a:ext cx="1410925" cy="387575"/>
            </a:xfrm>
            <a:custGeom>
              <a:avLst/>
              <a:gdLst/>
              <a:ahLst/>
              <a:cxnLst/>
              <a:rect l="l" t="t" r="r" b="b"/>
              <a:pathLst>
                <a:path w="56437" h="15503" extrusionOk="0">
                  <a:moveTo>
                    <a:pt x="1" y="1"/>
                  </a:moveTo>
                  <a:lnTo>
                    <a:pt x="1" y="15503"/>
                  </a:lnTo>
                  <a:lnTo>
                    <a:pt x="48697" y="15503"/>
                  </a:lnTo>
                  <a:cubicBezTo>
                    <a:pt x="52972" y="15503"/>
                    <a:pt x="56436" y="12026"/>
                    <a:pt x="56436" y="7752"/>
                  </a:cubicBezTo>
                  <a:cubicBezTo>
                    <a:pt x="56436" y="3477"/>
                    <a:pt x="52972" y="1"/>
                    <a:pt x="48697" y="1"/>
                  </a:cubicBezTo>
                  <a:close/>
                </a:path>
              </a:pathLst>
            </a:custGeom>
            <a:solidFill>
              <a:srgbClr val="869FB2"/>
            </a:solidFill>
            <a:ln>
              <a:noFill/>
            </a:ln>
          </p:spPr>
          <p:txBody>
            <a:bodyPr spcFirstLastPara="1" wrap="square" lIns="182850" tIns="182850" rIns="182850" bIns="182850" anchor="ctr" anchorCtr="0">
              <a:noAutofit/>
            </a:bodyPr>
            <a:lstStyle/>
            <a:p>
              <a:pPr algn="ctr"/>
              <a:r>
                <a:rPr lang="en-US" sz="2400" dirty="0">
                  <a:solidFill>
                    <a:srgbClr val="FFFFFF"/>
                  </a:solidFill>
                  <a:latin typeface="Fira Sans Extra Condensed Medium"/>
                  <a:ea typeface="Fira Sans Extra Condensed Medium"/>
                  <a:cs typeface="Fira Sans Extra Condensed Medium"/>
                  <a:sym typeface="Fira Sans Extra Condensed Medium"/>
                </a:rPr>
                <a:t>ISLOMIY</a:t>
              </a:r>
            </a:p>
          </p:txBody>
        </p:sp>
        <p:sp>
          <p:nvSpPr>
            <p:cNvPr id="183" name="Google Shape;183;p17"/>
            <p:cNvSpPr/>
            <p:nvPr/>
          </p:nvSpPr>
          <p:spPr>
            <a:xfrm flipH="1">
              <a:off x="2775675" y="1274650"/>
              <a:ext cx="727200" cy="629850"/>
            </a:xfrm>
            <a:custGeom>
              <a:avLst/>
              <a:gdLst/>
              <a:ahLst/>
              <a:cxnLst/>
              <a:rect l="l" t="t" r="r" b="b"/>
              <a:pathLst>
                <a:path w="29088" h="25194" extrusionOk="0">
                  <a:moveTo>
                    <a:pt x="7276" y="0"/>
                  </a:moveTo>
                  <a:lnTo>
                    <a:pt x="1" y="12597"/>
                  </a:lnTo>
                  <a:lnTo>
                    <a:pt x="7276" y="25194"/>
                  </a:lnTo>
                  <a:lnTo>
                    <a:pt x="21825" y="25194"/>
                  </a:lnTo>
                  <a:lnTo>
                    <a:pt x="29088" y="12597"/>
                  </a:lnTo>
                  <a:lnTo>
                    <a:pt x="21825" y="0"/>
                  </a:lnTo>
                  <a:close/>
                </a:path>
              </a:pathLst>
            </a:custGeom>
            <a:solidFill>
              <a:schemeClr val="accent2"/>
            </a:solidFill>
            <a:ln>
              <a:noFill/>
            </a:ln>
          </p:spPr>
          <p:txBody>
            <a:bodyPr spcFirstLastPara="1" wrap="square" lIns="182850" tIns="182850" rIns="182850" bIns="182850" anchor="ctr" anchorCtr="0">
              <a:noAutofit/>
            </a:bodyPr>
            <a:lstStyle/>
            <a:p>
              <a:endParaRPr sz="3600"/>
            </a:p>
          </p:txBody>
        </p:sp>
        <p:sp>
          <p:nvSpPr>
            <p:cNvPr id="184" name="Google Shape;184;p17"/>
            <p:cNvSpPr/>
            <p:nvPr/>
          </p:nvSpPr>
          <p:spPr>
            <a:xfrm flipH="1">
              <a:off x="2857538" y="1345175"/>
              <a:ext cx="563475" cy="487600"/>
            </a:xfrm>
            <a:custGeom>
              <a:avLst/>
              <a:gdLst/>
              <a:ahLst/>
              <a:cxnLst/>
              <a:rect l="l" t="t" r="r" b="b"/>
              <a:pathLst>
                <a:path w="22539" h="19504" extrusionOk="0">
                  <a:moveTo>
                    <a:pt x="16335" y="1049"/>
                  </a:moveTo>
                  <a:lnTo>
                    <a:pt x="21384" y="9823"/>
                  </a:lnTo>
                  <a:lnTo>
                    <a:pt x="16335" y="18610"/>
                  </a:lnTo>
                  <a:lnTo>
                    <a:pt x="6215" y="18610"/>
                  </a:lnTo>
                  <a:lnTo>
                    <a:pt x="1155" y="9823"/>
                  </a:lnTo>
                  <a:lnTo>
                    <a:pt x="6215" y="1049"/>
                  </a:lnTo>
                  <a:close/>
                  <a:moveTo>
                    <a:pt x="5632" y="1"/>
                  </a:moveTo>
                  <a:lnTo>
                    <a:pt x="0" y="9752"/>
                  </a:lnTo>
                  <a:lnTo>
                    <a:pt x="5632" y="19503"/>
                  </a:lnTo>
                  <a:lnTo>
                    <a:pt x="16907" y="19503"/>
                  </a:lnTo>
                  <a:lnTo>
                    <a:pt x="22539" y="9752"/>
                  </a:lnTo>
                  <a:lnTo>
                    <a:pt x="16907" y="1"/>
                  </a:lnTo>
                  <a:close/>
                </a:path>
              </a:pathLst>
            </a:custGeom>
            <a:solidFill>
              <a:srgbClr val="FFFFFF"/>
            </a:solidFill>
            <a:ln>
              <a:noFill/>
            </a:ln>
          </p:spPr>
          <p:txBody>
            <a:bodyPr spcFirstLastPara="1" wrap="square" lIns="182850" tIns="182850" rIns="182850" bIns="182850" anchor="ctr" anchorCtr="0">
              <a:noAutofit/>
            </a:bodyPr>
            <a:lstStyle/>
            <a:p>
              <a:endParaRPr sz="3600"/>
            </a:p>
          </p:txBody>
        </p:sp>
        <p:sp>
          <p:nvSpPr>
            <p:cNvPr id="185" name="Google Shape;185;p17"/>
            <p:cNvSpPr/>
            <p:nvPr/>
          </p:nvSpPr>
          <p:spPr>
            <a:xfrm flipH="1">
              <a:off x="3612550" y="1496700"/>
              <a:ext cx="476550" cy="786125"/>
            </a:xfrm>
            <a:custGeom>
              <a:avLst/>
              <a:gdLst/>
              <a:ahLst/>
              <a:cxnLst/>
              <a:rect l="l" t="t" r="r" b="b"/>
              <a:pathLst>
                <a:path w="19062" h="31445" extrusionOk="0">
                  <a:moveTo>
                    <a:pt x="1345" y="0"/>
                  </a:moveTo>
                  <a:lnTo>
                    <a:pt x="0" y="762"/>
                  </a:lnTo>
                  <a:lnTo>
                    <a:pt x="17717" y="31444"/>
                  </a:lnTo>
                  <a:lnTo>
                    <a:pt x="19062" y="30671"/>
                  </a:lnTo>
                  <a:lnTo>
                    <a:pt x="1345" y="0"/>
                  </a:lnTo>
                  <a:close/>
                </a:path>
              </a:pathLst>
            </a:custGeom>
            <a:solidFill>
              <a:schemeClr val="accent2"/>
            </a:solidFill>
            <a:ln>
              <a:noFill/>
            </a:ln>
          </p:spPr>
          <p:txBody>
            <a:bodyPr spcFirstLastPara="1" wrap="square" lIns="182850" tIns="182850" rIns="182850" bIns="182850" anchor="ctr" anchorCtr="0">
              <a:noAutofit/>
            </a:bodyPr>
            <a:lstStyle/>
            <a:p>
              <a:endParaRPr sz="3600"/>
            </a:p>
          </p:txBody>
        </p:sp>
      </p:grpSp>
      <p:grpSp>
        <p:nvGrpSpPr>
          <p:cNvPr id="191" name="Google Shape;191;p17"/>
          <p:cNvGrpSpPr/>
          <p:nvPr/>
        </p:nvGrpSpPr>
        <p:grpSpPr>
          <a:xfrm>
            <a:off x="7068074" y="3313282"/>
            <a:ext cx="3755900" cy="3252250"/>
            <a:chOff x="3633000" y="1485975"/>
            <a:chExt cx="1877950" cy="1626125"/>
          </a:xfrm>
        </p:grpSpPr>
        <p:sp>
          <p:nvSpPr>
            <p:cNvPr id="192" name="Google Shape;192;p17"/>
            <p:cNvSpPr/>
            <p:nvPr/>
          </p:nvSpPr>
          <p:spPr>
            <a:xfrm>
              <a:off x="3633000" y="1485975"/>
              <a:ext cx="1877950" cy="1626125"/>
            </a:xfrm>
            <a:custGeom>
              <a:avLst/>
              <a:gdLst/>
              <a:ahLst/>
              <a:cxnLst/>
              <a:rect l="l" t="t" r="r" b="b"/>
              <a:pathLst>
                <a:path w="75118" h="65045" extrusionOk="0">
                  <a:moveTo>
                    <a:pt x="18777" y="0"/>
                  </a:moveTo>
                  <a:lnTo>
                    <a:pt x="1" y="32528"/>
                  </a:lnTo>
                  <a:lnTo>
                    <a:pt x="18777" y="65044"/>
                  </a:lnTo>
                  <a:lnTo>
                    <a:pt x="56341" y="65044"/>
                  </a:lnTo>
                  <a:lnTo>
                    <a:pt x="75117" y="32528"/>
                  </a:lnTo>
                  <a:lnTo>
                    <a:pt x="56341" y="0"/>
                  </a:lnTo>
                  <a:close/>
                </a:path>
              </a:pathLst>
            </a:custGeom>
            <a:solidFill>
              <a:schemeClr val="lt2"/>
            </a:solidFill>
            <a:ln>
              <a:noFill/>
            </a:ln>
          </p:spPr>
          <p:txBody>
            <a:bodyPr spcFirstLastPara="1" wrap="square" lIns="182850" tIns="182850" rIns="182850" bIns="182850" anchor="ctr" anchorCtr="0">
              <a:noAutofit/>
            </a:bodyPr>
            <a:lstStyle/>
            <a:p>
              <a:endParaRPr sz="3600"/>
            </a:p>
          </p:txBody>
        </p:sp>
        <p:sp>
          <p:nvSpPr>
            <p:cNvPr id="193" name="Google Shape;193;p17"/>
            <p:cNvSpPr/>
            <p:nvPr/>
          </p:nvSpPr>
          <p:spPr>
            <a:xfrm>
              <a:off x="3752663" y="1589550"/>
              <a:ext cx="1638625" cy="1418950"/>
            </a:xfrm>
            <a:custGeom>
              <a:avLst/>
              <a:gdLst/>
              <a:ahLst/>
              <a:cxnLst/>
              <a:rect l="l" t="t" r="r" b="b"/>
              <a:pathLst>
                <a:path w="65545" h="56758" extrusionOk="0">
                  <a:moveTo>
                    <a:pt x="16383" y="1"/>
                  </a:moveTo>
                  <a:lnTo>
                    <a:pt x="0" y="28385"/>
                  </a:lnTo>
                  <a:lnTo>
                    <a:pt x="16383" y="56758"/>
                  </a:lnTo>
                  <a:lnTo>
                    <a:pt x="49161" y="56758"/>
                  </a:lnTo>
                  <a:lnTo>
                    <a:pt x="65544" y="28385"/>
                  </a:lnTo>
                  <a:lnTo>
                    <a:pt x="49161" y="1"/>
                  </a:lnTo>
                  <a:close/>
                </a:path>
              </a:pathLst>
            </a:custGeom>
            <a:solidFill>
              <a:schemeClr val="accent3"/>
            </a:solidFill>
            <a:ln>
              <a:noFill/>
            </a:ln>
          </p:spPr>
          <p:txBody>
            <a:bodyPr spcFirstLastPara="1" wrap="square" lIns="548600" tIns="182850" rIns="548600" bIns="182850" anchor="ctr" anchorCtr="0">
              <a:noAutofit/>
            </a:bodyPr>
            <a:lstStyle/>
            <a:p>
              <a:pPr algn="ctr"/>
              <a:r>
                <a:rPr lang="en" sz="3000" dirty="0">
                  <a:solidFill>
                    <a:srgbClr val="FFFFFF"/>
                  </a:solidFill>
                  <a:latin typeface="Roboto"/>
                  <a:ea typeface="Roboto"/>
                  <a:cs typeface="Roboto"/>
                  <a:sym typeface="Roboto"/>
                </a:rPr>
                <a:t>2 238</a:t>
              </a:r>
              <a:endParaRPr sz="3000" dirty="0">
                <a:solidFill>
                  <a:srgbClr val="FFFFFF"/>
                </a:solidFill>
                <a:latin typeface="Roboto"/>
                <a:ea typeface="Roboto"/>
                <a:cs typeface="Roboto"/>
                <a:sym typeface="Roboto"/>
              </a:endParaRPr>
            </a:p>
          </p:txBody>
        </p:sp>
        <p:sp>
          <p:nvSpPr>
            <p:cNvPr id="194" name="Google Shape;194;p17"/>
            <p:cNvSpPr/>
            <p:nvPr/>
          </p:nvSpPr>
          <p:spPr>
            <a:xfrm>
              <a:off x="3880650" y="1698800"/>
              <a:ext cx="1382650" cy="1198075"/>
            </a:xfrm>
            <a:custGeom>
              <a:avLst/>
              <a:gdLst/>
              <a:ahLst/>
              <a:cxnLst/>
              <a:rect l="l" t="t" r="r" b="b"/>
              <a:pathLst>
                <a:path w="55306" h="47923" extrusionOk="0">
                  <a:moveTo>
                    <a:pt x="40125" y="2382"/>
                  </a:moveTo>
                  <a:lnTo>
                    <a:pt x="52603" y="24027"/>
                  </a:lnTo>
                  <a:lnTo>
                    <a:pt x="40125" y="45685"/>
                  </a:lnTo>
                  <a:lnTo>
                    <a:pt x="15181" y="45685"/>
                  </a:lnTo>
                  <a:lnTo>
                    <a:pt x="2716" y="24027"/>
                  </a:lnTo>
                  <a:lnTo>
                    <a:pt x="15181" y="2382"/>
                  </a:lnTo>
                  <a:close/>
                  <a:moveTo>
                    <a:pt x="13824" y="0"/>
                  </a:moveTo>
                  <a:lnTo>
                    <a:pt x="1" y="23956"/>
                  </a:lnTo>
                  <a:lnTo>
                    <a:pt x="13824" y="47923"/>
                  </a:lnTo>
                  <a:lnTo>
                    <a:pt x="41482" y="47923"/>
                  </a:lnTo>
                  <a:lnTo>
                    <a:pt x="55305" y="23956"/>
                  </a:lnTo>
                  <a:lnTo>
                    <a:pt x="41482" y="0"/>
                  </a:lnTo>
                  <a:close/>
                </a:path>
              </a:pathLst>
            </a:custGeom>
            <a:solidFill>
              <a:srgbClr val="FFFFFF"/>
            </a:solidFill>
            <a:ln>
              <a:noFill/>
            </a:ln>
          </p:spPr>
          <p:txBody>
            <a:bodyPr spcFirstLastPara="1" wrap="square" lIns="182850" tIns="182850" rIns="182850" bIns="182850" anchor="ctr" anchorCtr="0">
              <a:noAutofit/>
            </a:bodyPr>
            <a:lstStyle/>
            <a:p>
              <a:endParaRPr sz="3600"/>
            </a:p>
          </p:txBody>
        </p:sp>
      </p:grpSp>
      <p:sp>
        <p:nvSpPr>
          <p:cNvPr id="52" name="TextBox 6"/>
          <p:cNvSpPr txBox="1"/>
          <p:nvPr/>
        </p:nvSpPr>
        <p:spPr>
          <a:xfrm>
            <a:off x="1066800" y="9565942"/>
            <a:ext cx="1454213" cy="424180"/>
          </a:xfrm>
          <a:prstGeom prst="rect">
            <a:avLst/>
          </a:prstGeom>
        </p:spPr>
        <p:txBody>
          <a:bodyPr lIns="0" tIns="0" rIns="0" bIns="0" rtlCol="0" anchor="t">
            <a:spAutoFit/>
          </a:bodyPr>
          <a:lstStyle/>
          <a:p>
            <a:pPr marL="0" lvl="0" indent="0" algn="ctr">
              <a:lnSpc>
                <a:spcPts val="3380"/>
              </a:lnSpc>
              <a:spcBef>
                <a:spcPct val="0"/>
              </a:spcBef>
            </a:pPr>
            <a:r>
              <a:rPr lang="en-US" sz="2600" dirty="0">
                <a:solidFill>
                  <a:srgbClr val="FFFFFF"/>
                </a:solidFill>
                <a:latin typeface="Helios Bold"/>
              </a:rPr>
              <a:t>TATU</a:t>
            </a:r>
          </a:p>
        </p:txBody>
      </p:sp>
      <p:sp>
        <p:nvSpPr>
          <p:cNvPr id="53" name="Полилиния 52"/>
          <p:cNvSpPr/>
          <p:nvPr/>
        </p:nvSpPr>
        <p:spPr>
          <a:xfrm rot="10800000">
            <a:off x="14806300" y="0"/>
            <a:ext cx="3481700" cy="3209356"/>
          </a:xfrm>
          <a:custGeom>
            <a:avLst/>
            <a:gdLst>
              <a:gd name="connsiteX0" fmla="*/ 3481700 w 3481700"/>
              <a:gd name="connsiteY0" fmla="*/ 3209356 h 3209356"/>
              <a:gd name="connsiteX1" fmla="*/ 0 w 3481700"/>
              <a:gd name="connsiteY1" fmla="*/ 3209356 h 3209356"/>
              <a:gd name="connsiteX2" fmla="*/ 0 w 3481700"/>
              <a:gd name="connsiteY2" fmla="*/ 0 h 3209356"/>
            </a:gdLst>
            <a:ahLst/>
            <a:cxnLst>
              <a:cxn ang="0">
                <a:pos x="connsiteX0" y="connsiteY0"/>
              </a:cxn>
              <a:cxn ang="0">
                <a:pos x="connsiteX1" y="connsiteY1"/>
              </a:cxn>
              <a:cxn ang="0">
                <a:pos x="connsiteX2" y="connsiteY2"/>
              </a:cxn>
            </a:cxnLst>
            <a:rect l="l" t="t" r="r" b="b"/>
            <a:pathLst>
              <a:path w="3481700" h="3209356">
                <a:moveTo>
                  <a:pt x="3481700" y="3209356"/>
                </a:moveTo>
                <a:lnTo>
                  <a:pt x="0" y="3209356"/>
                </a:lnTo>
                <a:lnTo>
                  <a:pt x="0" y="0"/>
                </a:lnTo>
                <a:close/>
              </a:path>
            </a:pathLst>
          </a:custGeom>
          <a:solidFill>
            <a:srgbClr val="E8223B">
              <a:alpha val="80000"/>
            </a:srgbClr>
          </a:solidFill>
        </p:spPr>
      </p:sp>
      <p:sp>
        <p:nvSpPr>
          <p:cNvPr id="55" name="Google Shape;584;p31"/>
          <p:cNvSpPr txBox="1">
            <a:spLocks noGrp="1"/>
          </p:cNvSpPr>
          <p:nvPr>
            <p:ph type="title"/>
          </p:nvPr>
        </p:nvSpPr>
        <p:spPr>
          <a:xfrm>
            <a:off x="636624" y="877581"/>
            <a:ext cx="15163800" cy="1292177"/>
          </a:xfrm>
          <a:prstGeom prst="rect">
            <a:avLst/>
          </a:prstGeom>
        </p:spPr>
        <p:txBody>
          <a:bodyPr spcFirstLastPara="1" vert="horz" wrap="square" lIns="182850" tIns="182850" rIns="182850" bIns="182850" rtlCol="0" anchor="ctr" anchorCtr="0">
            <a:noAutofit/>
          </a:bodyPr>
          <a:lstStyle/>
          <a:p>
            <a:pPr algn="just">
              <a:spcBef>
                <a:spcPts val="0"/>
              </a:spcBef>
            </a:pPr>
            <a:r>
              <a:rPr lang="uz-Latn-UZ" sz="3800" dirty="0"/>
              <a:t>Bugungi kunda O</a:t>
            </a:r>
            <a:r>
              <a:rPr lang="en-US" sz="3800" dirty="0"/>
              <a:t>‘</a:t>
            </a:r>
            <a:r>
              <a:rPr lang="uz-Latn-UZ" sz="3800" dirty="0"/>
              <a:t>zbekiston Respublikasida 16 diniy konfessiyaga mansub </a:t>
            </a:r>
            <a:br>
              <a:rPr lang="en-US" sz="3800" dirty="0"/>
            </a:br>
            <a:r>
              <a:rPr lang="uz-Latn-UZ" sz="3800" b="1" dirty="0"/>
              <a:t>2 238 </a:t>
            </a:r>
            <a:r>
              <a:rPr lang="uz-Latn-UZ" sz="3800" dirty="0"/>
              <a:t>diniy tashkilot faoliyat olib bormoqda. </a:t>
            </a:r>
            <a:endParaRPr sz="3800" dirty="0"/>
          </a:p>
        </p:txBody>
      </p:sp>
      <p:sp>
        <p:nvSpPr>
          <p:cNvPr id="3" name="Прямоугольник 2"/>
          <p:cNvSpPr/>
          <p:nvPr/>
        </p:nvSpPr>
        <p:spPr>
          <a:xfrm>
            <a:off x="5646985" y="3288448"/>
            <a:ext cx="870751" cy="461665"/>
          </a:xfrm>
          <a:prstGeom prst="rect">
            <a:avLst/>
          </a:prstGeom>
        </p:spPr>
        <p:txBody>
          <a:bodyPr wrap="none">
            <a:spAutoFit/>
          </a:bodyPr>
          <a:lstStyle/>
          <a:p>
            <a:r>
              <a:rPr lang="en-US" sz="2400" dirty="0">
                <a:solidFill>
                  <a:schemeClr val="bg1"/>
                </a:solidFill>
                <a:latin typeface="Roboto" panose="020B0604020202020204" charset="0"/>
                <a:cs typeface="Roboto" panose="020B0604020202020204" charset="0"/>
              </a:rPr>
              <a:t>2064</a:t>
            </a:r>
            <a:endParaRPr lang="uz-Latn-UZ" sz="2400" dirty="0">
              <a:solidFill>
                <a:schemeClr val="bg1"/>
              </a:solidFill>
              <a:latin typeface="Roboto" panose="020B0604020202020204" charset="0"/>
              <a:cs typeface="Roboto" panose="020B0604020202020204" charset="0"/>
            </a:endParaRPr>
          </a:p>
        </p:txBody>
      </p:sp>
      <p:sp>
        <p:nvSpPr>
          <p:cNvPr id="57" name="Прямоугольник 56"/>
          <p:cNvSpPr/>
          <p:nvPr/>
        </p:nvSpPr>
        <p:spPr>
          <a:xfrm>
            <a:off x="5897580" y="6358332"/>
            <a:ext cx="356188" cy="461665"/>
          </a:xfrm>
          <a:prstGeom prst="rect">
            <a:avLst/>
          </a:prstGeom>
        </p:spPr>
        <p:txBody>
          <a:bodyPr wrap="none">
            <a:spAutoFit/>
          </a:bodyPr>
          <a:lstStyle/>
          <a:p>
            <a:r>
              <a:rPr lang="en-US" sz="2400" dirty="0">
                <a:solidFill>
                  <a:schemeClr val="bg1"/>
                </a:solidFill>
                <a:latin typeface="Roboto" panose="020B0604020202020204" charset="0"/>
                <a:cs typeface="Roboto" panose="020B0604020202020204" charset="0"/>
              </a:rPr>
              <a:t>8</a:t>
            </a:r>
            <a:endParaRPr lang="uz-Latn-UZ" sz="2400" dirty="0">
              <a:solidFill>
                <a:schemeClr val="bg1"/>
              </a:solidFill>
              <a:latin typeface="Roboto" panose="020B0604020202020204" charset="0"/>
              <a:cs typeface="Roboto" panose="020B0604020202020204" charset="0"/>
            </a:endParaRPr>
          </a:p>
        </p:txBody>
      </p:sp>
      <p:sp>
        <p:nvSpPr>
          <p:cNvPr id="58" name="Прямоугольник 57"/>
          <p:cNvSpPr/>
          <p:nvPr/>
        </p:nvSpPr>
        <p:spPr>
          <a:xfrm>
            <a:off x="11438520" y="3297223"/>
            <a:ext cx="699230" cy="461665"/>
          </a:xfrm>
          <a:prstGeom prst="rect">
            <a:avLst/>
          </a:prstGeom>
        </p:spPr>
        <p:txBody>
          <a:bodyPr wrap="none">
            <a:spAutoFit/>
          </a:bodyPr>
          <a:lstStyle/>
          <a:p>
            <a:r>
              <a:rPr lang="en-US" sz="2400" dirty="0">
                <a:solidFill>
                  <a:schemeClr val="bg1"/>
                </a:solidFill>
                <a:latin typeface="Roboto" panose="020B0604020202020204" charset="0"/>
                <a:cs typeface="Roboto" panose="020B0604020202020204" charset="0"/>
              </a:rPr>
              <a:t>157</a:t>
            </a:r>
            <a:endParaRPr lang="uz-Latn-UZ" sz="2400" dirty="0">
              <a:solidFill>
                <a:schemeClr val="bg1"/>
              </a:solidFill>
              <a:latin typeface="Roboto" panose="020B0604020202020204" charset="0"/>
              <a:cs typeface="Roboto" panose="020B0604020202020204" charset="0"/>
            </a:endParaRPr>
          </a:p>
        </p:txBody>
      </p:sp>
      <p:sp>
        <p:nvSpPr>
          <p:cNvPr id="59" name="Прямоугольник 58"/>
          <p:cNvSpPr/>
          <p:nvPr/>
        </p:nvSpPr>
        <p:spPr>
          <a:xfrm>
            <a:off x="11610041" y="6334699"/>
            <a:ext cx="356188" cy="461665"/>
          </a:xfrm>
          <a:prstGeom prst="rect">
            <a:avLst/>
          </a:prstGeom>
        </p:spPr>
        <p:txBody>
          <a:bodyPr wrap="none">
            <a:spAutoFit/>
          </a:bodyPr>
          <a:lstStyle/>
          <a:p>
            <a:r>
              <a:rPr lang="en-US" sz="2400" dirty="0">
                <a:solidFill>
                  <a:schemeClr val="bg1"/>
                </a:solidFill>
                <a:latin typeface="Roboto" panose="020B0604020202020204" charset="0"/>
                <a:cs typeface="Roboto" panose="020B0604020202020204" charset="0"/>
              </a:rPr>
              <a:t>7</a:t>
            </a:r>
            <a:endParaRPr lang="uz-Latn-UZ" sz="2400" dirty="0">
              <a:solidFill>
                <a:schemeClr val="bg1"/>
              </a:solidFill>
              <a:latin typeface="Roboto" panose="020B0604020202020204" charset="0"/>
              <a:cs typeface="Roboto" panose="020B0604020202020204" charset="0"/>
            </a:endParaRPr>
          </a:p>
        </p:txBody>
      </p:sp>
      <p:sp>
        <p:nvSpPr>
          <p:cNvPr id="60" name="Прямоугольник 59"/>
          <p:cNvSpPr/>
          <p:nvPr/>
        </p:nvSpPr>
        <p:spPr>
          <a:xfrm>
            <a:off x="8767930" y="8262917"/>
            <a:ext cx="356188" cy="461665"/>
          </a:xfrm>
          <a:prstGeom prst="rect">
            <a:avLst/>
          </a:prstGeom>
        </p:spPr>
        <p:txBody>
          <a:bodyPr wrap="none">
            <a:spAutoFit/>
          </a:bodyPr>
          <a:lstStyle/>
          <a:p>
            <a:r>
              <a:rPr lang="en-US" sz="2400" dirty="0">
                <a:solidFill>
                  <a:schemeClr val="bg1"/>
                </a:solidFill>
                <a:latin typeface="Roboto" panose="020B0604020202020204" charset="0"/>
                <a:cs typeface="Roboto" panose="020B0604020202020204" charset="0"/>
              </a:rPr>
              <a:t>1</a:t>
            </a:r>
            <a:endParaRPr lang="uz-Latn-UZ" sz="2400" dirty="0">
              <a:solidFill>
                <a:schemeClr val="bg1"/>
              </a:solidFill>
              <a:latin typeface="Roboto" panose="020B0604020202020204" charset="0"/>
              <a:cs typeface="Roboto" panose="020B0604020202020204" charset="0"/>
            </a:endParaRPr>
          </a:p>
        </p:txBody>
      </p:sp>
    </p:spTree>
    <p:extLst>
      <p:ext uri="{BB962C8B-B14F-4D97-AF65-F5344CB8AC3E}">
        <p14:creationId xmlns:p14="http://schemas.microsoft.com/office/powerpoint/2010/main" val="6838944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0"/>
            <a:ext cx="6027383" cy="10287000"/>
            <a:chOff x="0" y="0"/>
            <a:chExt cx="1587459" cy="2709333"/>
          </a:xfrm>
        </p:grpSpPr>
        <p:sp>
          <p:nvSpPr>
            <p:cNvPr id="3" name="Freeform 3"/>
            <p:cNvSpPr/>
            <p:nvPr/>
          </p:nvSpPr>
          <p:spPr>
            <a:xfrm>
              <a:off x="0" y="0"/>
              <a:ext cx="1587459" cy="2709333"/>
            </a:xfrm>
            <a:custGeom>
              <a:avLst/>
              <a:gdLst/>
              <a:ahLst/>
              <a:cxnLst/>
              <a:rect l="l" t="t" r="r" b="b"/>
              <a:pathLst>
                <a:path w="1587459" h="2709333">
                  <a:moveTo>
                    <a:pt x="0" y="0"/>
                  </a:moveTo>
                  <a:lnTo>
                    <a:pt x="1587459" y="0"/>
                  </a:lnTo>
                  <a:lnTo>
                    <a:pt x="1587459" y="2709333"/>
                  </a:lnTo>
                  <a:lnTo>
                    <a:pt x="0" y="2709333"/>
                  </a:lnTo>
                  <a:close/>
                </a:path>
              </a:pathLst>
            </a:custGeom>
            <a:solidFill>
              <a:srgbClr val="E20000"/>
            </a:solidFill>
          </p:spPr>
        </p:sp>
        <p:sp>
          <p:nvSpPr>
            <p:cNvPr id="4" name="TextBox 4"/>
            <p:cNvSpPr txBox="1"/>
            <p:nvPr/>
          </p:nvSpPr>
          <p:spPr>
            <a:xfrm>
              <a:off x="0" y="-28575"/>
              <a:ext cx="812800" cy="841375"/>
            </a:xfrm>
            <a:prstGeom prst="rect">
              <a:avLst/>
            </a:prstGeom>
          </p:spPr>
          <p:txBody>
            <a:bodyPr lIns="50800" tIns="50800" rIns="50800" bIns="50800" rtlCol="0" anchor="ctr"/>
            <a:lstStyle/>
            <a:p>
              <a:pPr algn="ctr">
                <a:lnSpc>
                  <a:spcPts val="2100"/>
                </a:lnSpc>
              </a:pPr>
              <a:endParaRPr/>
            </a:p>
          </p:txBody>
        </p:sp>
      </p:grpSp>
      <p:sp>
        <p:nvSpPr>
          <p:cNvPr id="5" name="TextBox 5"/>
          <p:cNvSpPr txBox="1"/>
          <p:nvPr/>
        </p:nvSpPr>
        <p:spPr>
          <a:xfrm>
            <a:off x="380318" y="3194596"/>
            <a:ext cx="5411563" cy="3819525"/>
          </a:xfrm>
          <a:prstGeom prst="rect">
            <a:avLst/>
          </a:prstGeom>
        </p:spPr>
        <p:txBody>
          <a:bodyPr wrap="square" lIns="0" tIns="0" rIns="0" bIns="0" rtlCol="0" anchor="t">
            <a:spAutoFit/>
          </a:bodyPr>
          <a:lstStyle/>
          <a:p>
            <a:pPr algn="l">
              <a:lnSpc>
                <a:spcPts val="6000"/>
              </a:lnSpc>
            </a:pPr>
            <a:r>
              <a:rPr lang="en-US" sz="5000" dirty="0">
                <a:solidFill>
                  <a:srgbClr val="FFFFFF"/>
                </a:solidFill>
                <a:latin typeface="TT Hoves Bold"/>
              </a:rPr>
              <a:t>O’ZBEKISTONDA FAOLIYAT OLIB BORAYOTGAN DINIY KONFESSIYALAR</a:t>
            </a:r>
          </a:p>
        </p:txBody>
      </p:sp>
      <p:graphicFrame>
        <p:nvGraphicFramePr>
          <p:cNvPr id="9" name="Таблица 8"/>
          <p:cNvGraphicFramePr>
            <a:graphicFrameLocks noGrp="1"/>
          </p:cNvGraphicFramePr>
          <p:nvPr>
            <p:extLst>
              <p:ext uri="{D42A27DB-BD31-4B8C-83A1-F6EECF244321}">
                <p14:modId xmlns:p14="http://schemas.microsoft.com/office/powerpoint/2010/main" val="1428160058"/>
              </p:ext>
            </p:extLst>
          </p:nvPr>
        </p:nvGraphicFramePr>
        <p:xfrm>
          <a:off x="6553200" y="647700"/>
          <a:ext cx="11277600" cy="8686800"/>
        </p:xfrm>
        <a:graphic>
          <a:graphicData uri="http://schemas.openxmlformats.org/drawingml/2006/table">
            <a:tbl>
              <a:tblPr firstRow="1" bandRow="1">
                <a:tableStyleId>{5940675A-B579-460E-94D1-54222C63F5DA}</a:tableStyleId>
              </a:tblPr>
              <a:tblGrid>
                <a:gridCol w="1143000">
                  <a:extLst>
                    <a:ext uri="{9D8B030D-6E8A-4147-A177-3AD203B41FA5}">
                      <a16:colId xmlns:a16="http://schemas.microsoft.com/office/drawing/2014/main" val="3985236597"/>
                    </a:ext>
                  </a:extLst>
                </a:gridCol>
                <a:gridCol w="10134600">
                  <a:extLst>
                    <a:ext uri="{9D8B030D-6E8A-4147-A177-3AD203B41FA5}">
                      <a16:colId xmlns:a16="http://schemas.microsoft.com/office/drawing/2014/main" val="2439192841"/>
                    </a:ext>
                  </a:extLst>
                </a:gridCol>
              </a:tblGrid>
              <a:tr h="542925">
                <a:tc>
                  <a:txBody>
                    <a:bodyPr/>
                    <a:lstStyle/>
                    <a:p>
                      <a:pPr algn="ctr"/>
                      <a:r>
                        <a:rPr lang="en-US" sz="2200" b="1" dirty="0">
                          <a:solidFill>
                            <a:srgbClr val="A20E20"/>
                          </a:solidFill>
                          <a:latin typeface="Helios" panose="020B0604020202020204" charset="0"/>
                        </a:rPr>
                        <a:t>1.</a:t>
                      </a:r>
                      <a:endParaRPr lang="uz-Latn-UZ" sz="2200" b="1" dirty="0">
                        <a:solidFill>
                          <a:srgbClr val="A20E20"/>
                        </a:solidFill>
                        <a:latin typeface="Helios" panose="020B0604020202020204" charset="0"/>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err="1">
                          <a:solidFill>
                            <a:srgbClr val="2A2E3A"/>
                          </a:solidFill>
                          <a:latin typeface="Helios" panose="020B0604020202020204" charset="0"/>
                        </a:rPr>
                        <a:t>O</a:t>
                      </a:r>
                      <a:r>
                        <a:rPr lang="en-US" sz="2000" baseline="0" dirty="0" err="1">
                          <a:solidFill>
                            <a:srgbClr val="2A2E3A"/>
                          </a:solidFill>
                          <a:latin typeface="Helios" panose="020B0604020202020204" charset="0"/>
                        </a:rPr>
                        <a:t>‘</a:t>
                      </a:r>
                      <a:r>
                        <a:rPr lang="en-US" sz="2000" dirty="0" err="1">
                          <a:solidFill>
                            <a:srgbClr val="2A2E3A"/>
                          </a:solidFill>
                          <a:latin typeface="Helios" panose="020B0604020202020204" charset="0"/>
                        </a:rPr>
                        <a:t>zbekiston</a:t>
                      </a:r>
                      <a:r>
                        <a:rPr lang="en-US" sz="2000" dirty="0">
                          <a:solidFill>
                            <a:srgbClr val="2A2E3A"/>
                          </a:solidFill>
                          <a:latin typeface="Helios" panose="020B0604020202020204" charset="0"/>
                        </a:rPr>
                        <a:t> </a:t>
                      </a:r>
                      <a:r>
                        <a:rPr lang="en-US" sz="2000" dirty="0" err="1">
                          <a:solidFill>
                            <a:srgbClr val="2A2E3A"/>
                          </a:solidFill>
                          <a:latin typeface="Helios" panose="020B0604020202020204" charset="0"/>
                        </a:rPr>
                        <a:t>musulmonlari</a:t>
                      </a:r>
                      <a:r>
                        <a:rPr lang="en-US" sz="2000" dirty="0">
                          <a:solidFill>
                            <a:srgbClr val="2A2E3A"/>
                          </a:solidFill>
                          <a:latin typeface="Helios" panose="020B0604020202020204" charset="0"/>
                        </a:rPr>
                        <a:t> </a:t>
                      </a:r>
                      <a:r>
                        <a:rPr lang="en-US" sz="2000" dirty="0" err="1">
                          <a:solidFill>
                            <a:srgbClr val="2A2E3A"/>
                          </a:solidFill>
                          <a:latin typeface="Helios" panose="020B0604020202020204" charset="0"/>
                        </a:rPr>
                        <a:t>idorasi</a:t>
                      </a:r>
                      <a:endParaRPr lang="en-US" sz="2000" dirty="0">
                        <a:latin typeface="Helios" panose="020B0604020202020204" charset="0"/>
                      </a:endParaRPr>
                    </a:p>
                  </a:txBody>
                  <a:tcPr anchor="ctr"/>
                </a:tc>
                <a:extLst>
                  <a:ext uri="{0D108BD9-81ED-4DB2-BD59-A6C34878D82A}">
                    <a16:rowId xmlns:a16="http://schemas.microsoft.com/office/drawing/2014/main" val="1748611851"/>
                  </a:ext>
                </a:extLst>
              </a:tr>
              <a:tr h="542925">
                <a:tc>
                  <a:txBody>
                    <a:bodyPr/>
                    <a:lstStyle/>
                    <a:p>
                      <a:pPr algn="ctr"/>
                      <a:r>
                        <a:rPr lang="en-US" sz="2200" b="1" dirty="0">
                          <a:solidFill>
                            <a:srgbClr val="A20E20"/>
                          </a:solidFill>
                          <a:latin typeface="Helios" panose="020B0604020202020204" charset="0"/>
                        </a:rPr>
                        <a:t>2.</a:t>
                      </a:r>
                      <a:endParaRPr lang="uz-Latn-UZ" sz="2200" b="1" dirty="0">
                        <a:solidFill>
                          <a:srgbClr val="A20E20"/>
                        </a:solidFill>
                        <a:latin typeface="Helios" panose="020B0604020202020204" charset="0"/>
                      </a:endParaRPr>
                    </a:p>
                  </a:txBody>
                  <a:tcPr anchor="ctr"/>
                </a:tc>
                <a:tc>
                  <a:txBody>
                    <a:bodyPr/>
                    <a:lstStyle/>
                    <a:p>
                      <a:pPr algn="l"/>
                      <a:r>
                        <a:rPr lang="uz-Latn-UZ" sz="2000" dirty="0">
                          <a:latin typeface="Helios" panose="020B0604020202020204" charset="0"/>
                        </a:rPr>
                        <a:t>Rus Pravoslav cherkovi Toshkent va O</a:t>
                      </a:r>
                      <a:r>
                        <a:rPr lang="en-US" sz="2000" baseline="0" dirty="0">
                          <a:latin typeface="Helios" panose="020B0604020202020204" charset="0"/>
                        </a:rPr>
                        <a:t>‘</a:t>
                      </a:r>
                      <a:r>
                        <a:rPr lang="uz-Latn-UZ" sz="2000" dirty="0">
                          <a:latin typeface="Helios" panose="020B0604020202020204" charset="0"/>
                        </a:rPr>
                        <a:t>rta Osiyo Yeparxiyasi</a:t>
                      </a:r>
                    </a:p>
                  </a:txBody>
                  <a:tcPr anchor="ctr"/>
                </a:tc>
                <a:extLst>
                  <a:ext uri="{0D108BD9-81ED-4DB2-BD59-A6C34878D82A}">
                    <a16:rowId xmlns:a16="http://schemas.microsoft.com/office/drawing/2014/main" val="3618027518"/>
                  </a:ext>
                </a:extLst>
              </a:tr>
              <a:tr h="542925">
                <a:tc>
                  <a:txBody>
                    <a:bodyPr/>
                    <a:lstStyle/>
                    <a:p>
                      <a:pPr algn="ctr"/>
                      <a:r>
                        <a:rPr lang="en-US" sz="2200" b="1" dirty="0">
                          <a:solidFill>
                            <a:srgbClr val="A20E20"/>
                          </a:solidFill>
                          <a:latin typeface="Helios" panose="020B0604020202020204" charset="0"/>
                        </a:rPr>
                        <a:t>3.</a:t>
                      </a:r>
                      <a:endParaRPr lang="uz-Latn-UZ" sz="2200" b="1" dirty="0">
                        <a:solidFill>
                          <a:srgbClr val="A20E20"/>
                        </a:solidFill>
                        <a:latin typeface="Helios" panose="020B0604020202020204" charset="0"/>
                      </a:endParaRPr>
                    </a:p>
                  </a:txBody>
                  <a:tcPr anchor="ctr"/>
                </a:tc>
                <a:tc>
                  <a:txBody>
                    <a:bodyPr/>
                    <a:lstStyle/>
                    <a:p>
                      <a:pPr algn="l"/>
                      <a:r>
                        <a:rPr lang="uz-Latn-UZ" sz="2000" dirty="0">
                          <a:latin typeface="Helios" panose="020B0604020202020204" charset="0"/>
                        </a:rPr>
                        <a:t>Rim-katolik cherkovi</a:t>
                      </a:r>
                    </a:p>
                  </a:txBody>
                  <a:tcPr anchor="ctr"/>
                </a:tc>
                <a:extLst>
                  <a:ext uri="{0D108BD9-81ED-4DB2-BD59-A6C34878D82A}">
                    <a16:rowId xmlns:a16="http://schemas.microsoft.com/office/drawing/2014/main" val="4027755052"/>
                  </a:ext>
                </a:extLst>
              </a:tr>
              <a:tr h="542925">
                <a:tc>
                  <a:txBody>
                    <a:bodyPr/>
                    <a:lstStyle/>
                    <a:p>
                      <a:pPr algn="ctr"/>
                      <a:r>
                        <a:rPr lang="en-US" sz="2200" b="1" dirty="0">
                          <a:solidFill>
                            <a:srgbClr val="A20E20"/>
                          </a:solidFill>
                          <a:latin typeface="Helios" panose="020B0604020202020204" charset="0"/>
                        </a:rPr>
                        <a:t>4.</a:t>
                      </a:r>
                      <a:endParaRPr lang="uz-Latn-UZ" sz="2200" b="1" dirty="0">
                        <a:solidFill>
                          <a:srgbClr val="A20E20"/>
                        </a:solidFill>
                        <a:latin typeface="Helios" panose="020B0604020202020204" charset="0"/>
                      </a:endParaRPr>
                    </a:p>
                  </a:txBody>
                  <a:tcPr anchor="ctr"/>
                </a:tc>
                <a:tc>
                  <a:txBody>
                    <a:bodyPr/>
                    <a:lstStyle/>
                    <a:p>
                      <a:pPr algn="l"/>
                      <a:r>
                        <a:rPr lang="uz-Latn-UZ" sz="2000" dirty="0">
                          <a:latin typeface="Helios" panose="020B0604020202020204" charset="0"/>
                        </a:rPr>
                        <a:t>Yevangel xristian babtistlar cherkovi</a:t>
                      </a:r>
                    </a:p>
                  </a:txBody>
                  <a:tcPr anchor="ctr"/>
                </a:tc>
                <a:extLst>
                  <a:ext uri="{0D108BD9-81ED-4DB2-BD59-A6C34878D82A}">
                    <a16:rowId xmlns:a16="http://schemas.microsoft.com/office/drawing/2014/main" val="1171761369"/>
                  </a:ext>
                </a:extLst>
              </a:tr>
              <a:tr h="542925">
                <a:tc>
                  <a:txBody>
                    <a:bodyPr/>
                    <a:lstStyle/>
                    <a:p>
                      <a:pPr algn="ctr"/>
                      <a:r>
                        <a:rPr lang="en-US" sz="2200" b="1" dirty="0">
                          <a:solidFill>
                            <a:srgbClr val="A20E20"/>
                          </a:solidFill>
                          <a:latin typeface="Helios" panose="020B0604020202020204" charset="0"/>
                        </a:rPr>
                        <a:t>5.</a:t>
                      </a:r>
                      <a:endParaRPr lang="uz-Latn-UZ" sz="2200" b="1" dirty="0">
                        <a:solidFill>
                          <a:srgbClr val="A20E20"/>
                        </a:solidFill>
                        <a:latin typeface="Helios" panose="020B0604020202020204" charset="0"/>
                      </a:endParaRPr>
                    </a:p>
                  </a:txBody>
                  <a:tcPr anchor="ctr"/>
                </a:tc>
                <a:tc>
                  <a:txBody>
                    <a:bodyPr/>
                    <a:lstStyle/>
                    <a:p>
                      <a:pPr algn="l"/>
                      <a:r>
                        <a:rPr lang="uz-Latn-UZ" sz="2000" dirty="0">
                          <a:latin typeface="Helios" panose="020B0604020202020204" charset="0"/>
                        </a:rPr>
                        <a:t>To</a:t>
                      </a:r>
                      <a:r>
                        <a:rPr lang="en-US" sz="2000" baseline="0">
                          <a:latin typeface="Helios" panose="020B0604020202020204" charset="0"/>
                        </a:rPr>
                        <a:t>‘</a:t>
                      </a:r>
                      <a:r>
                        <a:rPr lang="uz-Latn-UZ" sz="2000">
                          <a:latin typeface="Helios" panose="020B0604020202020204" charset="0"/>
                        </a:rPr>
                        <a:t>liq </a:t>
                      </a:r>
                      <a:r>
                        <a:rPr lang="uz-Latn-UZ" sz="2000" dirty="0">
                          <a:latin typeface="Helios" panose="020B0604020202020204" charset="0"/>
                        </a:rPr>
                        <a:t>Injil xristianlari cherkovi</a:t>
                      </a:r>
                    </a:p>
                  </a:txBody>
                  <a:tcPr anchor="ctr"/>
                </a:tc>
                <a:extLst>
                  <a:ext uri="{0D108BD9-81ED-4DB2-BD59-A6C34878D82A}">
                    <a16:rowId xmlns:a16="http://schemas.microsoft.com/office/drawing/2014/main" val="2289656705"/>
                  </a:ext>
                </a:extLst>
              </a:tr>
              <a:tr h="542925">
                <a:tc>
                  <a:txBody>
                    <a:bodyPr/>
                    <a:lstStyle/>
                    <a:p>
                      <a:pPr algn="ctr"/>
                      <a:r>
                        <a:rPr lang="en-US" sz="2200" b="1" dirty="0">
                          <a:solidFill>
                            <a:srgbClr val="A20E20"/>
                          </a:solidFill>
                          <a:latin typeface="Helios" panose="020B0604020202020204" charset="0"/>
                        </a:rPr>
                        <a:t>6.</a:t>
                      </a:r>
                      <a:endParaRPr lang="uz-Latn-UZ" sz="2200" b="1" dirty="0">
                        <a:solidFill>
                          <a:srgbClr val="A20E20"/>
                        </a:solidFill>
                        <a:latin typeface="Helios" panose="020B0604020202020204" charset="0"/>
                      </a:endParaRPr>
                    </a:p>
                  </a:txBody>
                  <a:tcPr anchor="ctr"/>
                </a:tc>
                <a:tc>
                  <a:txBody>
                    <a:bodyPr/>
                    <a:lstStyle/>
                    <a:p>
                      <a:pPr algn="l"/>
                      <a:r>
                        <a:rPr lang="uz-Latn-UZ" sz="2000" dirty="0">
                          <a:latin typeface="Helios" panose="020B0604020202020204" charset="0"/>
                        </a:rPr>
                        <a:t>Yettinchi kun xristian adventistlar cherkovi</a:t>
                      </a:r>
                    </a:p>
                  </a:txBody>
                  <a:tcPr anchor="ctr"/>
                </a:tc>
                <a:extLst>
                  <a:ext uri="{0D108BD9-81ED-4DB2-BD59-A6C34878D82A}">
                    <a16:rowId xmlns:a16="http://schemas.microsoft.com/office/drawing/2014/main" val="1807488177"/>
                  </a:ext>
                </a:extLst>
              </a:tr>
              <a:tr h="542925">
                <a:tc>
                  <a:txBody>
                    <a:bodyPr/>
                    <a:lstStyle/>
                    <a:p>
                      <a:pPr algn="ctr"/>
                      <a:r>
                        <a:rPr lang="en-US" sz="2200" b="1" dirty="0">
                          <a:solidFill>
                            <a:srgbClr val="A20E20"/>
                          </a:solidFill>
                          <a:latin typeface="Helios" panose="020B0604020202020204" charset="0"/>
                        </a:rPr>
                        <a:t>7.</a:t>
                      </a:r>
                      <a:endParaRPr lang="uz-Latn-UZ" sz="2200" b="1" dirty="0">
                        <a:solidFill>
                          <a:srgbClr val="A20E20"/>
                        </a:solidFill>
                        <a:latin typeface="Helios" panose="020B0604020202020204" charset="0"/>
                      </a:endParaRPr>
                    </a:p>
                  </a:txBody>
                  <a:tcPr anchor="ctr"/>
                </a:tc>
                <a:tc>
                  <a:txBody>
                    <a:bodyPr/>
                    <a:lstStyle/>
                    <a:p>
                      <a:pPr algn="l"/>
                      <a:r>
                        <a:rPr lang="uz-Latn-UZ" sz="2000" dirty="0">
                          <a:latin typeface="Helios" panose="020B0604020202020204" charset="0"/>
                        </a:rPr>
                        <a:t>Yevangel lyuteranlar cherkovi </a:t>
                      </a:r>
                    </a:p>
                  </a:txBody>
                  <a:tcPr anchor="ctr"/>
                </a:tc>
                <a:extLst>
                  <a:ext uri="{0D108BD9-81ED-4DB2-BD59-A6C34878D82A}">
                    <a16:rowId xmlns:a16="http://schemas.microsoft.com/office/drawing/2014/main" val="4265288020"/>
                  </a:ext>
                </a:extLst>
              </a:tr>
              <a:tr h="542925">
                <a:tc>
                  <a:txBody>
                    <a:bodyPr/>
                    <a:lstStyle/>
                    <a:p>
                      <a:pPr algn="ctr"/>
                      <a:r>
                        <a:rPr lang="en-US" sz="2200" b="1" dirty="0">
                          <a:solidFill>
                            <a:srgbClr val="A20E20"/>
                          </a:solidFill>
                          <a:latin typeface="Helios" panose="020B0604020202020204" charset="0"/>
                        </a:rPr>
                        <a:t>8.</a:t>
                      </a:r>
                      <a:endParaRPr lang="uz-Latn-UZ" sz="2200" b="1" dirty="0">
                        <a:solidFill>
                          <a:srgbClr val="A20E20"/>
                        </a:solidFill>
                        <a:latin typeface="Helios" panose="020B0604020202020204" charset="0"/>
                      </a:endParaRPr>
                    </a:p>
                  </a:txBody>
                  <a:tcPr anchor="ctr"/>
                </a:tc>
                <a:tc>
                  <a:txBody>
                    <a:bodyPr/>
                    <a:lstStyle/>
                    <a:p>
                      <a:pPr algn="l"/>
                      <a:r>
                        <a:rPr lang="uz-Latn-UZ" sz="2000" dirty="0">
                          <a:latin typeface="Helios" panose="020B0604020202020204" charset="0"/>
                        </a:rPr>
                        <a:t>Novoapostol cherkovi</a:t>
                      </a:r>
                    </a:p>
                  </a:txBody>
                  <a:tcPr anchor="ctr"/>
                </a:tc>
                <a:extLst>
                  <a:ext uri="{0D108BD9-81ED-4DB2-BD59-A6C34878D82A}">
                    <a16:rowId xmlns:a16="http://schemas.microsoft.com/office/drawing/2014/main" val="1865159106"/>
                  </a:ext>
                </a:extLst>
              </a:tr>
              <a:tr h="542925">
                <a:tc>
                  <a:txBody>
                    <a:bodyPr/>
                    <a:lstStyle/>
                    <a:p>
                      <a:pPr algn="ctr"/>
                      <a:r>
                        <a:rPr lang="en-US" sz="2200" b="1" dirty="0">
                          <a:solidFill>
                            <a:srgbClr val="A20E20"/>
                          </a:solidFill>
                          <a:latin typeface="Helios" panose="020B0604020202020204" charset="0"/>
                        </a:rPr>
                        <a:t>9.</a:t>
                      </a:r>
                      <a:endParaRPr lang="uz-Latn-UZ" sz="2200" b="1" dirty="0">
                        <a:solidFill>
                          <a:srgbClr val="A20E20"/>
                        </a:solidFill>
                        <a:latin typeface="Helios" panose="020B0604020202020204" charset="0"/>
                      </a:endParaRPr>
                    </a:p>
                  </a:txBody>
                  <a:tcPr anchor="ctr"/>
                </a:tc>
                <a:tc>
                  <a:txBody>
                    <a:bodyPr/>
                    <a:lstStyle/>
                    <a:p>
                      <a:pPr algn="l"/>
                      <a:r>
                        <a:rPr lang="uz-Latn-UZ" sz="2000" dirty="0">
                          <a:latin typeface="Helios" panose="020B0604020202020204" charset="0"/>
                        </a:rPr>
                        <a:t>Iegovo guvohlari cherkovi</a:t>
                      </a:r>
                    </a:p>
                  </a:txBody>
                  <a:tcPr anchor="ctr"/>
                </a:tc>
                <a:extLst>
                  <a:ext uri="{0D108BD9-81ED-4DB2-BD59-A6C34878D82A}">
                    <a16:rowId xmlns:a16="http://schemas.microsoft.com/office/drawing/2014/main" val="3073297638"/>
                  </a:ext>
                </a:extLst>
              </a:tr>
              <a:tr h="542925">
                <a:tc>
                  <a:txBody>
                    <a:bodyPr/>
                    <a:lstStyle/>
                    <a:p>
                      <a:pPr algn="ctr"/>
                      <a:r>
                        <a:rPr lang="en-US" sz="2200" b="1" dirty="0">
                          <a:solidFill>
                            <a:srgbClr val="A20E20"/>
                          </a:solidFill>
                          <a:latin typeface="Helios" panose="020B0604020202020204" charset="0"/>
                        </a:rPr>
                        <a:t>10.</a:t>
                      </a:r>
                      <a:endParaRPr lang="uz-Latn-UZ" sz="2200" b="1" dirty="0">
                        <a:solidFill>
                          <a:srgbClr val="A20E20"/>
                        </a:solidFill>
                        <a:latin typeface="Helios" panose="020B0604020202020204" charset="0"/>
                      </a:endParaRPr>
                    </a:p>
                  </a:txBody>
                  <a:tcPr anchor="ctr"/>
                </a:tc>
                <a:tc>
                  <a:txBody>
                    <a:bodyPr/>
                    <a:lstStyle/>
                    <a:p>
                      <a:pPr algn="l"/>
                      <a:r>
                        <a:rPr lang="uz-Latn-UZ" sz="2000" dirty="0">
                          <a:latin typeface="Helios" panose="020B0604020202020204" charset="0"/>
                        </a:rPr>
                        <a:t>Arman apostollik cherkovi</a:t>
                      </a:r>
                    </a:p>
                  </a:txBody>
                  <a:tcPr anchor="ctr"/>
                </a:tc>
                <a:extLst>
                  <a:ext uri="{0D108BD9-81ED-4DB2-BD59-A6C34878D82A}">
                    <a16:rowId xmlns:a16="http://schemas.microsoft.com/office/drawing/2014/main" val="1591683374"/>
                  </a:ext>
                </a:extLst>
              </a:tr>
              <a:tr h="542925">
                <a:tc>
                  <a:txBody>
                    <a:bodyPr/>
                    <a:lstStyle/>
                    <a:p>
                      <a:pPr algn="ctr"/>
                      <a:r>
                        <a:rPr lang="en-US" sz="2200" b="1" dirty="0">
                          <a:solidFill>
                            <a:srgbClr val="A20E20"/>
                          </a:solidFill>
                          <a:latin typeface="Helios" panose="020B0604020202020204" charset="0"/>
                        </a:rPr>
                        <a:t>11.</a:t>
                      </a:r>
                      <a:endParaRPr lang="uz-Latn-UZ" sz="2200" b="1" dirty="0">
                        <a:solidFill>
                          <a:srgbClr val="A20E20"/>
                        </a:solidFill>
                        <a:latin typeface="Helios" panose="020B0604020202020204" charset="0"/>
                      </a:endParaRPr>
                    </a:p>
                  </a:txBody>
                  <a:tcPr anchor="ctr"/>
                </a:tc>
                <a:tc>
                  <a:txBody>
                    <a:bodyPr/>
                    <a:lstStyle/>
                    <a:p>
                      <a:pPr algn="l"/>
                      <a:r>
                        <a:rPr lang="uz-Latn-UZ" sz="2000" dirty="0">
                          <a:latin typeface="Helios" panose="020B0604020202020204" charset="0"/>
                        </a:rPr>
                        <a:t>“Golos Bojiy” xristian cherkovi</a:t>
                      </a:r>
                    </a:p>
                  </a:txBody>
                  <a:tcPr anchor="ctr"/>
                </a:tc>
                <a:extLst>
                  <a:ext uri="{0D108BD9-81ED-4DB2-BD59-A6C34878D82A}">
                    <a16:rowId xmlns:a16="http://schemas.microsoft.com/office/drawing/2014/main" val="2531207711"/>
                  </a:ext>
                </a:extLst>
              </a:tr>
              <a:tr h="542925">
                <a:tc>
                  <a:txBody>
                    <a:bodyPr/>
                    <a:lstStyle/>
                    <a:p>
                      <a:pPr algn="ctr"/>
                      <a:r>
                        <a:rPr lang="en-US" sz="2200" b="1" dirty="0">
                          <a:solidFill>
                            <a:srgbClr val="A20E20"/>
                          </a:solidFill>
                          <a:latin typeface="Helios" panose="020B0604020202020204" charset="0"/>
                        </a:rPr>
                        <a:t>12.</a:t>
                      </a:r>
                      <a:endParaRPr lang="uz-Latn-UZ" sz="2200" b="1" dirty="0">
                        <a:solidFill>
                          <a:srgbClr val="A20E20"/>
                        </a:solidFill>
                        <a:latin typeface="Helios" panose="020B0604020202020204" charset="0"/>
                      </a:endParaRPr>
                    </a:p>
                  </a:txBody>
                  <a:tcPr anchor="ctr"/>
                </a:tc>
                <a:tc>
                  <a:txBody>
                    <a:bodyPr/>
                    <a:lstStyle/>
                    <a:p>
                      <a:pPr algn="l"/>
                      <a:r>
                        <a:rPr lang="uz-Latn-UZ" sz="2000" dirty="0">
                          <a:latin typeface="Helios" panose="020B0604020202020204" charset="0"/>
                        </a:rPr>
                        <a:t>Koreys protestant cherkovi</a:t>
                      </a:r>
                    </a:p>
                  </a:txBody>
                  <a:tcPr anchor="ctr"/>
                </a:tc>
                <a:extLst>
                  <a:ext uri="{0D108BD9-81ED-4DB2-BD59-A6C34878D82A}">
                    <a16:rowId xmlns:a16="http://schemas.microsoft.com/office/drawing/2014/main" val="2186869339"/>
                  </a:ext>
                </a:extLst>
              </a:tr>
              <a:tr h="542925">
                <a:tc>
                  <a:txBody>
                    <a:bodyPr/>
                    <a:lstStyle/>
                    <a:p>
                      <a:pPr algn="ctr"/>
                      <a:r>
                        <a:rPr lang="en-US" sz="2200" b="1" dirty="0">
                          <a:solidFill>
                            <a:srgbClr val="A20E20"/>
                          </a:solidFill>
                          <a:latin typeface="Helios" panose="020B0604020202020204" charset="0"/>
                        </a:rPr>
                        <a:t>13.</a:t>
                      </a:r>
                      <a:endParaRPr lang="uz-Latn-UZ" sz="2200" b="1" dirty="0">
                        <a:solidFill>
                          <a:srgbClr val="A20E20"/>
                        </a:solidFill>
                        <a:latin typeface="Helios" panose="020B0604020202020204" charset="0"/>
                      </a:endParaRPr>
                    </a:p>
                  </a:txBody>
                  <a:tcPr anchor="ctr"/>
                </a:tc>
                <a:tc>
                  <a:txBody>
                    <a:bodyPr/>
                    <a:lstStyle/>
                    <a:p>
                      <a:pPr algn="l"/>
                      <a:r>
                        <a:rPr lang="uz-Latn-UZ" sz="2000" dirty="0">
                          <a:latin typeface="Helios" panose="020B0604020202020204" charset="0"/>
                        </a:rPr>
                        <a:t>Yahudiylar diniy jamoalari</a:t>
                      </a:r>
                    </a:p>
                  </a:txBody>
                  <a:tcPr anchor="ctr"/>
                </a:tc>
                <a:extLst>
                  <a:ext uri="{0D108BD9-81ED-4DB2-BD59-A6C34878D82A}">
                    <a16:rowId xmlns:a16="http://schemas.microsoft.com/office/drawing/2014/main" val="3458593677"/>
                  </a:ext>
                </a:extLst>
              </a:tr>
              <a:tr h="542925">
                <a:tc>
                  <a:txBody>
                    <a:bodyPr/>
                    <a:lstStyle/>
                    <a:p>
                      <a:pPr algn="ctr"/>
                      <a:r>
                        <a:rPr lang="en-US" sz="2200" b="1" dirty="0">
                          <a:solidFill>
                            <a:srgbClr val="A20E20"/>
                          </a:solidFill>
                          <a:latin typeface="Helios" panose="020B0604020202020204" charset="0"/>
                        </a:rPr>
                        <a:t>14.</a:t>
                      </a:r>
                      <a:endParaRPr lang="uz-Latn-UZ" sz="2200" b="1" dirty="0">
                        <a:solidFill>
                          <a:srgbClr val="A20E20"/>
                        </a:solidFill>
                        <a:latin typeface="Helios" panose="020B0604020202020204" charset="0"/>
                      </a:endParaRPr>
                    </a:p>
                  </a:txBody>
                  <a:tcPr anchor="ctr"/>
                </a:tc>
                <a:tc>
                  <a:txBody>
                    <a:bodyPr/>
                    <a:lstStyle/>
                    <a:p>
                      <a:pPr algn="l"/>
                      <a:r>
                        <a:rPr lang="uz-Latn-UZ" sz="2000" dirty="0">
                          <a:latin typeface="Helios" panose="020B0604020202020204" charset="0"/>
                        </a:rPr>
                        <a:t>Bahoiylar diniy jamoalari</a:t>
                      </a:r>
                    </a:p>
                  </a:txBody>
                  <a:tcPr anchor="ctr"/>
                </a:tc>
                <a:extLst>
                  <a:ext uri="{0D108BD9-81ED-4DB2-BD59-A6C34878D82A}">
                    <a16:rowId xmlns:a16="http://schemas.microsoft.com/office/drawing/2014/main" val="1113478816"/>
                  </a:ext>
                </a:extLst>
              </a:tr>
              <a:tr h="542925">
                <a:tc>
                  <a:txBody>
                    <a:bodyPr/>
                    <a:lstStyle/>
                    <a:p>
                      <a:pPr algn="ctr"/>
                      <a:r>
                        <a:rPr lang="en-US" sz="2200" b="1" dirty="0">
                          <a:solidFill>
                            <a:srgbClr val="A20E20"/>
                          </a:solidFill>
                          <a:latin typeface="Helios" panose="020B0604020202020204" charset="0"/>
                        </a:rPr>
                        <a:t>15.</a:t>
                      </a:r>
                      <a:endParaRPr lang="uz-Latn-UZ" sz="2200" b="1" dirty="0">
                        <a:solidFill>
                          <a:srgbClr val="A20E20"/>
                        </a:solidFill>
                        <a:latin typeface="Helios" panose="020B0604020202020204" charset="0"/>
                      </a:endParaRPr>
                    </a:p>
                  </a:txBody>
                  <a:tcPr anchor="ctr"/>
                </a:tc>
                <a:tc>
                  <a:txBody>
                    <a:bodyPr/>
                    <a:lstStyle/>
                    <a:p>
                      <a:pPr algn="l"/>
                      <a:r>
                        <a:rPr lang="uz-Latn-UZ" sz="2000" dirty="0">
                          <a:latin typeface="Helios" panose="020B0604020202020204" charset="0"/>
                        </a:rPr>
                        <a:t>Krishnani anglash diniy jamiyati </a:t>
                      </a:r>
                    </a:p>
                  </a:txBody>
                  <a:tcPr anchor="ctr"/>
                </a:tc>
                <a:extLst>
                  <a:ext uri="{0D108BD9-81ED-4DB2-BD59-A6C34878D82A}">
                    <a16:rowId xmlns:a16="http://schemas.microsoft.com/office/drawing/2014/main" val="3470894928"/>
                  </a:ext>
                </a:extLst>
              </a:tr>
              <a:tr h="542925">
                <a:tc>
                  <a:txBody>
                    <a:bodyPr/>
                    <a:lstStyle/>
                    <a:p>
                      <a:pPr algn="ctr"/>
                      <a:r>
                        <a:rPr lang="en-US" sz="2200" b="1" dirty="0">
                          <a:solidFill>
                            <a:srgbClr val="A20E20"/>
                          </a:solidFill>
                          <a:latin typeface="Helios" panose="020B0604020202020204" charset="0"/>
                        </a:rPr>
                        <a:t>16.</a:t>
                      </a:r>
                      <a:endParaRPr lang="uz-Latn-UZ" sz="2200" b="1" dirty="0">
                        <a:solidFill>
                          <a:srgbClr val="A20E20"/>
                        </a:solidFill>
                        <a:latin typeface="Helios" panose="020B0604020202020204" charset="0"/>
                      </a:endParaRPr>
                    </a:p>
                  </a:txBody>
                  <a:tcPr anchor="ctr"/>
                </a:tc>
                <a:tc>
                  <a:txBody>
                    <a:bodyPr/>
                    <a:lstStyle/>
                    <a:p>
                      <a:pPr algn="l"/>
                      <a:r>
                        <a:rPr lang="uz-Latn-UZ" sz="2000" dirty="0">
                          <a:latin typeface="Helios" panose="020B0604020202020204" charset="0"/>
                        </a:rPr>
                        <a:t>Buddistlar ibodatxonasi </a:t>
                      </a:r>
                    </a:p>
                  </a:txBody>
                  <a:tcPr anchor="ctr"/>
                </a:tc>
                <a:extLst>
                  <a:ext uri="{0D108BD9-81ED-4DB2-BD59-A6C34878D82A}">
                    <a16:rowId xmlns:a16="http://schemas.microsoft.com/office/drawing/2014/main" val="311707831"/>
                  </a:ext>
                </a:extLst>
              </a:tr>
            </a:tbl>
          </a:graphicData>
        </a:graphic>
      </p:graphicFrame>
    </p:spTree>
    <p:extLst>
      <p:ext uri="{BB962C8B-B14F-4D97-AF65-F5344CB8AC3E}">
        <p14:creationId xmlns:p14="http://schemas.microsoft.com/office/powerpoint/2010/main" val="405413901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455</TotalTime>
  <Words>961</Words>
  <Application>Microsoft Office PowerPoint</Application>
  <PresentationFormat>Произвольный</PresentationFormat>
  <Paragraphs>115</Paragraphs>
  <Slides>16</Slides>
  <Notes>6</Notes>
  <HiddenSlides>0</HiddenSlides>
  <MMClips>0</MMClips>
  <ScaleCrop>false</ScaleCrop>
  <HeadingPairs>
    <vt:vector size="6" baseType="variant">
      <vt:variant>
        <vt:lpstr>Использованные шрифты</vt:lpstr>
      </vt:variant>
      <vt:variant>
        <vt:i4>9</vt:i4>
      </vt:variant>
      <vt:variant>
        <vt:lpstr>Тема</vt:lpstr>
      </vt:variant>
      <vt:variant>
        <vt:i4>1</vt:i4>
      </vt:variant>
      <vt:variant>
        <vt:lpstr>Заголовки слайдов</vt:lpstr>
      </vt:variant>
      <vt:variant>
        <vt:i4>16</vt:i4>
      </vt:variant>
    </vt:vector>
  </HeadingPairs>
  <TitlesOfParts>
    <vt:vector size="26" baseType="lpstr">
      <vt:lpstr>Calibri</vt:lpstr>
      <vt:lpstr>TT Hoves</vt:lpstr>
      <vt:lpstr>Fira Sans Extra Condensed Medium</vt:lpstr>
      <vt:lpstr>Fira Sans Extra Condensed</vt:lpstr>
      <vt:lpstr>Helios Bold</vt:lpstr>
      <vt:lpstr>Roboto</vt:lpstr>
      <vt:lpstr>Helios</vt:lpstr>
      <vt:lpstr>Arial</vt:lpstr>
      <vt:lpstr>TT Hoves Bold</vt:lpstr>
      <vt:lpstr>Office Theme</vt:lpstr>
      <vt:lpstr>Презентация PowerPoint</vt:lpstr>
      <vt:lpstr>Презентация PowerPoint</vt:lpstr>
      <vt:lpstr>Презентация PowerPoint</vt:lpstr>
      <vt:lpstr>Презентация PowerPoint</vt:lpstr>
      <vt:lpstr>Презентация PowerPoint</vt:lpstr>
      <vt:lpstr>O‘ZBEKISTON RESPUBLIKASINING “TERRORIZMGA QARSHI KURASH QONUNIGA MUVOFIQ TERRORIZMGA QARSHI KURASHNING ASOSIY PRINSIPLARI</vt:lpstr>
      <vt:lpstr>Презентация PowerPoint</vt:lpstr>
      <vt:lpstr>Bugungi kunda O‘zbekiston Respublikasida 16 diniy konfessiyaga mansub  2 238 diniy tashkilot faoliyat olib bormoqda.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Blank Company Profile Business Presentation in Red Maroon White Geometric Style</dc:title>
  <dc:creator>Пользователь</dc:creator>
  <cp:lastModifiedBy>Maruf Turobov</cp:lastModifiedBy>
  <cp:revision>98</cp:revision>
  <dcterms:created xsi:type="dcterms:W3CDTF">2006-08-16T00:00:00Z</dcterms:created>
  <dcterms:modified xsi:type="dcterms:W3CDTF">2024-01-19T11:53:25Z</dcterms:modified>
  <dc:identifier>DAFu3BAcvOA</dc:identifier>
</cp:coreProperties>
</file>