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71" r:id="rId3"/>
    <p:sldId id="261" r:id="rId4"/>
    <p:sldId id="257" r:id="rId5"/>
    <p:sldId id="259" r:id="rId6"/>
    <p:sldId id="262" r:id="rId7"/>
    <p:sldId id="263" r:id="rId8"/>
    <p:sldId id="264" r:id="rId9"/>
    <p:sldId id="265" r:id="rId10"/>
    <p:sldId id="266" r:id="rId11"/>
    <p:sldId id="267" r:id="rId12"/>
    <p:sldId id="268" r:id="rId13"/>
    <p:sldId id="269" r:id="rId14"/>
    <p:sldId id="276" r:id="rId15"/>
    <p:sldId id="277" r:id="rId16"/>
    <p:sldId id="289" r:id="rId17"/>
    <p:sldId id="280" r:id="rId18"/>
    <p:sldId id="291" r:id="rId19"/>
    <p:sldId id="283" r:id="rId20"/>
    <p:sldId id="294" r:id="rId21"/>
    <p:sldId id="270" r:id="rId22"/>
    <p:sldId id="295" r:id="rId23"/>
    <p:sldId id="27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83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20A1FA4D-C067-4C10-BE14-599E9F10B259}"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5334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79FB491-793D-4D8A-AE47-650CC0DAAB7C}" type="datetimeFigureOut">
              <a:rPr lang="ru-RU" smtClean="0"/>
              <a:t>02.02.2024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A1FA4D-C067-4C10-BE14-599E9F10B259}" type="slidenum">
              <a:rPr lang="ru-RU" smtClean="0"/>
              <a:t>‹#›</a:t>
            </a:fld>
            <a:endParaRPr lang="ru-RU"/>
          </a:p>
        </p:txBody>
      </p:sp>
    </p:spTree>
    <p:extLst>
      <p:ext uri="{BB962C8B-B14F-4D97-AF65-F5344CB8AC3E}">
        <p14:creationId xmlns:p14="http://schemas.microsoft.com/office/powerpoint/2010/main" val="2069410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A1FA4D-C067-4C10-BE14-599E9F10B259}"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93179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A1FA4D-C067-4C10-BE14-599E9F10B259}"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4567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A1FA4D-C067-4C10-BE14-599E9F10B259}" type="slidenum">
              <a:rPr lang="ru-RU" smtClean="0"/>
              <a:t>‹#›</a:t>
            </a:fld>
            <a:endParaRPr lang="ru-RU"/>
          </a:p>
        </p:txBody>
      </p:sp>
    </p:spTree>
    <p:extLst>
      <p:ext uri="{BB962C8B-B14F-4D97-AF65-F5344CB8AC3E}">
        <p14:creationId xmlns:p14="http://schemas.microsoft.com/office/powerpoint/2010/main" val="6274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A1FA4D-C067-4C10-BE14-599E9F10B259}"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66549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A1FA4D-C067-4C10-BE14-599E9F10B259}"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6605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A1FA4D-C067-4C10-BE14-599E9F10B259}"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49083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A1FA4D-C067-4C10-BE14-599E9F10B259}"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0413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A1FA4D-C067-4C10-BE14-599E9F10B259}" type="slidenum">
              <a:rPr lang="ru-RU" smtClean="0"/>
              <a:t>‹#›</a:t>
            </a:fld>
            <a:endParaRPr lang="ru-RU"/>
          </a:p>
        </p:txBody>
      </p:sp>
    </p:spTree>
    <p:extLst>
      <p:ext uri="{BB962C8B-B14F-4D97-AF65-F5344CB8AC3E}">
        <p14:creationId xmlns:p14="http://schemas.microsoft.com/office/powerpoint/2010/main" val="2079472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9FB491-793D-4D8A-AE47-650CC0DAAB7C}" type="datetimeFigureOut">
              <a:rPr lang="ru-RU" smtClean="0"/>
              <a:t>02.02.2024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A1FA4D-C067-4C10-BE14-599E9F10B259}"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6126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279FB491-793D-4D8A-AE47-650CC0DAAB7C}" type="datetimeFigureOut">
              <a:rPr lang="ru-RU" smtClean="0"/>
              <a:t>02.02.2024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A1FA4D-C067-4C10-BE14-599E9F10B259}" type="slidenum">
              <a:rPr lang="ru-RU" smtClean="0"/>
              <a:t>‹#›</a:t>
            </a:fld>
            <a:endParaRPr lang="ru-RU"/>
          </a:p>
        </p:txBody>
      </p:sp>
    </p:spTree>
    <p:extLst>
      <p:ext uri="{BB962C8B-B14F-4D97-AF65-F5344CB8AC3E}">
        <p14:creationId xmlns:p14="http://schemas.microsoft.com/office/powerpoint/2010/main" val="174232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79FB491-793D-4D8A-AE47-650CC0DAAB7C}" type="datetimeFigureOut">
              <a:rPr lang="ru-RU" smtClean="0"/>
              <a:t>02.02.2024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A1FA4D-C067-4C10-BE14-599E9F10B259}"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8092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279FB491-793D-4D8A-AE47-650CC0DAAB7C}" type="datetimeFigureOut">
              <a:rPr lang="ru-RU" smtClean="0"/>
              <a:t>02.02.2024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A1FA4D-C067-4C10-BE14-599E9F10B259}"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1151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FB491-793D-4D8A-AE47-650CC0DAAB7C}" type="datetimeFigureOut">
              <a:rPr lang="ru-RU" smtClean="0"/>
              <a:t>02.02.2024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A1FA4D-C067-4C10-BE14-599E9F10B259}" type="slidenum">
              <a:rPr lang="ru-RU" smtClean="0"/>
              <a:t>‹#›</a:t>
            </a:fld>
            <a:endParaRPr lang="ru-RU"/>
          </a:p>
        </p:txBody>
      </p:sp>
    </p:spTree>
    <p:extLst>
      <p:ext uri="{BB962C8B-B14F-4D97-AF65-F5344CB8AC3E}">
        <p14:creationId xmlns:p14="http://schemas.microsoft.com/office/powerpoint/2010/main" val="2804348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79FB491-793D-4D8A-AE47-650CC0DAAB7C}" type="datetimeFigureOut">
              <a:rPr lang="ru-RU" smtClean="0"/>
              <a:t>02.02.2024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A1FA4D-C067-4C10-BE14-599E9F10B259}"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5220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79FB491-793D-4D8A-AE47-650CC0DAAB7C}" type="datetimeFigureOut">
              <a:rPr lang="ru-RU" smtClean="0"/>
              <a:t>02.02.2024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A1FA4D-C067-4C10-BE14-599E9F10B259}" type="slidenum">
              <a:rPr lang="ru-RU" smtClean="0"/>
              <a:t>‹#›</a:t>
            </a:fld>
            <a:endParaRPr lang="ru-RU"/>
          </a:p>
        </p:txBody>
      </p:sp>
    </p:spTree>
    <p:extLst>
      <p:ext uri="{BB962C8B-B14F-4D97-AF65-F5344CB8AC3E}">
        <p14:creationId xmlns:p14="http://schemas.microsoft.com/office/powerpoint/2010/main" val="2864892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79FB491-793D-4D8A-AE47-650CC0DAAB7C}" type="datetimeFigureOut">
              <a:rPr lang="ru-RU" smtClean="0"/>
              <a:t>02.02.2024</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0A1FA4D-C067-4C10-BE14-599E9F10B259}" type="slidenum">
              <a:rPr lang="ru-RU" smtClean="0"/>
              <a:t>‹#›</a:t>
            </a:fld>
            <a:endParaRPr lang="ru-RU"/>
          </a:p>
        </p:txBody>
      </p:sp>
    </p:spTree>
    <p:extLst>
      <p:ext uri="{BB962C8B-B14F-4D97-AF65-F5344CB8AC3E}">
        <p14:creationId xmlns:p14="http://schemas.microsoft.com/office/powerpoint/2010/main" val="354718114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DD0664-07C8-CAC4-B414-ADB94B648560}"/>
              </a:ext>
            </a:extLst>
          </p:cNvPr>
          <p:cNvSpPr>
            <a:spLocks noGrp="1"/>
          </p:cNvSpPr>
          <p:nvPr>
            <p:ph type="ctrTitle"/>
          </p:nvPr>
        </p:nvSpPr>
        <p:spPr>
          <a:xfrm>
            <a:off x="133136" y="6189462"/>
            <a:ext cx="11031166" cy="600952"/>
          </a:xfrm>
        </p:spPr>
        <p:txBody>
          <a:bodyPr/>
          <a:lstStyle/>
          <a:p>
            <a:pPr algn="ctr"/>
            <a:r>
              <a:rPr lang="es-ES" altLang="ru-RU" b="1" dirty="0"/>
              <a:t>       Alisher </a:t>
            </a:r>
            <a:r>
              <a:rPr lang="es-ES" altLang="ru-RU" b="1" dirty="0" err="1"/>
              <a:t>Navoiy</a:t>
            </a:r>
            <a:r>
              <a:rPr lang="es-ES" altLang="ru-RU" b="1" dirty="0"/>
              <a:t> </a:t>
            </a:r>
            <a:r>
              <a:rPr lang="es-ES" altLang="ru-RU" b="1" dirty="0" err="1"/>
              <a:t>hayoti</a:t>
            </a:r>
            <a:r>
              <a:rPr lang="es-ES" altLang="ru-RU" b="1" dirty="0"/>
              <a:t> va </a:t>
            </a:r>
            <a:r>
              <a:rPr lang="es-ES" altLang="ru-RU" b="1" dirty="0" err="1"/>
              <a:t>ijodi</a:t>
            </a:r>
            <a:endParaRPr lang="ru-RU" dirty="0"/>
          </a:p>
        </p:txBody>
      </p:sp>
      <p:sp>
        <p:nvSpPr>
          <p:cNvPr id="3" name="Подзаголовок 2">
            <a:extLst>
              <a:ext uri="{FF2B5EF4-FFF2-40B4-BE49-F238E27FC236}">
                <a16:creationId xmlns:a16="http://schemas.microsoft.com/office/drawing/2014/main" id="{823F2222-430B-0941-064C-859D715F5606}"/>
              </a:ext>
            </a:extLst>
          </p:cNvPr>
          <p:cNvSpPr>
            <a:spLocks noGrp="1"/>
          </p:cNvSpPr>
          <p:nvPr>
            <p:ph type="subTitle" idx="1"/>
          </p:nvPr>
        </p:nvSpPr>
        <p:spPr>
          <a:xfrm>
            <a:off x="2692398" y="4377447"/>
            <a:ext cx="6815669" cy="600952"/>
          </a:xfrm>
        </p:spPr>
        <p:txBody>
          <a:bodyPr/>
          <a:lstStyle/>
          <a:p>
            <a:endParaRPr lang="ru-RU" dirty="0"/>
          </a:p>
        </p:txBody>
      </p:sp>
      <p:pic>
        <p:nvPicPr>
          <p:cNvPr id="1026" name="Picture 2" descr="Alisher Navoiy tavalludining 580 yilligiga | Официальный ...">
            <a:extLst>
              <a:ext uri="{FF2B5EF4-FFF2-40B4-BE49-F238E27FC236}">
                <a16:creationId xmlns:a16="http://schemas.microsoft.com/office/drawing/2014/main" id="{651EAF77-8517-A80B-441D-A4B87590B0D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555"/>
          <a:stretch/>
        </p:blipFill>
        <p:spPr bwMode="auto">
          <a:xfrm>
            <a:off x="2268752" y="170329"/>
            <a:ext cx="7646213" cy="5889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6585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2B5CBF-3B4C-2ECF-B72E-4D69C50403AD}"/>
              </a:ext>
            </a:extLst>
          </p:cNvPr>
          <p:cNvSpPr txBox="1"/>
          <p:nvPr/>
        </p:nvSpPr>
        <p:spPr>
          <a:xfrm>
            <a:off x="6319778" y="1157469"/>
            <a:ext cx="4421528" cy="3416320"/>
          </a:xfrm>
          <a:prstGeom prst="rect">
            <a:avLst/>
          </a:prstGeom>
          <a:noFill/>
        </p:spPr>
        <p:txBody>
          <a:bodyPr wrap="square">
            <a:spAutoFit/>
          </a:bodyPr>
          <a:lstStyle/>
          <a:p>
            <a:pPr algn="just"/>
            <a:r>
              <a:rPr lang="uz-Cyrl-UZ" sz="2400" dirty="0">
                <a:latin typeface="Times New Roman" panose="02020603050405020304" pitchFamily="18" charset="0"/>
                <a:cs typeface="Times New Roman" panose="02020603050405020304" pitchFamily="18" charset="0"/>
              </a:rPr>
              <a:t>Davlat ishlari bilan bir qatorda o‘zining sevimli mashg‘uloti — badiiy ijodni ham to‘xtatmadi. 1472- 1476-yil-larda «Badoe ul-bidoya» («Badiiylik ibtidosi»), 1476-1483- yillarda «Navodir un-nihoya» («Tuganmas nodirliklar») nomlari bilan ikki devon tuzdi.</a:t>
            </a:r>
            <a:endParaRPr lang="ru-RU" sz="2400" dirty="0">
              <a:latin typeface="Times New Roman" panose="02020603050405020304" pitchFamily="18" charset="0"/>
              <a:cs typeface="Times New Roman" panose="02020603050405020304" pitchFamily="18" charset="0"/>
            </a:endParaRPr>
          </a:p>
          <a:p>
            <a:pPr algn="just"/>
            <a:r>
              <a:rPr lang="uz-Cyrl-UZ"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11266" name="Picture 2">
            <a:extLst>
              <a:ext uri="{FF2B5EF4-FFF2-40B4-BE49-F238E27FC236}">
                <a16:creationId xmlns:a16="http://schemas.microsoft.com/office/drawing/2014/main" id="{C8BB9D98-8CA7-0309-8DD2-527E25DB3B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910" y="1241086"/>
            <a:ext cx="5282052" cy="4349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6583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C6F2D9-26FF-921B-3B1E-5D1919342EA4}"/>
              </a:ext>
            </a:extLst>
          </p:cNvPr>
          <p:cNvSpPr txBox="1"/>
          <p:nvPr/>
        </p:nvSpPr>
        <p:spPr>
          <a:xfrm>
            <a:off x="3622089" y="763480"/>
            <a:ext cx="7686377" cy="5170646"/>
          </a:xfrm>
          <a:prstGeom prst="rect">
            <a:avLst/>
          </a:prstGeom>
          <a:noFill/>
        </p:spPr>
        <p:txBody>
          <a:bodyPr wrap="square">
            <a:spAutoFit/>
          </a:bodyPr>
          <a:lstStyle/>
          <a:p>
            <a:pPr algn="just"/>
            <a:r>
              <a:rPr lang="en-US" sz="2400" dirty="0">
                <a:latin typeface="Times New Roman" panose="02020603050405020304" pitchFamily="18" charset="0"/>
                <a:cs typeface="Times New Roman" panose="02020603050405020304" pitchFamily="18" charset="0"/>
              </a:rPr>
              <a:t>	</a:t>
            </a:r>
            <a:r>
              <a:rPr lang="uz-Cyrl-UZ" sz="2400" dirty="0">
                <a:latin typeface="Times New Roman" panose="02020603050405020304" pitchFamily="18" charset="0"/>
                <a:cs typeface="Times New Roman" panose="02020603050405020304" pitchFamily="18" charset="0"/>
              </a:rPr>
              <a:t>1483-yilda turkiy tilda birinchi bo‘lib «Xamsa» yozishga kirishdi va misli ko‘rilmagan qisqa muddat — ikki yilda besh yirik dostondan iborat asarni yozib tugatdi. Ilm va ijod ahli bu voqeani zo‘r shodliklar bilan qarshi oldi. Abdurahmon Jomiy Navoiy «Xamsa»siga yuksak baho berdi. Husayn Boyqaro buyuk shoirni o‘zining oq otiga mindirib, unga jilovdorlik qilib, Hirot ko‘chalarini aylantirdi. Bu insoniyat tarixida kamdan kam uchraydigan hodisa edi: qudratli davlatning shavkatli podshohi bir shoirga jilovdorlik qilsa. Mazkur hodisa ayni paytda Husayn Boyqaroning ma’nan yuksak, ma’rifatli va haqiqatpesha hukmdor bo‘lganligining dalilidir. Navoiy «Hayrat ul-abror» dostonida bejiz uni Shoh G‘oziy deya ulug‘lamagan edi.</a:t>
            </a:r>
            <a:endParaRPr lang="ru-RU" sz="2400" dirty="0">
              <a:latin typeface="Times New Roman" panose="02020603050405020304" pitchFamily="18" charset="0"/>
              <a:cs typeface="Times New Roman" panose="02020603050405020304" pitchFamily="18" charset="0"/>
            </a:endParaRPr>
          </a:p>
          <a:p>
            <a:r>
              <a:rPr lang="uz-Cyrl-UZ" dirty="0"/>
              <a:t> </a:t>
            </a:r>
            <a:endParaRPr lang="ru-RU" dirty="0"/>
          </a:p>
        </p:txBody>
      </p:sp>
      <p:pic>
        <p:nvPicPr>
          <p:cNvPr id="1026" name="Picture 2" descr="https://savol-javoblar.darakchi.net/uploads/posts/2022-04/medium/alisher-navoiy-rasmlari-fotosuratlari-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467" y="663356"/>
            <a:ext cx="2760831" cy="57517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9075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D03229-AB08-DC1B-2033-CA0089CEBECD}"/>
              </a:ext>
            </a:extLst>
          </p:cNvPr>
          <p:cNvSpPr txBox="1"/>
          <p:nvPr/>
        </p:nvSpPr>
        <p:spPr>
          <a:xfrm>
            <a:off x="781235" y="497149"/>
            <a:ext cx="7048870" cy="5940088"/>
          </a:xfrm>
          <a:prstGeom prst="rect">
            <a:avLst/>
          </a:prstGeom>
          <a:noFill/>
        </p:spPr>
        <p:txBody>
          <a:bodyPr wrap="square">
            <a:spAutoFit/>
          </a:bodyPr>
          <a:lstStyle/>
          <a:p>
            <a:pPr algn="just"/>
            <a:r>
              <a:rPr lang="ru-RU" sz="2400">
                <a:latin typeface="Times New Roman" panose="02020603050405020304" pitchFamily="18" charset="0"/>
                <a:cs typeface="Times New Roman" panose="02020603050405020304" pitchFamily="18" charset="0"/>
              </a:rPr>
              <a:t>	</a:t>
            </a:r>
            <a:r>
              <a:rPr lang="uz-Cyrl-UZ" sz="2200">
                <a:latin typeface="Times New Roman" panose="02020603050405020304" pitchFamily="18" charset="0"/>
                <a:cs typeface="Times New Roman" panose="02020603050405020304" pitchFamily="18" charset="0"/>
              </a:rPr>
              <a:t>Navoiy </a:t>
            </a:r>
            <a:r>
              <a:rPr lang="uz-Cyrl-UZ" sz="2200" dirty="0">
                <a:latin typeface="Times New Roman" panose="02020603050405020304" pitchFamily="18" charset="0"/>
                <a:cs typeface="Times New Roman" panose="02020603050405020304" pitchFamily="18" charset="0"/>
              </a:rPr>
              <a:t>fanning bir necha sohalarida qalam tebratib, zabar-dast olim ekanligini ham isbot etdi. O‘tmish mavzusida «Tarixi mulki Ajam» («Ajam, ya’ni arab bo‘lmagan mamlakatlar tarixi»), «Tarixi anbiyo va hukamo» («Payg‘ambarlar va donishmandlar tarixi») asarlarini yozgan. Turkiy adabiyotshunoslikda ham uning alohida o‘rni bor. Aruzga doir «Mezon ul-avzon» («Vaznlar o‘lchovi»), tazkirachilikka oid «Majolis un-nafois» («Nafis majlislar») kabi asarlar yaratdi. Bular o‘zbek (turk) tilida shu sohalardagi birinchi asarlar edi. </a:t>
            </a:r>
            <a:endParaRPr lang="en-US" sz="2200" dirty="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	</a:t>
            </a:r>
            <a:r>
              <a:rPr lang="uz-Cyrl-UZ" sz="2200" dirty="0">
                <a:latin typeface="Times New Roman" panose="02020603050405020304" pitchFamily="18" charset="0"/>
                <a:cs typeface="Times New Roman" panose="02020603050405020304" pitchFamily="18" charset="0"/>
              </a:rPr>
              <a:t>Buyuk shoir tilshunoslik bilan ham qiziqdi. Lug‘atshunoslikka oid «Sab’atu abhur» («Etti dengiz») nomli kitob yozdi. Ayniqsa, «Muho-kamat ul-lug‘atayn» («Ikki til muhokamasi») asarida turk (o‘zbek) va (fors) tillarini solishtirib, o‘z ona tilining tuganmas imkoniyatlarini ilmiy asoslab berdi</a:t>
            </a:r>
            <a:r>
              <a:rPr lang="uz-Cyrl-UZ"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algn="just"/>
            <a:r>
              <a:rPr lang="uz-Cyrl-UZ"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2050" name="Picture 2" descr="https://savol-javoblar.darakchi.net/uploads/posts/2022-04/medium/alisher-navoiy-rasmlari-fotosuratlari-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9575" y="870447"/>
            <a:ext cx="3328988" cy="5244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403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D9709DE-87F1-015B-FCE8-C8F79A94E9E1}"/>
              </a:ext>
            </a:extLst>
          </p:cNvPr>
          <p:cNvSpPr txBox="1"/>
          <p:nvPr/>
        </p:nvSpPr>
        <p:spPr>
          <a:xfrm>
            <a:off x="5007006" y="648182"/>
            <a:ext cx="6035241" cy="5632311"/>
          </a:xfrm>
          <a:prstGeom prst="rect">
            <a:avLst/>
          </a:prstGeom>
          <a:noFill/>
        </p:spPr>
        <p:txBody>
          <a:bodyPr wrap="square">
            <a:spAutoFit/>
          </a:bodyPr>
          <a:lstStyle/>
          <a:p>
            <a:pPr algn="just"/>
            <a:r>
              <a:rPr lang="en-US" sz="2400" dirty="0">
                <a:latin typeface="Times New Roman" panose="02020603050405020304" pitchFamily="18" charset="0"/>
                <a:cs typeface="Times New Roman" panose="02020603050405020304" pitchFamily="18" charset="0"/>
              </a:rPr>
              <a:t>	</a:t>
            </a:r>
            <a:r>
              <a:rPr lang="uz-Cyrl-UZ" sz="2800" dirty="0">
                <a:latin typeface="Times New Roman" panose="02020603050405020304" pitchFamily="18" charset="0"/>
                <a:cs typeface="Times New Roman" panose="02020603050405020304" pitchFamily="18" charset="0"/>
              </a:rPr>
              <a:t>Navoiy 1490-yillarda adabiyotimiz tarixidagi yana bir katta hodisa — «Xazoyin ul-maoniy» («Ma’nolar xazinasi») majmuasini tuzdi. To‘rt devondan iborat bo‘lgan bu ulkan she’riy to‘plam shoirning turkiy tilda yozgan deyarli barcha lirik she’rlarini qamrab olgan edi. Shuningdek, fors tilini mukammal bilgan va unda ham barakali ijod qilgan shoir bu tilda yozgan she’rlarini to‘plab «Devoni Foniy»ni tuzdi.</a:t>
            </a:r>
            <a:endParaRPr lang="ru-RU" sz="2800" dirty="0">
              <a:latin typeface="Times New Roman" panose="02020603050405020304" pitchFamily="18" charset="0"/>
              <a:cs typeface="Times New Roman" panose="02020603050405020304" pitchFamily="18" charset="0"/>
            </a:endParaRPr>
          </a:p>
          <a:p>
            <a:pPr algn="just"/>
            <a:r>
              <a:rPr lang="uz-Cyrl-UZ"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3074" name="Picture 2" descr="https://savol-javoblar.darakchi.net/uploads/posts/2022-04/alisher-navoiy-rasmlari-fotosuratlari-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0" y="575514"/>
            <a:ext cx="3891910" cy="5610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5400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z-Cyrl-UZ" b="1" dirty="0"/>
              <a:t>Alisher Navoiy tabiblar to‘g‘risida</a:t>
            </a:r>
            <a:br>
              <a:rPr lang="ru-RU" dirty="0"/>
            </a:br>
            <a:endParaRPr lang="ru-RU" dirty="0"/>
          </a:p>
        </p:txBody>
      </p:sp>
      <p:sp>
        <p:nvSpPr>
          <p:cNvPr id="3" name="Объект 2"/>
          <p:cNvSpPr>
            <a:spLocks noGrp="1"/>
          </p:cNvSpPr>
          <p:nvPr>
            <p:ph idx="1"/>
          </p:nvPr>
        </p:nvSpPr>
        <p:spPr>
          <a:xfrm>
            <a:off x="742950" y="1785938"/>
            <a:ext cx="7273586" cy="4483513"/>
          </a:xfrm>
        </p:spPr>
        <p:txBody>
          <a:bodyPr>
            <a:noAutofit/>
          </a:bodyPr>
          <a:lstStyle/>
          <a:p>
            <a:pPr marL="82296" indent="0" algn="just">
              <a:buNone/>
            </a:pPr>
            <a:r>
              <a:rPr lang="uz-Cyrl-UZ" dirty="0"/>
              <a:t>         </a:t>
            </a:r>
            <a:r>
              <a:rPr lang="en-US" sz="2800" dirty="0" err="1">
                <a:latin typeface="Times New Roman" panose="02020603050405020304" pitchFamily="18" charset="0"/>
                <a:cs typeface="Times New Roman" panose="02020603050405020304" pitchFamily="18" charset="0"/>
              </a:rPr>
              <a:t>Navoiy</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bir</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fikrni</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aytadi</a:t>
            </a:r>
            <a:r>
              <a:rPr lang="ru-RU" sz="2800" dirty="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a:t>
            </a:r>
            <a:r>
              <a:rPr lang="en-US" sz="2800" dirty="0" err="1">
                <a:latin typeface="Times New Roman" panose="02020603050405020304" pitchFamily="18" charset="0"/>
                <a:cs typeface="Times New Roman" panose="02020603050405020304" pitchFamily="18" charset="0"/>
              </a:rPr>
              <a:t>Tabib</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o’z</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kasbiga</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mohir</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bo’lsa</a:t>
            </a:r>
            <a:r>
              <a:rPr lang="en-US" sz="2800" dirty="0">
                <a:latin typeface="Times New Roman" panose="02020603050405020304" pitchFamily="18" charset="0"/>
                <a:cs typeface="Times New Roman" panose="02020603050405020304" pitchFamily="18" charset="0"/>
              </a:rPr>
              <a:t>-da, </a:t>
            </a:r>
            <a:r>
              <a:rPr lang="en-US" sz="2800" dirty="0" err="1">
                <a:latin typeface="Times New Roman" panose="02020603050405020304" pitchFamily="18" charset="0"/>
                <a:cs typeface="Times New Roman" panose="02020603050405020304" pitchFamily="18" charset="0"/>
              </a:rPr>
              <a:t>buning</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barobarida</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badfe’l</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loqayd</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va</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qo’pollik</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bilan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bemorni</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har</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qancha</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davolasa</a:t>
            </a:r>
            <a:r>
              <a:rPr lang="en-US" sz="2800" dirty="0">
                <a:latin typeface="Times New Roman" panose="02020603050405020304" pitchFamily="18" charset="0"/>
                <a:cs typeface="Times New Roman" panose="02020603050405020304" pitchFamily="18" charset="0"/>
              </a:rPr>
              <a:t> ham </a:t>
            </a:r>
            <a:r>
              <a:rPr lang="en-US" sz="2800" dirty="0" err="1">
                <a:latin typeface="Times New Roman" panose="02020603050405020304" pitchFamily="18" charset="0"/>
                <a:cs typeface="Times New Roman" panose="02020603050405020304" pitchFamily="18" charset="0"/>
              </a:rPr>
              <a:t>najot</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kutgan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inson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sog’lig’ida</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hech</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qanday</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o’zgarish</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bo’lmaydi</a:t>
            </a:r>
            <a:r>
              <a:rPr lang="ru-RU" sz="2800" dirty="0">
                <a:latin typeface="Times New Roman" panose="02020603050405020304" pitchFamily="18" charset="0"/>
                <a:cs typeface="Times New Roman" panose="02020603050405020304" pitchFamily="18" charset="0"/>
              </a:rPr>
              <a:t>». </a:t>
            </a:r>
          </a:p>
          <a:p>
            <a:pPr marL="82296" indent="0" algn="just">
              <a:buNone/>
            </a:pPr>
            <a:r>
              <a:rPr lang="ru-RU" sz="2800">
                <a:latin typeface="Times New Roman" panose="02020603050405020304" pitchFamily="18" charset="0"/>
                <a:cs typeface="Times New Roman" panose="02020603050405020304" pitchFamily="18" charset="0"/>
              </a:rPr>
              <a:t>       </a:t>
            </a:r>
            <a:r>
              <a:rPr lang="uz-Cyrl-UZ" sz="2800">
                <a:latin typeface="Times New Roman" panose="02020603050405020304" pitchFamily="18" charset="0"/>
                <a:cs typeface="Times New Roman" panose="02020603050405020304" pitchFamily="18" charset="0"/>
              </a:rPr>
              <a:t>Tarixdan ma’lumki, Alisher Navoiy o‘z faoliyati davomida tabiblik ishini rivojlantirish va bemorlar sog‘ligini tiklash maqsadida maxsus shifoxona qurdiradi</a:t>
            </a:r>
            <a:r>
              <a:rPr lang="uz-Cyrl-UZ">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pic>
        <p:nvPicPr>
          <p:cNvPr id="4098" name="Picture 2" descr="https://savol-javoblar.darakchi.net/uploads/posts/2022-04/medium/alisher-navoiy-rasmlari-fotosuratlari-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2300" y="1785938"/>
            <a:ext cx="31623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059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316" y="548505"/>
            <a:ext cx="10347767" cy="4206543"/>
          </a:xfrm>
        </p:spPr>
        <p:txBody>
          <a:bodyPr>
            <a:normAutofit/>
          </a:bodyPr>
          <a:lstStyle/>
          <a:p>
            <a:pPr marL="0" indent="0" algn="just">
              <a:buNone/>
            </a:pPr>
            <a:r>
              <a:rPr lang="en-US" sz="3600" dirty="0" err="1">
                <a:latin typeface="Times New Roman" pitchFamily="18" charset="0"/>
                <a:cs typeface="Times New Roman" pitchFamily="18" charset="0"/>
              </a:rPr>
              <a:t>Uning</a:t>
            </a: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nomi</a:t>
            </a: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Xondamir</a:t>
            </a: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ta’biri</a:t>
            </a: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bilan</a:t>
            </a:r>
            <a:r>
              <a:rPr lang="en-US" sz="3600" dirty="0">
                <a:latin typeface="Times New Roman" pitchFamily="18" charset="0"/>
                <a:cs typeface="Times New Roman" pitchFamily="18" charset="0"/>
              </a:rPr>
              <a:t> </a:t>
            </a:r>
            <a:r>
              <a:rPr lang="en-US" sz="3600" err="1">
                <a:latin typeface="Times New Roman" pitchFamily="18" charset="0"/>
                <a:cs typeface="Times New Roman" pitchFamily="18" charset="0"/>
              </a:rPr>
              <a:t>aytganda</a:t>
            </a:r>
            <a:r>
              <a:rPr lang="en-US" sz="360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err="1">
                <a:latin typeface="Times New Roman" pitchFamily="18" charset="0"/>
                <a:cs typeface="Times New Roman" pitchFamily="18" charset="0"/>
              </a:rPr>
              <a:t>Dor-ush-shifo"dir</a:t>
            </a:r>
            <a:r>
              <a:rPr lang="en-US" sz="3600">
                <a:latin typeface="Times New Roman" pitchFamily="18" charset="0"/>
                <a:cs typeface="Times New Roman" pitchFamily="18" charset="0"/>
              </a:rPr>
              <a:t>. Shifoxona tarkibida kattagina dorixona ham bo‘lgan. Xondamir mazkur shifoxona haqida: "Kishilar zarur dori-darmonlarni hamma vaqt o‘sha joydan topib keladilar", - deb yozadi.</a:t>
            </a:r>
            <a:endParaRPr lang="ru-RU" sz="3600">
              <a:latin typeface="Times New Roman" panose="02020603050405020304" pitchFamily="18" charset="0"/>
              <a:cs typeface="Times New Roman" panose="02020603050405020304" pitchFamily="18" charset="0"/>
            </a:endParaRPr>
          </a:p>
          <a:p>
            <a:pPr marL="0" indent="0" algn="just">
              <a:buNone/>
            </a:pPr>
            <a:endParaRPr lang="ru-RU" sz="3600">
              <a:latin typeface="Times New Roman" panose="02020603050405020304" pitchFamily="18" charset="0"/>
              <a:cs typeface="Times New Roman" panose="02020603050405020304" pitchFamily="18" charset="0"/>
            </a:endParaRPr>
          </a:p>
          <a:p>
            <a:pPr marL="0" indent="0" algn="ctr">
              <a:buNone/>
            </a:pPr>
            <a:endParaRPr lang="ru-RU" sz="3600" b="1" dirty="0"/>
          </a:p>
          <a:p>
            <a:endParaRPr lang="ru-RU" sz="3600" dirty="0"/>
          </a:p>
        </p:txBody>
      </p:sp>
      <p:pic>
        <p:nvPicPr>
          <p:cNvPr id="2056" name="Picture 8" descr="Тупхона (&quot;Помещение для пушек&quot;, &quot;Арсенал&quot;) | RusRav.uz"/>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26928" y="3407073"/>
            <a:ext cx="4558178" cy="2837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2318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02825" y="879676"/>
            <a:ext cx="10347767" cy="5429644"/>
          </a:xfrm>
        </p:spPr>
        <p:txBody>
          <a:bodyPr>
            <a:normAutofit fontScale="92500"/>
          </a:bodyPr>
          <a:lstStyle/>
          <a:p>
            <a:pPr marL="82296" indent="0" algn="just">
              <a:buNone/>
            </a:pPr>
            <a:r>
              <a:rPr lang="en-US" sz="4400"/>
              <a:t>    </a:t>
            </a:r>
            <a:r>
              <a:rPr lang="en-US" sz="4400">
                <a:latin typeface="Times New Roman" pitchFamily="18" charset="0"/>
                <a:cs typeface="Times New Roman" pitchFamily="18" charset="0"/>
              </a:rPr>
              <a:t> </a:t>
            </a:r>
            <a:r>
              <a:rPr lang="uz-Cyrl-UZ" sz="4400">
                <a:latin typeface="Times New Roman" panose="02020603050405020304" pitchFamily="18" charset="0"/>
                <a:cs typeface="Times New Roman" panose="02020603050405020304" pitchFamily="18" charset="0"/>
              </a:rPr>
              <a:t>Bino yonida </a:t>
            </a:r>
            <a:r>
              <a:rPr lang="uz-Cyrl-UZ" sz="4400" dirty="0">
                <a:latin typeface="Times New Roman" panose="02020603050405020304" pitchFamily="18" charset="0"/>
                <a:cs typeface="Times New Roman" panose="02020603050405020304" pitchFamily="18" charset="0"/>
              </a:rPr>
              <a:t>«Kavsar misol hovuz» bo‘lgan</a:t>
            </a:r>
            <a:r>
              <a:rPr lang="uz-Cyrl-UZ" sz="4400">
                <a:latin typeface="Times New Roman" panose="02020603050405020304" pitchFamily="18" charset="0"/>
                <a:cs typeface="Times New Roman" panose="02020603050405020304" pitchFamily="18" charset="0"/>
              </a:rPr>
              <a:t>. Bemorlar uchun </a:t>
            </a:r>
            <a:r>
              <a:rPr lang="uz-Cyrl-UZ" sz="4400" dirty="0">
                <a:latin typeface="Times New Roman" panose="02020603050405020304" pitchFamily="18" charset="0"/>
                <a:cs typeface="Times New Roman" panose="02020603050405020304" pitchFamily="18" charset="0"/>
              </a:rPr>
              <a:t>dori-darmonlar, yeyish uchun oziq-ovqatlar tekin bo‘lgan. Samarqand bilan Dorushshifo  o‘rtasidagi aloqalar haqida ma’lumotlar saqlangan. Ko‘p bemorlar Samarqanddan shu </a:t>
            </a:r>
            <a:r>
              <a:rPr lang="en-US" sz="4400" dirty="0">
                <a:latin typeface="Times New Roman" panose="02020603050405020304" pitchFamily="18" charset="0"/>
                <a:cs typeface="Times New Roman" panose="02020603050405020304" pitchFamily="18" charset="0"/>
              </a:rPr>
              <a:t>y</a:t>
            </a:r>
            <a:r>
              <a:rPr lang="uz-Cyrl-UZ" sz="4400" dirty="0">
                <a:latin typeface="Times New Roman" panose="02020603050405020304" pitchFamily="18" charset="0"/>
                <a:cs typeface="Times New Roman" panose="02020603050405020304" pitchFamily="18" charset="0"/>
              </a:rPr>
              <a:t>erga kelib davolanganlar. Bu esa undagi tabiblarning katta shuhratga ega </a:t>
            </a:r>
            <a:r>
              <a:rPr lang="uz-Cyrl-UZ" sz="4400">
                <a:latin typeface="Times New Roman" panose="02020603050405020304" pitchFamily="18" charset="0"/>
                <a:cs typeface="Times New Roman" panose="02020603050405020304" pitchFamily="18" charset="0"/>
              </a:rPr>
              <a:t>ekanini ko‘rsatadi</a:t>
            </a:r>
            <a:r>
              <a:rPr lang="en-US" sz="4400">
                <a:latin typeface="Times New Roman" panose="02020603050405020304" pitchFamily="18" charset="0"/>
                <a:cs typeface="Times New Roman" panose="02020603050405020304" pitchFamily="18" charset="0"/>
              </a:rPr>
              <a:t>.</a:t>
            </a:r>
            <a:endParaRPr lang="ru-RU" sz="4400" dirty="0">
              <a:latin typeface="Times New Roman" panose="02020603050405020304" pitchFamily="18" charset="0"/>
              <a:cs typeface="Times New Roman" panose="02020603050405020304" pitchFamily="18" charset="0"/>
            </a:endParaRPr>
          </a:p>
          <a:p>
            <a:endParaRPr lang="ru-RU" sz="4000" dirty="0"/>
          </a:p>
          <a:p>
            <a:endParaRPr lang="ru-RU" dirty="0"/>
          </a:p>
        </p:txBody>
      </p:sp>
    </p:spTree>
    <p:extLst>
      <p:ext uri="{BB962C8B-B14F-4D97-AF65-F5344CB8AC3E}">
        <p14:creationId xmlns:p14="http://schemas.microsoft.com/office/powerpoint/2010/main" val="41997289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УзА - К дню рождения представителя средневекового восточного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27" t="4172" r="5388" b="4043"/>
          <a:stretch/>
        </p:blipFill>
        <p:spPr bwMode="auto">
          <a:xfrm>
            <a:off x="1707345" y="2118166"/>
            <a:ext cx="2893466" cy="424374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ayrat Ul-Abror&quot; китоби, Алишер Навои"/>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5671" y="2130832"/>
            <a:ext cx="2573266" cy="4067655"/>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706057" y="717630"/>
            <a:ext cx="10752880" cy="1413202"/>
          </a:xfrm>
        </p:spPr>
        <p:txBody>
          <a:bodyPr>
            <a:normAutofit lnSpcReduction="10000"/>
          </a:bodyPr>
          <a:lstStyle/>
          <a:p>
            <a:pPr marL="0" indent="0" algn="just">
              <a:buNone/>
            </a:pPr>
            <a:r>
              <a:rPr lang="en-US" dirty="0"/>
              <a:t>         </a:t>
            </a:r>
            <a:r>
              <a:rPr lang="en-US" sz="3200" dirty="0" err="1">
                <a:latin typeface="Times New Roman" panose="02020603050405020304" pitchFamily="18" charset="0"/>
                <a:cs typeface="Times New Roman" panose="02020603050405020304" pitchFamily="18" charset="0"/>
              </a:rPr>
              <a:t>Navoiy</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o‘rta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asr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Sharq</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tabobatining</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quyoshi</a:t>
            </a:r>
            <a:r>
              <a:rPr lang="en-US" sz="3200" dirty="0">
                <a:latin typeface="Times New Roman" panose="02020603050405020304" pitchFamily="18" charset="0"/>
                <a:cs typeface="Times New Roman" panose="02020603050405020304" pitchFamily="18" charset="0"/>
              </a:rPr>
              <a:t> Abu Ali ibn </a:t>
            </a:r>
            <a:r>
              <a:rPr lang="en-US" sz="3200" dirty="0" err="1">
                <a:latin typeface="Times New Roman" panose="02020603050405020304" pitchFamily="18" charset="0"/>
                <a:cs typeface="Times New Roman" panose="02020603050405020304" pitchFamily="18" charset="0"/>
              </a:rPr>
              <a:t>Sinoni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o‘zining</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Hayrat</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ul-abror</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asarida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aql</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ramzi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ya’ni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Aliyi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fikrat</a:t>
            </a:r>
            <a:r>
              <a:rPr lang="en-US" sz="3200" dirty="0">
                <a:latin typeface="Times New Roman" panose="02020603050405020304" pitchFamily="18" charset="0"/>
                <a:cs typeface="Times New Roman" panose="02020603050405020304" pitchFamily="18" charset="0"/>
              </a:rPr>
              <a:t>" deb </a:t>
            </a:r>
            <a:r>
              <a:rPr lang="en-US" sz="3200" dirty="0" err="1">
                <a:latin typeface="Times New Roman" panose="02020603050405020304" pitchFamily="18" charset="0"/>
                <a:cs typeface="Times New Roman" panose="02020603050405020304" pitchFamily="18" charset="0"/>
              </a:rPr>
              <a:t>ulug‘laydi</a:t>
            </a:r>
            <a:r>
              <a:rPr lang="en-US" dirty="0"/>
              <a:t>.</a:t>
            </a:r>
            <a:endParaRPr lang="ru-RU" dirty="0"/>
          </a:p>
        </p:txBody>
      </p:sp>
    </p:spTree>
    <p:extLst>
      <p:ext uri="{BB962C8B-B14F-4D97-AF65-F5344CB8AC3E}">
        <p14:creationId xmlns:p14="http://schemas.microsoft.com/office/powerpoint/2010/main" val="1693103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7638" y="476672"/>
            <a:ext cx="7327678" cy="5616624"/>
          </a:xfrm>
        </p:spPr>
        <p:txBody>
          <a:bodyPr>
            <a:normAutofit fontScale="62500" lnSpcReduction="20000"/>
          </a:bodyPr>
          <a:lstStyle/>
          <a:p>
            <a:pPr marL="82296" indent="0" algn="just">
              <a:buNone/>
            </a:pPr>
            <a:r>
              <a:rPr lang="en-US" sz="4000"/>
              <a:t>     </a:t>
            </a:r>
            <a:endParaRPr lang="ru-RU" sz="4000"/>
          </a:p>
          <a:p>
            <a:pPr marL="82296" indent="0" algn="just">
              <a:buNone/>
            </a:pPr>
            <a:r>
              <a:rPr lang="uz-Cyrl-UZ" sz="4000"/>
              <a:t>Mir </a:t>
            </a:r>
            <a:r>
              <a:rPr lang="uz-Cyrl-UZ" sz="4000" dirty="0"/>
              <a:t>Abdulavvalning mavlono Qosim bilan birga Samarqanddan Hirotga, Navoiyga yozgan maktubida ham Samarqandda vabo va o‘lat tarqalgani va bunda Hirotdan olingan mordoru (ilondan tayyorlangan davo) yaxshi ta’sir qilgani haqida so‘z ketadi. Navoiyga yuborilgan maktubda mavlono Fazlullohning ko‘z kasalligi haqida so‘z ketadi va unda shunday deyiladi: «Bir yilga yaqin bo‘ldiki, bir illat ularni parishonxotir qilmoqda, bu tomonlarda ularni davolashga qurbi yetadigan ishonchli ko‘z tabibi (qahhol) topilmaydi. Zarurat tufayli safarni farz bilib, o‘sha diyorga otlandilar». Xo‘ja Ahrorning o‘ttiz besh kunlik uzoq yo‘ldan tabib chaqirtirib kelishi va shunchalik uzoq yo‘lga mavlono Fazlullohning davolanishga yuborilishi</a:t>
            </a:r>
            <a:r>
              <a:rPr lang="en-US" sz="4000" dirty="0"/>
              <a:t> </a:t>
            </a:r>
            <a:r>
              <a:rPr lang="uz-Cyrl-UZ" sz="4000" dirty="0"/>
              <a:t>Hirot</a:t>
            </a:r>
            <a:r>
              <a:rPr lang="en-US" sz="4000" dirty="0"/>
              <a:t> </a:t>
            </a:r>
            <a:r>
              <a:rPr lang="uz-Cyrl-UZ" sz="4000" dirty="0"/>
              <a:t>Dorushshifosining  va undagi tabiblarning g‘oyat mashhur bo‘lganini ko‘rsatadi.</a:t>
            </a:r>
            <a:endParaRPr lang="ru-RU" sz="4000" dirty="0"/>
          </a:p>
          <a:p>
            <a:pPr marL="82296" indent="0" algn="just">
              <a:buNone/>
            </a:pPr>
            <a:endParaRPr lang="ru-RU" sz="4000" dirty="0"/>
          </a:p>
          <a:p>
            <a:endParaRPr lang="ru-RU" dirty="0"/>
          </a:p>
          <a:p>
            <a:endParaRPr lang="ru-RU" dirty="0"/>
          </a:p>
        </p:txBody>
      </p:sp>
      <p:sp>
        <p:nvSpPr>
          <p:cNvPr id="2" name="AutoShape 2" descr="Навоий суҳбатлари»"/>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Навоий суҳбатлари»"/>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198" name="Picture 6" descr="Навоий суҳбатлар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688976"/>
            <a:ext cx="3261761" cy="551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9055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98653" y="794198"/>
            <a:ext cx="7659587" cy="5731146"/>
          </a:xfrm>
        </p:spPr>
        <p:txBody>
          <a:bodyPr>
            <a:normAutofit fontScale="92500" lnSpcReduction="10000"/>
          </a:bodyPr>
          <a:lstStyle/>
          <a:p>
            <a:pPr marL="0" indent="0" algn="just">
              <a:buNone/>
            </a:pPr>
            <a:r>
              <a:rPr lang="uz-Cyrl-UZ" dirty="0"/>
              <a:t>	</a:t>
            </a:r>
            <a:r>
              <a:rPr lang="en-US" sz="3600" dirty="0" err="1">
                <a:latin typeface="Times New Roman" panose="02020603050405020304" pitchFamily="18" charset="0"/>
                <a:cs typeface="Times New Roman" panose="02020603050405020304" pitchFamily="18" charset="0"/>
              </a:rPr>
              <a:t>Hazrat</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Navoiy</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o‘zining</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Mahbub</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ul-qulub</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asarida</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Tabib-shifokor</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o‘zining</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asl</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ilmini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yaxshi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bilmog‘i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tabiatan</a:t>
            </a:r>
            <a:r>
              <a:rPr lang="en-US" sz="3600" dirty="0">
                <a:latin typeface="Times New Roman" panose="02020603050405020304" pitchFamily="18" charset="0"/>
                <a:cs typeface="Times New Roman" panose="02020603050405020304" pitchFamily="18" charset="0"/>
              </a:rPr>
              <a:t> ham, </a:t>
            </a:r>
            <a:r>
              <a:rPr lang="en-US" sz="3600" dirty="0" err="1">
                <a:latin typeface="Times New Roman" panose="02020603050405020304" pitchFamily="18" charset="0"/>
                <a:cs typeface="Times New Roman" panose="02020603050405020304" pitchFamily="18" charset="0"/>
              </a:rPr>
              <a:t>muomalada</a:t>
            </a:r>
            <a:r>
              <a:rPr lang="en-US" sz="3600" dirty="0">
                <a:latin typeface="Times New Roman" panose="02020603050405020304" pitchFamily="18" charset="0"/>
                <a:cs typeface="Times New Roman" panose="02020603050405020304" pitchFamily="18" charset="0"/>
              </a:rPr>
              <a:t> ham </a:t>
            </a:r>
            <a:r>
              <a:rPr lang="en-US" sz="3600" dirty="0" err="1">
                <a:latin typeface="Times New Roman" panose="02020603050405020304" pitchFamily="18" charset="0"/>
                <a:cs typeface="Times New Roman" panose="02020603050405020304" pitchFamily="18" charset="0"/>
              </a:rPr>
              <a:t>rahm-shafqatli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bo‘lmog‘i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lozim</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Ustozlari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so‘ziga</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rioya</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qilmog‘i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ularga</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ergashmog‘i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darkor</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Muloyim</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so‘z</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bilan</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bemor</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ko‘nglini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ko‘tarib</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muolajaga</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kirishmog‘i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kerak</a:t>
            </a:r>
            <a:r>
              <a:rPr lang="en-US" sz="3600" dirty="0">
                <a:latin typeface="Times New Roman" panose="02020603050405020304" pitchFamily="18" charset="0"/>
                <a:cs typeface="Times New Roman" panose="02020603050405020304" pitchFamily="18" charset="0"/>
              </a:rPr>
              <a:t>", - deb </a:t>
            </a:r>
            <a:r>
              <a:rPr lang="en-US" sz="3600" err="1">
                <a:latin typeface="Times New Roman" panose="02020603050405020304" pitchFamily="18" charset="0"/>
                <a:cs typeface="Times New Roman" panose="02020603050405020304" pitchFamily="18" charset="0"/>
              </a:rPr>
              <a:t>yozadi</a:t>
            </a:r>
            <a:r>
              <a:rPr lang="en-US" sz="3600">
                <a:latin typeface="Times New Roman" panose="02020603050405020304" pitchFamily="18" charset="0"/>
                <a:cs typeface="Times New Roman" panose="02020603050405020304" pitchFamily="18" charset="0"/>
              </a:rPr>
              <a:t>.</a:t>
            </a:r>
          </a:p>
          <a:p>
            <a:pPr marL="0" indent="0" algn="just">
              <a:buNone/>
            </a:pPr>
            <a:r>
              <a:rPr lang="en-US" sz="3600">
                <a:latin typeface="Times New Roman" panose="02020603050405020304" pitchFamily="18" charset="0"/>
                <a:cs typeface="Times New Roman" panose="02020603050405020304" pitchFamily="18" charset="0"/>
              </a:rPr>
              <a:t>	Demak, Navoiy tom ma’noda tabobatning haqiqiy targ‘ibotchisi va mohir bilimdoni bo‘lgan. </a:t>
            </a:r>
            <a:endParaRPr lang="ru-RU" sz="3600">
              <a:latin typeface="Times New Roman" pitchFamily="18" charset="0"/>
              <a:cs typeface="Times New Roman" pitchFamily="18" charset="0"/>
            </a:endParaRPr>
          </a:p>
          <a:p>
            <a:pPr marL="0" indent="0" algn="just">
              <a:buNone/>
            </a:pPr>
            <a:endParaRPr lang="ru-RU" sz="3600" dirty="0">
              <a:latin typeface="Times New Roman" panose="02020603050405020304" pitchFamily="18" charset="0"/>
              <a:cs typeface="Times New Roman" panose="02020603050405020304" pitchFamily="18" charset="0"/>
            </a:endParaRPr>
          </a:p>
        </p:txBody>
      </p:sp>
      <p:pic>
        <p:nvPicPr>
          <p:cNvPr id="6146" name="Picture 2" descr="Маҳбуб ул-қулуб&quot; китоби, Алишер Навои"/>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610" t="12627" r="6440" b="2040"/>
          <a:stretch/>
        </p:blipFill>
        <p:spPr bwMode="auto">
          <a:xfrm>
            <a:off x="8458240" y="794198"/>
            <a:ext cx="2880320"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081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AD767A-844B-DB6B-FF6F-751927F2D3B5}"/>
              </a:ext>
            </a:extLst>
          </p:cNvPr>
          <p:cNvSpPr txBox="1"/>
          <p:nvPr/>
        </p:nvSpPr>
        <p:spPr>
          <a:xfrm>
            <a:off x="5262664" y="525294"/>
            <a:ext cx="6126826" cy="5970865"/>
          </a:xfrm>
          <a:prstGeom prst="rect">
            <a:avLst/>
          </a:prstGeom>
          <a:noFill/>
        </p:spPr>
        <p:txBody>
          <a:bodyPr wrap="square">
            <a:spAutoFit/>
          </a:bodyPr>
          <a:lstStyle/>
          <a:p>
            <a:pPr algn="just"/>
            <a:r>
              <a:rPr lang="uz-Cyrl-UZ" sz="2600" dirty="0">
                <a:latin typeface="Times New Roman" panose="02020603050405020304" pitchFamily="18" charset="0"/>
                <a:cs typeface="Times New Roman" panose="02020603050405020304" pitchFamily="18" charset="0"/>
              </a:rPr>
              <a:t>Alisher Navoiy 1441-yil 9-fevralda Xuroson o‘lkasining poytaxti Hirotda tug‘ildi. </a:t>
            </a:r>
            <a:r>
              <a:rPr lang="en-US" sz="2600" dirty="0" err="1">
                <a:latin typeface="Times New Roman" panose="02020603050405020304" pitchFamily="18" charset="0"/>
                <a:cs typeface="Times New Roman" panose="02020603050405020304" pitchFamily="18" charset="0"/>
              </a:rPr>
              <a:t>Zamondoshlari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uni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Nizomiddin</a:t>
            </a:r>
            <a:r>
              <a:rPr lang="en-US" sz="2600" dirty="0">
                <a:latin typeface="Times New Roman" panose="02020603050405020304" pitchFamily="18" charset="0"/>
                <a:cs typeface="Times New Roman" panose="02020603050405020304" pitchFamily="18" charset="0"/>
              </a:rPr>
              <a:t> Mir </a:t>
            </a:r>
            <a:r>
              <a:rPr lang="en-US" sz="2600" dirty="0" err="1">
                <a:latin typeface="Times New Roman" panose="02020603050405020304" pitchFamily="18" charset="0"/>
                <a:cs typeface="Times New Roman" panose="02020603050405020304" pitchFamily="18" charset="0"/>
              </a:rPr>
              <a:t>Alisher</a:t>
            </a:r>
            <a:r>
              <a:rPr lang="en-US" sz="2600" dirty="0">
                <a:latin typeface="Times New Roman" panose="02020603050405020304" pitchFamily="18" charset="0"/>
                <a:cs typeface="Times New Roman" panose="02020603050405020304" pitchFamily="18" charset="0"/>
              </a:rPr>
              <a:t>» deb </a:t>
            </a:r>
            <a:r>
              <a:rPr lang="en-US" sz="2600" dirty="0" err="1">
                <a:latin typeface="Times New Roman" panose="02020603050405020304" pitchFamily="18" charset="0"/>
                <a:cs typeface="Times New Roman" panose="02020603050405020304" pitchFamily="18" charset="0"/>
              </a:rPr>
              <a:t>ulug‘laganlar</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Nizomiddin</a:t>
            </a:r>
            <a:r>
              <a:rPr lang="en-US" sz="2600" dirty="0">
                <a:latin typeface="Times New Roman" panose="02020603050405020304" pitchFamily="18" charset="0"/>
                <a:cs typeface="Times New Roman" panose="02020603050405020304" pitchFamily="18" charset="0"/>
              </a:rPr>
              <a:t>» — din </a:t>
            </a:r>
            <a:r>
              <a:rPr lang="en-US" sz="2600" dirty="0" err="1">
                <a:latin typeface="Times New Roman" panose="02020603050405020304" pitchFamily="18" charset="0"/>
                <a:cs typeface="Times New Roman" panose="02020603050405020304" pitchFamily="18" charset="0"/>
              </a:rPr>
              <a:t>nizomi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deganidir</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Ko‘pincha</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mansab</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egalariga</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nisbatan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aytilgan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mir</a:t>
            </a:r>
            <a:r>
              <a:rPr lang="en-US" sz="2600" dirty="0">
                <a:latin typeface="Times New Roman" panose="02020603050405020304" pitchFamily="18" charset="0"/>
                <a:cs typeface="Times New Roman" panose="02020603050405020304" pitchFamily="18" charset="0"/>
              </a:rPr>
              <a:t>» — </a:t>
            </a:r>
            <a:r>
              <a:rPr lang="en-US" sz="2600" dirty="0" err="1">
                <a:latin typeface="Times New Roman" panose="02020603050405020304" pitchFamily="18" charset="0"/>
                <a:cs typeface="Times New Roman" panose="02020603050405020304" pitchFamily="18" charset="0"/>
              </a:rPr>
              <a:t>amir</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demakdir</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Chunki</a:t>
            </a:r>
            <a:r>
              <a:rPr lang="en-US" sz="2600" dirty="0">
                <a:latin typeface="Times New Roman" panose="02020603050405020304" pitchFamily="18" charset="0"/>
                <a:cs typeface="Times New Roman" panose="02020603050405020304" pitchFamily="18" charset="0"/>
              </a:rPr>
              <a:t> u </a:t>
            </a:r>
            <a:r>
              <a:rPr lang="en-US" sz="2600" dirty="0" err="1">
                <a:latin typeface="Times New Roman" panose="02020603050405020304" pitchFamily="18" charset="0"/>
                <a:cs typeface="Times New Roman" panose="02020603050405020304" pitchFamily="18" charset="0"/>
              </a:rPr>
              <a:t>Husayn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Boyqaro</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saroyidagi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eng</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nufuzli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amir</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bo‘lgan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Alisher</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bolalikdan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ma’rifatli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oila</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muhitida</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tarbiya</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topdi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Navoiyning</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otasi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G‘iyosiddin</a:t>
            </a:r>
            <a:r>
              <a:rPr lang="en-US" sz="2600" dirty="0">
                <a:latin typeface="Times New Roman" panose="02020603050405020304" pitchFamily="18" charset="0"/>
                <a:cs typeface="Times New Roman" panose="02020603050405020304" pitchFamily="18" charset="0"/>
              </a:rPr>
              <a:t> Muhammad (</a:t>
            </a:r>
            <a:r>
              <a:rPr lang="en-US" sz="2600" dirty="0" err="1">
                <a:latin typeface="Times New Roman" panose="02020603050405020304" pitchFamily="18" charset="0"/>
                <a:cs typeface="Times New Roman" panose="02020603050405020304" pitchFamily="18" charset="0"/>
              </a:rPr>
              <a:t>uni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G‘iyosiddin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kichkina</a:t>
            </a:r>
            <a:r>
              <a:rPr lang="en-US" sz="2600" dirty="0">
                <a:latin typeface="Times New Roman" panose="02020603050405020304" pitchFamily="18" charset="0"/>
                <a:cs typeface="Times New Roman" panose="02020603050405020304" pitchFamily="18" charset="0"/>
              </a:rPr>
              <a:t>» ham der </a:t>
            </a:r>
            <a:r>
              <a:rPr lang="en-US" sz="2600" dirty="0" err="1">
                <a:latin typeface="Times New Roman" panose="02020603050405020304" pitchFamily="18" charset="0"/>
                <a:cs typeface="Times New Roman" panose="02020603050405020304" pitchFamily="18" charset="0"/>
              </a:rPr>
              <a:t>edilar</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temuriylarga</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yaqin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amaldorlardan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bo‘lib</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o‘z</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davrining</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obro‘li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va</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ma’rifatli</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kishilaridan</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sanalgan</a:t>
            </a:r>
            <a:r>
              <a:rPr lang="en-US" sz="2600" dirty="0">
                <a:latin typeface="Times New Roman" panose="02020603050405020304" pitchFamily="18" charset="0"/>
                <a:cs typeface="Times New Roman" panose="02020603050405020304" pitchFamily="18" charset="0"/>
              </a:rPr>
              <a:t>. </a:t>
            </a:r>
            <a:endParaRPr lang="ru-RU" sz="2600" dirty="0">
              <a:latin typeface="Times New Roman" panose="02020603050405020304" pitchFamily="18" charset="0"/>
              <a:cs typeface="Times New Roman" panose="02020603050405020304" pitchFamily="18" charset="0"/>
            </a:endParaRPr>
          </a:p>
          <a:p>
            <a:r>
              <a:rPr lang="uz-Cyrl-UZ" dirty="0"/>
              <a:t> </a:t>
            </a:r>
            <a:endParaRPr lang="ru-RU" dirty="0"/>
          </a:p>
        </p:txBody>
      </p:sp>
      <p:pic>
        <p:nvPicPr>
          <p:cNvPr id="2050" name="Picture 2" descr="Алишер Навоий">
            <a:extLst>
              <a:ext uri="{FF2B5EF4-FFF2-40B4-BE49-F238E27FC236}">
                <a16:creationId xmlns:a16="http://schemas.microsoft.com/office/drawing/2014/main" id="{772C2173-1151-1707-443F-3730D61803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298" y="525294"/>
            <a:ext cx="4260715" cy="57393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97830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z-Cyrl-UZ" b="1" dirty="0"/>
              <a:t>Alisher Navoiyning hikmatlari</a:t>
            </a:r>
            <a:br>
              <a:rPr lang="ru-RU" dirty="0"/>
            </a:br>
            <a:endParaRPr lang="ru-RU" dirty="0"/>
          </a:p>
        </p:txBody>
      </p:sp>
      <p:sp>
        <p:nvSpPr>
          <p:cNvPr id="3" name="Объект 2"/>
          <p:cNvSpPr>
            <a:spLocks noGrp="1"/>
          </p:cNvSpPr>
          <p:nvPr>
            <p:ph idx="1"/>
          </p:nvPr>
        </p:nvSpPr>
        <p:spPr>
          <a:xfrm>
            <a:off x="1295401" y="1701478"/>
            <a:ext cx="10070938" cy="4174390"/>
          </a:xfrm>
        </p:spPr>
        <p:txBody>
          <a:bodyPr>
            <a:normAutofit fontScale="25000" lnSpcReduction="20000"/>
          </a:bodyPr>
          <a:lstStyle/>
          <a:p>
            <a:pPr marL="0" indent="0" algn="just">
              <a:buNone/>
            </a:pPr>
            <a:r>
              <a:rPr lang="uz-Cyrl-UZ" sz="12800" dirty="0">
                <a:latin typeface="Times New Roman" panose="02020603050405020304" pitchFamily="18" charset="0"/>
                <a:cs typeface="Times New Roman" panose="02020603050405020304" pitchFamily="18" charset="0"/>
              </a:rPr>
              <a:t>Ko‘p demak birla bo‘lmag‘il nodon, </a:t>
            </a:r>
            <a:endParaRPr lang="ru-RU" sz="12800" dirty="0">
              <a:latin typeface="Times New Roman" panose="02020603050405020304" pitchFamily="18" charset="0"/>
              <a:cs typeface="Times New Roman" panose="02020603050405020304" pitchFamily="18" charset="0"/>
            </a:endParaRPr>
          </a:p>
          <a:p>
            <a:pPr marL="0" indent="0" algn="just">
              <a:buNone/>
            </a:pPr>
            <a:r>
              <a:rPr lang="uz-Cyrl-UZ" sz="12800" dirty="0">
                <a:latin typeface="Times New Roman" panose="02020603050405020304" pitchFamily="18" charset="0"/>
                <a:cs typeface="Times New Roman" panose="02020603050405020304" pitchFamily="18" charset="0"/>
              </a:rPr>
              <a:t>Ko‘p </a:t>
            </a:r>
            <a:r>
              <a:rPr lang="en-US" sz="12800" dirty="0">
                <a:latin typeface="Times New Roman" panose="02020603050405020304" pitchFamily="18" charset="0"/>
                <a:cs typeface="Times New Roman" panose="02020603050405020304" pitchFamily="18" charset="0"/>
              </a:rPr>
              <a:t>y</a:t>
            </a:r>
            <a:r>
              <a:rPr lang="uz-Cyrl-UZ" sz="12800" dirty="0">
                <a:latin typeface="Times New Roman" panose="02020603050405020304" pitchFamily="18" charset="0"/>
                <a:cs typeface="Times New Roman" panose="02020603050405020304" pitchFamily="18" charset="0"/>
              </a:rPr>
              <a:t>emak birla bo‘lmag‘il hayvon</a:t>
            </a:r>
            <a:r>
              <a:rPr lang="en-US" sz="12800" dirty="0">
                <a:latin typeface="Times New Roman" panose="02020603050405020304" pitchFamily="18" charset="0"/>
                <a:cs typeface="Times New Roman" panose="02020603050405020304" pitchFamily="18" charset="0"/>
              </a:rPr>
              <a:t>.</a:t>
            </a:r>
          </a:p>
          <a:p>
            <a:pPr marL="82296" indent="0">
              <a:buNone/>
            </a:pPr>
            <a:endParaRPr lang="en-US" sz="12800">
              <a:latin typeface="Times New Roman" panose="02020603050405020304" pitchFamily="18" charset="0"/>
              <a:cs typeface="Times New Roman" panose="02020603050405020304" pitchFamily="18" charset="0"/>
            </a:endParaRPr>
          </a:p>
          <a:p>
            <a:pPr marL="82296" indent="0">
              <a:buNone/>
            </a:pPr>
            <a:r>
              <a:rPr lang="uz-Cyrl-UZ" sz="12800">
                <a:latin typeface="Times New Roman" panose="02020603050405020304" pitchFamily="18" charset="0"/>
                <a:cs typeface="Times New Roman" panose="02020603050405020304" pitchFamily="18" charset="0"/>
              </a:rPr>
              <a:t>Sihat </a:t>
            </a:r>
            <a:r>
              <a:rPr lang="uz-Cyrl-UZ" sz="12800" dirty="0">
                <a:latin typeface="Times New Roman" panose="02020603050405020304" pitchFamily="18" charset="0"/>
                <a:cs typeface="Times New Roman" panose="02020603050405020304" pitchFamily="18" charset="0"/>
              </a:rPr>
              <a:t>tilasang ko‘p </a:t>
            </a:r>
            <a:r>
              <a:rPr lang="en-US" sz="12800" dirty="0">
                <a:latin typeface="Times New Roman" panose="02020603050405020304" pitchFamily="18" charset="0"/>
                <a:cs typeface="Times New Roman" panose="02020603050405020304" pitchFamily="18" charset="0"/>
              </a:rPr>
              <a:t>y</a:t>
            </a:r>
            <a:r>
              <a:rPr lang="uz-Cyrl-UZ" sz="12800" dirty="0">
                <a:latin typeface="Times New Roman" panose="02020603050405020304" pitchFamily="18" charset="0"/>
                <a:cs typeface="Times New Roman" panose="02020603050405020304" pitchFamily="18" charset="0"/>
              </a:rPr>
              <a:t>ema</a:t>
            </a:r>
            <a:r>
              <a:rPr lang="en-US" sz="12800" dirty="0">
                <a:latin typeface="Times New Roman" panose="02020603050405020304" pitchFamily="18" charset="0"/>
                <a:cs typeface="Times New Roman" panose="02020603050405020304" pitchFamily="18" charset="0"/>
              </a:rPr>
              <a:t>,</a:t>
            </a:r>
            <a:endParaRPr lang="ru-RU" sz="12800" dirty="0">
              <a:latin typeface="Times New Roman" panose="02020603050405020304" pitchFamily="18" charset="0"/>
              <a:cs typeface="Times New Roman" panose="02020603050405020304" pitchFamily="18" charset="0"/>
            </a:endParaRPr>
          </a:p>
          <a:p>
            <a:pPr marL="82296" indent="0">
              <a:buNone/>
            </a:pPr>
            <a:r>
              <a:rPr lang="uz-Cyrl-UZ" sz="12800" dirty="0">
                <a:latin typeface="Times New Roman" panose="02020603050405020304" pitchFamily="18" charset="0"/>
                <a:cs typeface="Times New Roman" panose="02020603050405020304" pitchFamily="18" charset="0"/>
              </a:rPr>
              <a:t>Izzat tilasang ko‘p dema.</a:t>
            </a:r>
            <a:endParaRPr lang="en-US" sz="12800" dirty="0">
              <a:latin typeface="Times New Roman" panose="02020603050405020304" pitchFamily="18" charset="0"/>
              <a:cs typeface="Times New Roman" panose="02020603050405020304" pitchFamily="18" charset="0"/>
            </a:endParaRPr>
          </a:p>
          <a:p>
            <a:pPr marL="0" indent="0" algn="just">
              <a:buNone/>
            </a:pPr>
            <a:endParaRPr lang="en-US" sz="12800" dirty="0">
              <a:latin typeface="Times New Roman" panose="02020603050405020304" pitchFamily="18" charset="0"/>
              <a:cs typeface="Times New Roman" panose="02020603050405020304" pitchFamily="18" charset="0"/>
            </a:endParaRPr>
          </a:p>
          <a:p>
            <a:pPr marL="0" indent="0" algn="just">
              <a:buNone/>
            </a:pPr>
            <a:r>
              <a:rPr lang="uz-Cyrl-UZ" sz="12800" dirty="0">
                <a:latin typeface="Times New Roman" panose="02020603050405020304" pitchFamily="18" charset="0"/>
                <a:cs typeface="Times New Roman" panose="02020603050405020304" pitchFamily="18" charset="0"/>
              </a:rPr>
              <a:t>Qo‘l yuvib yursang, nima </a:t>
            </a:r>
            <a:r>
              <a:rPr lang="en-US" sz="12800" dirty="0">
                <a:latin typeface="Times New Roman" panose="02020603050405020304" pitchFamily="18" charset="0"/>
                <a:cs typeface="Times New Roman" panose="02020603050405020304" pitchFamily="18" charset="0"/>
              </a:rPr>
              <a:t>y</a:t>
            </a:r>
            <a:r>
              <a:rPr lang="uz-Cyrl-UZ" sz="12800" dirty="0">
                <a:latin typeface="Times New Roman" panose="02020603050405020304" pitchFamily="18" charset="0"/>
                <a:cs typeface="Times New Roman" panose="02020603050405020304" pitchFamily="18" charset="0"/>
              </a:rPr>
              <a:t>eyishni bilasan, </a:t>
            </a:r>
            <a:endParaRPr lang="ru-RU" sz="12800" dirty="0">
              <a:latin typeface="Times New Roman" panose="02020603050405020304" pitchFamily="18" charset="0"/>
              <a:cs typeface="Times New Roman" panose="02020603050405020304" pitchFamily="18" charset="0"/>
            </a:endParaRPr>
          </a:p>
          <a:p>
            <a:pPr marL="0" indent="0" algn="just">
              <a:buNone/>
            </a:pPr>
            <a:r>
              <a:rPr lang="uz-Cyrl-UZ" sz="12800" dirty="0">
                <a:latin typeface="Times New Roman" panose="02020603050405020304" pitchFamily="18" charset="0"/>
                <a:cs typeface="Times New Roman" panose="02020603050405020304" pitchFamily="18" charset="0"/>
              </a:rPr>
              <a:t>Til tiyib yursang, nima deyishni bilasan</a:t>
            </a:r>
            <a:r>
              <a:rPr lang="uz-Cyrl-UZ" sz="14400" dirty="0">
                <a:latin typeface="Times New Roman" panose="02020603050405020304" pitchFamily="18" charset="0"/>
                <a:cs typeface="Times New Roman" panose="02020603050405020304" pitchFamily="18" charset="0"/>
              </a:rPr>
              <a:t>.</a:t>
            </a:r>
            <a:endParaRPr lang="ru-RU" sz="14400" dirty="0">
              <a:latin typeface="Times New Roman" panose="02020603050405020304" pitchFamily="18" charset="0"/>
              <a:cs typeface="Times New Roman" panose="02020603050405020304" pitchFamily="18" charset="0"/>
            </a:endParaRPr>
          </a:p>
          <a:p>
            <a:pPr marL="82296" indent="0">
              <a:buNone/>
            </a:pPr>
            <a:endParaRPr lang="ru-RU" sz="4800" dirty="0"/>
          </a:p>
          <a:p>
            <a:pPr marL="0" indent="0" algn="just">
              <a:buNone/>
            </a:pPr>
            <a:endParaRPr lang="ru-RU" sz="4800" dirty="0"/>
          </a:p>
          <a:p>
            <a:pPr marL="0" indent="0">
              <a:buNone/>
            </a:pPr>
            <a:r>
              <a:rPr lang="en-US" sz="5400" dirty="0"/>
              <a:t>    </a:t>
            </a:r>
            <a:endParaRPr lang="ru-RU" sz="5400" dirty="0"/>
          </a:p>
          <a:p>
            <a:endParaRPr lang="ru-RU" dirty="0"/>
          </a:p>
        </p:txBody>
      </p:sp>
      <p:pic>
        <p:nvPicPr>
          <p:cNvPr id="5122" name="Picture 2" descr="https://savol-javoblar.darakchi.net/uploads/posts/2022-04/alisher-navoiy-rasmlari-fotosuratlari-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8200" y="1600201"/>
            <a:ext cx="3043237" cy="4600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41655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1B170B-9B39-5DBC-5142-CE38DCDBDF4A}"/>
              </a:ext>
            </a:extLst>
          </p:cNvPr>
          <p:cNvSpPr txBox="1"/>
          <p:nvPr/>
        </p:nvSpPr>
        <p:spPr>
          <a:xfrm>
            <a:off x="4350057" y="798990"/>
            <a:ext cx="7022237" cy="5526449"/>
          </a:xfrm>
          <a:prstGeom prst="rect">
            <a:avLst/>
          </a:prstGeom>
          <a:noFill/>
        </p:spPr>
        <p:txBody>
          <a:bodyPr wrap="square">
            <a:spAutoFit/>
          </a:bodyPr>
          <a:lstStyle/>
          <a:p>
            <a:pPr algn="just"/>
            <a:r>
              <a:rPr lang="en-US" sz="2400" dirty="0">
                <a:latin typeface="Times New Roman" panose="02020603050405020304" pitchFamily="18" charset="0"/>
                <a:cs typeface="Times New Roman" panose="02020603050405020304" pitchFamily="18" charset="0"/>
              </a:rPr>
              <a:t>	</a:t>
            </a:r>
            <a:r>
              <a:rPr lang="en-US" sz="2400">
                <a:latin typeface="Times New Roman" panose="02020603050405020304" pitchFamily="18" charset="0"/>
                <a:cs typeface="Times New Roman" panose="02020603050405020304" pitchFamily="18" charset="0"/>
              </a:rPr>
              <a:t>	</a:t>
            </a:r>
            <a:r>
              <a:rPr lang="uz-Cyrl-UZ" sz="2400">
                <a:latin typeface="Times New Roman" panose="02020603050405020304" pitchFamily="18" charset="0"/>
                <a:cs typeface="Times New Roman" panose="02020603050405020304" pitchFamily="18" charset="0"/>
              </a:rPr>
              <a:t>Buyuk </a:t>
            </a:r>
            <a:r>
              <a:rPr lang="uz-Cyrl-UZ" sz="2400" dirty="0">
                <a:latin typeface="Times New Roman" panose="02020603050405020304" pitchFamily="18" charset="0"/>
                <a:cs typeface="Times New Roman" panose="02020603050405020304" pitchFamily="18" charset="0"/>
              </a:rPr>
              <a:t>adib umrining oxiriga qadar ilm-u ijod bilan qizg‘in va samarali shug‘ullandi. Sharqda o‘tgan mashhur shayxlar, so‘fiylar hayoti haqida ma’lumot beruvchi «Nasoyim ul-muhabbat» («Muhabbat shabadalari») asarini yozib tugatdi. So‘ng umr bo‘yi xayolini band etgan «Lison ut-tayr»ni qog‘ozga tushirdi. Boshqalar bilan olib borgan yozishmalari — xatlarini to‘plab «Munshaot» («Xatlar») tuzdi. 1500-yilda buyuk mu-tafakkirning yaxshilik va yomonlik haqidagi qarashlarini o‘zida ifodalagan «Mahbub ul-qulub» («Ko‘ngillarning sevgani») asari maydonga keldi. Bu buyuk adibning so‘nggi asari edi.</a:t>
            </a:r>
            <a:endParaRPr lang="ru-RU"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	</a:t>
            </a:r>
            <a:r>
              <a:rPr lang="uz-Cyrl-UZ" sz="2400" dirty="0">
                <a:latin typeface="Times New Roman" panose="02020603050405020304" pitchFamily="18" charset="0"/>
                <a:cs typeface="Times New Roman" panose="02020603050405020304" pitchFamily="18" charset="0"/>
              </a:rPr>
              <a:t>Alisher Navoiy 1501-yilning 3-yanvarida vafot etdi.</a:t>
            </a:r>
            <a:endParaRPr lang="ru-RU" sz="2400" dirty="0">
              <a:latin typeface="Times New Roman" panose="02020603050405020304" pitchFamily="18" charset="0"/>
              <a:cs typeface="Times New Roman" panose="02020603050405020304" pitchFamily="18" charset="0"/>
            </a:endParaRPr>
          </a:p>
          <a:p>
            <a:pPr algn="just"/>
            <a:r>
              <a:rPr lang="uz-Cyrl-UZ"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a:p>
            <a:pPr>
              <a:lnSpc>
                <a:spcPct val="107000"/>
              </a:lnSpc>
              <a:spcAft>
                <a:spcPts val="80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 </a:t>
            </a:r>
          </a:p>
        </p:txBody>
      </p:sp>
      <p:pic>
        <p:nvPicPr>
          <p:cNvPr id="1026" name="Picture 2" descr="Alisher Navoiy xalqaro jamoat fondi tashkil etildi – O'zbekiston  yangiliklari – Gazeta.u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948" y="1198485"/>
            <a:ext cx="3613211" cy="4128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9789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37944" y="763929"/>
            <a:ext cx="2847372" cy="369332"/>
          </a:xfrm>
          <a:prstGeom prst="rect">
            <a:avLst/>
          </a:prstGeom>
        </p:spPr>
        <p:txBody>
          <a:bodyPr wrap="square">
            <a:spAutoFit/>
          </a:bodyPr>
          <a:lstStyle/>
          <a:p>
            <a:r>
              <a:rPr lang="en-US" b="1">
                <a:solidFill>
                  <a:srgbClr val="0070C0"/>
                </a:solidFill>
              </a:rPr>
              <a:t>KAVSAR TURDIYEVA</a:t>
            </a:r>
            <a:endParaRPr lang="ru-RU" dirty="0"/>
          </a:p>
        </p:txBody>
      </p:sp>
      <p:sp>
        <p:nvSpPr>
          <p:cNvPr id="3" name="Прямоугольник 2"/>
          <p:cNvSpPr/>
          <p:nvPr/>
        </p:nvSpPr>
        <p:spPr>
          <a:xfrm>
            <a:off x="781235" y="621437"/>
            <a:ext cx="5388745" cy="5953746"/>
          </a:xfrm>
          <a:prstGeom prst="rect">
            <a:avLst/>
          </a:prstGeom>
        </p:spPr>
        <p:txBody>
          <a:bodyPr wrap="square">
            <a:spAutoFit/>
          </a:bodyPr>
          <a:lstStyle/>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	</a:t>
            </a:r>
            <a:r>
              <a:rPr lang="en-US" b="1">
                <a:latin typeface="Times New Roman" panose="02020603050405020304" pitchFamily="18" charset="0"/>
                <a:ea typeface="Calibri" panose="020F0502020204030204" pitchFamily="34" charset="0"/>
                <a:cs typeface="Times New Roman" panose="02020603050405020304" pitchFamily="18" charset="0"/>
              </a:rPr>
              <a:t>Navoiy ibrati bugungi kun har bir yosh uchun nihoyatda muhim.  Taqdimotni Kavsar Turdiyevaning “Botu nidosi” dostonidan parcha bilan yakunlamoqchimiz.</a:t>
            </a:r>
          </a:p>
          <a:p>
            <a:pPr algn="just">
              <a:lnSpc>
                <a:spcPct val="107000"/>
              </a:lnSpc>
              <a:spcAft>
                <a:spcPts val="0"/>
              </a:spcAft>
            </a:pPr>
            <a:endParaRPr lang="en-US">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0"/>
              </a:spcAft>
            </a:pPr>
            <a:endParaRPr lang="en-US">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Navoiyning </a:t>
            </a:r>
            <a:r>
              <a:rPr lang="uz-Cyrl-UZ">
                <a:latin typeface="Times New Roman" panose="02020603050405020304" pitchFamily="18" charset="0"/>
                <a:ea typeface="Calibri" panose="020F0502020204030204" pitchFamily="34" charset="0"/>
                <a:cs typeface="Times New Roman" panose="02020603050405020304" pitchFamily="18" charset="0"/>
              </a:rPr>
              <a:t>g‘</a:t>
            </a:r>
            <a:r>
              <a:rPr lang="en-US">
                <a:latin typeface="Times New Roman" panose="02020603050405020304" pitchFamily="18" charset="0"/>
                <a:ea typeface="Calibri" panose="020F0502020204030204" pitchFamily="34" charset="0"/>
                <a:cs typeface="Times New Roman" panose="02020603050405020304" pitchFamily="18" charset="0"/>
              </a:rPr>
              <a:t>azali birla,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Qalbga kirar ulug’vor nazm.</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Qarshimizda namoyon </a:t>
            </a:r>
            <a:r>
              <a:rPr lang="uz-Cyrl-UZ">
                <a:latin typeface="Times New Roman" panose="02020603050405020304" pitchFamily="18" charset="0"/>
                <a:ea typeface="Calibri" panose="020F0502020204030204" pitchFamily="34" charset="0"/>
                <a:cs typeface="Times New Roman" panose="02020603050405020304" pitchFamily="18" charset="0"/>
              </a:rPr>
              <a:t>bo‘l</a:t>
            </a:r>
            <a:r>
              <a:rPr lang="en-US">
                <a:latin typeface="Times New Roman" panose="02020603050405020304" pitchFamily="18" charset="0"/>
                <a:ea typeface="Calibri" panose="020F0502020204030204" pitchFamily="34" charset="0"/>
                <a:cs typeface="Times New Roman" panose="02020603050405020304" pitchFamily="18" charset="0"/>
              </a:rPr>
              <a:t>ar</a:t>
            </a:r>
            <a:r>
              <a:rPr lang="uz-Cyrl-UZ">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Buyuk daho shoiri azm.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Biz tikilib </a:t>
            </a:r>
            <a:r>
              <a:rPr lang="en-US" dirty="0" err="1">
                <a:latin typeface="Times New Roman" panose="02020603050405020304" pitchFamily="18" charset="0"/>
                <a:ea typeface="Calibri" panose="020F0502020204030204" pitchFamily="34" charset="0"/>
                <a:cs typeface="Times New Roman" panose="02020603050405020304" pitchFamily="18" charset="0"/>
              </a:rPr>
              <a:t>shoirga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d</a:t>
            </a:r>
            <a:r>
              <a:rPr lang="en-US" dirty="0">
                <a:latin typeface="Times New Roman" panose="02020603050405020304" pitchFamily="18" charset="0"/>
                <a:ea typeface="Calibri" panose="020F0502020204030204" pitchFamily="34" charset="0"/>
                <a:cs typeface="Times New Roman" panose="02020603050405020304" pitchFamily="18" charset="0"/>
              </a:rPr>
              <a:t>am,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Deymiz: </a:t>
            </a:r>
            <a:r>
              <a:rPr lang="uz-Cyrl-UZ" dirty="0">
                <a:latin typeface="Times New Roman" panose="02020603050405020304" pitchFamily="18" charset="0"/>
                <a:ea typeface="Calibri" panose="020F0502020204030204" pitchFamily="34" charset="0"/>
                <a:cs typeface="Times New Roman" panose="02020603050405020304" pitchFamily="18" charset="0"/>
              </a:rPr>
              <a:t>“Qanday ulug‘vor siymo</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Navoiyda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butkul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mujassam</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Ulkan ilm</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ijodkor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ziyo</a:t>
            </a: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uz-Cyrl-UZ" dirty="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Bizlar </a:t>
            </a:r>
            <a:r>
              <a:rPr lang="en-US" dirty="0" err="1">
                <a:latin typeface="Times New Roman" panose="02020603050405020304" pitchFamily="18" charset="0"/>
                <a:ea typeface="Calibri" panose="020F0502020204030204" pitchFamily="34" charset="0"/>
                <a:cs typeface="Times New Roman" panose="02020603050405020304" pitchFamily="18" charset="0"/>
              </a:rPr>
              <a:t>uchun</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Navoiy</a:t>
            </a:r>
            <a:r>
              <a:rPr lang="en-US" dirty="0">
                <a:latin typeface="Times New Roman" panose="02020603050405020304" pitchFamily="18" charset="0"/>
                <a:ea typeface="Calibri" panose="020F0502020204030204" pitchFamily="34" charset="0"/>
                <a:cs typeface="Times New Roman" panose="02020603050405020304" pitchFamily="18" charset="0"/>
              </a:rPr>
              <a:t> — </a:t>
            </a:r>
            <a:r>
              <a:rPr lang="uz-Cyrl-UZ" dirty="0">
                <a:latin typeface="Times New Roman" panose="02020603050405020304" pitchFamily="18" charset="0"/>
                <a:ea typeface="Calibri" panose="020F0502020204030204" pitchFamily="34" charset="0"/>
                <a:cs typeface="Times New Roman" panose="02020603050405020304" pitchFamily="18" charset="0"/>
              </a:rPr>
              <a:t>h</a:t>
            </a:r>
            <a:r>
              <a:rPr lang="en-US" dirty="0" err="1">
                <a:latin typeface="Times New Roman" panose="02020603050405020304" pitchFamily="18" charset="0"/>
                <a:ea typeface="Calibri" panose="020F0502020204030204" pitchFamily="34" charset="0"/>
                <a:cs typeface="Times New Roman" panose="02020603050405020304" pitchFamily="18" charset="0"/>
              </a:rPr>
              <a:t>azrat</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Bu </a:t>
            </a:r>
            <a:r>
              <a:rPr lang="en-US" dirty="0" err="1">
                <a:latin typeface="Times New Roman" panose="02020603050405020304" pitchFamily="18" charset="0"/>
                <a:ea typeface="Calibri" panose="020F0502020204030204" pitchFamily="34" charset="0"/>
                <a:cs typeface="Times New Roman" panose="02020603050405020304" pitchFamily="18" charset="0"/>
              </a:rPr>
              <a:t>dunyoga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ezgulik</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sochgan</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Bizlar </a:t>
            </a:r>
            <a:r>
              <a:rPr lang="en-US" dirty="0" err="1">
                <a:latin typeface="Times New Roman" panose="02020603050405020304" pitchFamily="18" charset="0"/>
                <a:ea typeface="Calibri" panose="020F0502020204030204" pitchFamily="34" charset="0"/>
                <a:cs typeface="Times New Roman" panose="02020603050405020304" pitchFamily="18" charset="0"/>
              </a:rPr>
              <a:t>uchun</a:t>
            </a:r>
            <a:r>
              <a:rPr lang="en-US" dirty="0">
                <a:latin typeface="Times New Roman" panose="02020603050405020304" pitchFamily="18" charset="0"/>
                <a:ea typeface="Calibri" panose="020F0502020204030204" pitchFamily="34" charset="0"/>
                <a:cs typeface="Times New Roman" panose="02020603050405020304" pitchFamily="18" charset="0"/>
              </a:rPr>
              <a:t> u me</a:t>
            </a:r>
            <a:r>
              <a:rPr lang="uz-Cyrl-UZ" dirty="0">
                <a:latin typeface="Times New Roman" panose="02020603050405020304" pitchFamily="18" charset="0"/>
                <a:ea typeface="Calibri" panose="020F0502020204030204" pitchFamily="34" charset="0"/>
                <a:cs typeface="Times New Roman" panose="02020603050405020304" pitchFamily="18" charset="0"/>
              </a:rPr>
              <a:t>h</a:t>
            </a:r>
            <a:r>
              <a:rPr lang="en-US" dirty="0">
                <a:latin typeface="Times New Roman" panose="02020603050405020304" pitchFamily="18" charset="0"/>
                <a:ea typeface="Calibri" panose="020F0502020204030204" pitchFamily="34" charset="0"/>
                <a:cs typeface="Times New Roman" panose="02020603050405020304" pitchFamily="18" charset="0"/>
              </a:rPr>
              <a:t>r-</a:t>
            </a:r>
            <a:r>
              <a:rPr lang="en-US" dirty="0" err="1">
                <a:latin typeface="Times New Roman" panose="02020603050405020304" pitchFamily="18" charset="0"/>
                <a:ea typeface="Calibri" panose="020F0502020204030204" pitchFamily="34" charset="0"/>
                <a:cs typeface="Times New Roman" panose="02020603050405020304" pitchFamily="18" charset="0"/>
              </a:rPr>
              <a:t>shaf</a:t>
            </a:r>
            <a:r>
              <a:rPr lang="uz-Cyrl-UZ" dirty="0">
                <a:latin typeface="Times New Roman" panose="02020603050405020304" pitchFamily="18" charset="0"/>
                <a:ea typeface="Calibri" panose="020F0502020204030204" pitchFamily="34" charset="0"/>
                <a:cs typeface="Times New Roman" panose="02020603050405020304" pitchFamily="18" charset="0"/>
              </a:rPr>
              <a:t>q</a:t>
            </a:r>
            <a:r>
              <a:rPr lang="en-US" dirty="0">
                <a:latin typeface="Times New Roman" panose="02020603050405020304" pitchFamily="18" charset="0"/>
                <a:ea typeface="Calibri" panose="020F0502020204030204" pitchFamily="34" charset="0"/>
                <a:cs typeface="Times New Roman" panose="02020603050405020304" pitchFamily="18" charset="0"/>
              </a:rPr>
              <a:t>at. </a:t>
            </a:r>
          </a:p>
          <a:p>
            <a:pPr algn="just">
              <a:lnSpc>
                <a:spcPct val="107000"/>
              </a:lnSpc>
            </a:pPr>
            <a:r>
              <a:rPr lang="en-US" dirty="0" err="1">
                <a:latin typeface="Times New Roman" panose="02020603050405020304" pitchFamily="18" charset="0"/>
                <a:cs typeface="Times New Roman" panose="02020603050405020304" pitchFamily="18" charset="0"/>
              </a:rPr>
              <a:t>Muruvvatning</a:t>
            </a:r>
            <a:r>
              <a:rPr lang="en-US" dirty="0">
                <a:latin typeface="Times New Roman" panose="02020603050405020304" pitchFamily="18" charset="0"/>
                <a:cs typeface="Times New Roman" panose="02020603050405020304" pitchFamily="18" charset="0"/>
              </a:rPr>
              <a:t> k</a:t>
            </a:r>
            <a:r>
              <a:rPr lang="uz-Cyrl-UZ" dirty="0">
                <a:latin typeface="Times New Roman" panose="02020603050405020304" pitchFamily="18" charset="0"/>
                <a:cs typeface="Times New Roman" panose="02020603050405020304" pitchFamily="18" charset="0"/>
              </a:rPr>
              <a:t>o‘</a:t>
            </a:r>
            <a:r>
              <a:rPr lang="en-US" dirty="0" err="1">
                <a:latin typeface="Times New Roman" panose="02020603050405020304" pitchFamily="18" charset="0"/>
                <a:cs typeface="Times New Roman" panose="02020603050405020304" pitchFamily="18" charset="0"/>
              </a:rPr>
              <a:t>zini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ochgan</a:t>
            </a:r>
            <a:r>
              <a:rPr lang="en-US"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algn="just">
              <a:lnSpc>
                <a:spcPct val="107000"/>
              </a:lnSpc>
              <a:spcAft>
                <a:spcPts val="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6693762" y="1446834"/>
            <a:ext cx="4591553" cy="4834144"/>
          </a:xfrm>
          <a:prstGeom prst="rect">
            <a:avLst/>
          </a:prstGeom>
        </p:spPr>
        <p:txBody>
          <a:bodyPr wrap="square">
            <a:spAutoFit/>
          </a:bodyPr>
          <a:lstStyle/>
          <a:p>
            <a:pPr algn="just">
              <a:lnSpc>
                <a:spcPct val="107000"/>
              </a:lnSpc>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Navoiyni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o‘q</a:t>
            </a:r>
            <a:r>
              <a:rPr lang="en-US" dirty="0" err="1">
                <a:latin typeface="Times New Roman" panose="02020603050405020304" pitchFamily="18" charset="0"/>
                <a:ea typeface="Calibri" panose="020F0502020204030204" pitchFamily="34" charset="0"/>
                <a:cs typeface="Times New Roman" panose="02020603050405020304" pitchFamily="18" charset="0"/>
              </a:rPr>
              <a:t>igan</a:t>
            </a:r>
            <a:r>
              <a:rPr lang="en-US" dirty="0">
                <a:latin typeface="Times New Roman" panose="02020603050405020304" pitchFamily="18" charset="0"/>
                <a:ea typeface="Calibri" panose="020F0502020204030204" pitchFamily="34" charset="0"/>
                <a:cs typeface="Times New Roman" panose="02020603050405020304" pitchFamily="18" charset="0"/>
              </a:rPr>
              <a:t> ma</a:t>
            </a:r>
            <a:r>
              <a:rPr lang="uz-Cyrl-UZ" dirty="0">
                <a:latin typeface="Times New Roman" panose="02020603050405020304" pitchFamily="18" charset="0"/>
                <a:ea typeface="Calibri" panose="020F0502020204030204" pitchFamily="34" charset="0"/>
                <a:cs typeface="Times New Roman" panose="02020603050405020304" pitchFamily="18" charset="0"/>
              </a:rPr>
              <a:t>hal</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Entikardi, </a:t>
            </a:r>
            <a:r>
              <a:rPr lang="en-US" dirty="0" err="1">
                <a:latin typeface="Times New Roman" panose="02020603050405020304" pitchFamily="18" charset="0"/>
                <a:ea typeface="Calibri" panose="020F0502020204030204" pitchFamily="34" charset="0"/>
                <a:cs typeface="Times New Roman" panose="02020603050405020304" pitchFamily="18" charset="0"/>
              </a:rPr>
              <a:t>jimirlab</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yurak</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Navoiyni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h</a:t>
            </a:r>
            <a:r>
              <a:rPr lang="en-US" dirty="0" err="1">
                <a:latin typeface="Times New Roman" panose="02020603050405020304" pitchFamily="18" charset="0"/>
                <a:ea typeface="Calibri" panose="020F0502020204030204" pitchFamily="34" charset="0"/>
                <a:cs typeface="Times New Roman" panose="02020603050405020304" pitchFamily="18" charset="0"/>
              </a:rPr>
              <a:t>ar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soat</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h</a:t>
            </a:r>
            <a:r>
              <a:rPr lang="en-US" dirty="0" err="1">
                <a:latin typeface="Times New Roman" panose="02020603050405020304" pitchFamily="18" charset="0"/>
                <a:ea typeface="Calibri" panose="020F0502020204030204" pitchFamily="34" charset="0"/>
                <a:cs typeface="Times New Roman" panose="02020603050405020304" pitchFamily="18" charset="0"/>
              </a:rPr>
              <a:t>ar</a:t>
            </a:r>
            <a:r>
              <a:rPr lang="en-US" dirty="0">
                <a:latin typeface="Times New Roman" panose="02020603050405020304" pitchFamily="18" charset="0"/>
                <a:ea typeface="Calibri" panose="020F0502020204030204" pitchFamily="34" charset="0"/>
                <a:cs typeface="Times New Roman" panose="02020603050405020304" pitchFamily="18" charset="0"/>
              </a:rPr>
              <a:t> gal,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uz-Cyrl-UZ" dirty="0">
                <a:latin typeface="Times New Roman" panose="02020603050405020304" pitchFamily="18" charset="0"/>
                <a:ea typeface="Calibri" panose="020F0502020204030204" pitchFamily="34" charset="0"/>
                <a:cs typeface="Times New Roman" panose="02020603050405020304" pitchFamily="18" charset="0"/>
              </a:rPr>
              <a:t>Q</a:t>
            </a:r>
            <a:r>
              <a:rPr lang="en-US" dirty="0" err="1">
                <a:latin typeface="Times New Roman" panose="02020603050405020304" pitchFamily="18" charset="0"/>
                <a:ea typeface="Calibri" panose="020F0502020204030204" pitchFamily="34" charset="0"/>
                <a:cs typeface="Times New Roman" panose="02020603050405020304" pitchFamily="18" charset="0"/>
              </a:rPr>
              <a:t>alb</a:t>
            </a:r>
            <a:r>
              <a:rPr lang="en-US" dirty="0">
                <a:latin typeface="Times New Roman" panose="02020603050405020304" pitchFamily="18" charset="0"/>
                <a:ea typeface="Calibri" panose="020F0502020204030204" pitchFamily="34" charset="0"/>
                <a:cs typeface="Times New Roman" panose="02020603050405020304" pitchFamily="18" charset="0"/>
              </a:rPr>
              <a:t> k</a:t>
            </a:r>
            <a:r>
              <a:rPr lang="uz-Cyrl-UZ" dirty="0">
                <a:latin typeface="Times New Roman" panose="02020603050405020304" pitchFamily="18" charset="0"/>
                <a:ea typeface="Calibri" panose="020F0502020204030204" pitchFamily="34" charset="0"/>
                <a:cs typeface="Times New Roman" panose="02020603050405020304" pitchFamily="18" charset="0"/>
              </a:rPr>
              <a:t>o‘</a:t>
            </a:r>
            <a:r>
              <a:rPr lang="en-US" dirty="0" err="1">
                <a:latin typeface="Times New Roman" panose="02020603050405020304" pitchFamily="18" charset="0"/>
                <a:ea typeface="Calibri" panose="020F0502020204030204" pitchFamily="34" charset="0"/>
                <a:cs typeface="Times New Roman" panose="02020603050405020304" pitchFamily="18" charset="0"/>
              </a:rPr>
              <a:t>zi</a:t>
            </a:r>
            <a:r>
              <a:rPr lang="en-US" dirty="0">
                <a:latin typeface="Times New Roman" panose="02020603050405020304" pitchFamily="18" charset="0"/>
                <a:ea typeface="Calibri" panose="020F0502020204030204" pitchFamily="34" charset="0"/>
                <a:cs typeface="Times New Roman" panose="02020603050405020304" pitchFamily="18" charset="0"/>
              </a:rPr>
              <a:t>-la </a:t>
            </a:r>
            <a:r>
              <a:rPr lang="uz-Cyrl-UZ" dirty="0">
                <a:latin typeface="Times New Roman" panose="02020603050405020304" pitchFamily="18" charset="0"/>
                <a:ea typeface="Calibri" panose="020F0502020204030204" pitchFamily="34" charset="0"/>
                <a:cs typeface="Times New Roman" panose="02020603050405020304" pitchFamily="18" charset="0"/>
              </a:rPr>
              <a:t>o‘q</a:t>
            </a:r>
            <a:r>
              <a:rPr lang="en-US" dirty="0" err="1">
                <a:latin typeface="Times New Roman" panose="02020603050405020304" pitchFamily="18" charset="0"/>
                <a:ea typeface="Calibri" panose="020F0502020204030204" pitchFamily="34" charset="0"/>
                <a:cs typeface="Times New Roman" panose="02020603050405020304" pitchFamily="18" charset="0"/>
              </a:rPr>
              <a:t>imo</a:t>
            </a:r>
            <a:r>
              <a:rPr lang="uz-Cyrl-UZ" dirty="0">
                <a:latin typeface="Times New Roman" panose="02020603050405020304" pitchFamily="18" charset="0"/>
                <a:ea typeface="Calibri" panose="020F0502020204030204" pitchFamily="34" charset="0"/>
                <a:cs typeface="Times New Roman" panose="02020603050405020304" pitchFamily="18" charset="0"/>
              </a:rPr>
              <a:t>q </a:t>
            </a:r>
            <a:r>
              <a:rPr lang="en-US" dirty="0" err="1">
                <a:latin typeface="Times New Roman" panose="02020603050405020304" pitchFamily="18" charset="0"/>
                <a:ea typeface="Calibri" panose="020F0502020204030204" pitchFamily="34" charset="0"/>
                <a:cs typeface="Times New Roman" panose="02020603050405020304" pitchFamily="18" charset="0"/>
              </a:rPr>
              <a:t>kerak</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a:latin typeface="Times New Roman" panose="02020603050405020304" pitchFamily="18" charset="0"/>
                <a:ea typeface="Calibri" panose="020F0502020204030204" pitchFamily="34" charset="0"/>
                <a:cs typeface="Times New Roman" panose="02020603050405020304" pitchFamily="18" charset="0"/>
              </a:rPr>
              <a:t>Ne uchundir faqat ulg’aygach,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Keyin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kel</a:t>
            </a:r>
            <a:r>
              <a:rPr lang="uz-Cyrl-UZ" dirty="0">
                <a:latin typeface="Times New Roman" panose="02020603050405020304" pitchFamily="18" charset="0"/>
                <a:ea typeface="Calibri" panose="020F0502020204030204" pitchFamily="34" charset="0"/>
                <a:cs typeface="Times New Roman" panose="02020603050405020304" pitchFamily="18" charset="0"/>
              </a:rPr>
              <a:t>ar b</a:t>
            </a:r>
            <a:r>
              <a:rPr lang="en-US" dirty="0">
                <a:latin typeface="Times New Roman" panose="02020603050405020304" pitchFamily="18" charset="0"/>
                <a:ea typeface="Calibri" panose="020F0502020204030204" pitchFamily="34" charset="0"/>
                <a:cs typeface="Times New Roman" panose="02020603050405020304" pitchFamily="18" charset="0"/>
              </a:rPr>
              <a:t>u </a:t>
            </a:r>
            <a:r>
              <a:rPr lang="en-US" dirty="0" err="1">
                <a:latin typeface="Times New Roman" panose="02020603050405020304" pitchFamily="18" charset="0"/>
                <a:ea typeface="Calibri" panose="020F0502020204030204" pitchFamily="34" charset="0"/>
                <a:cs typeface="Times New Roman" panose="02020603050405020304" pitchFamily="18" charset="0"/>
              </a:rPr>
              <a:t>fikr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o‘</a:t>
            </a:r>
            <a:r>
              <a:rPr lang="en-US" dirty="0" err="1">
                <a:latin typeface="Times New Roman" panose="02020603050405020304" pitchFamily="18" charset="0"/>
                <a:ea typeface="Calibri" panose="020F0502020204030204" pitchFamily="34" charset="0"/>
                <a:cs typeface="Times New Roman" panose="02020603050405020304" pitchFamily="18" charset="0"/>
              </a:rPr>
              <a:t>ylar</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Ne </a:t>
            </a:r>
            <a:r>
              <a:rPr lang="en-US" dirty="0" err="1">
                <a:latin typeface="Times New Roman" panose="02020603050405020304" pitchFamily="18" charset="0"/>
                <a:ea typeface="Calibri" panose="020F0502020204030204" pitchFamily="34" charset="0"/>
                <a:cs typeface="Times New Roman" panose="02020603050405020304" pitchFamily="18" charset="0"/>
              </a:rPr>
              <a:t>sababdan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yashaydi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h</a:t>
            </a:r>
            <a:r>
              <a:rPr lang="en-US" dirty="0" err="1">
                <a:latin typeface="Times New Roman" panose="02020603050405020304" pitchFamily="18" charset="0"/>
                <a:ea typeface="Calibri" panose="020F0502020204030204" pitchFamily="34" charset="0"/>
                <a:cs typeface="Times New Roman" panose="02020603050405020304" pitchFamily="18" charset="0"/>
              </a:rPr>
              <a:t>amon</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Navoiyni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o‘</a:t>
            </a:r>
            <a:r>
              <a:rPr lang="en-US" dirty="0" err="1">
                <a:latin typeface="Times New Roman" panose="02020603050405020304" pitchFamily="18" charset="0"/>
                <a:ea typeface="Calibri" panose="020F0502020204030204" pitchFamily="34" charset="0"/>
                <a:cs typeface="Times New Roman" panose="02020603050405020304" pitchFamily="18" charset="0"/>
              </a:rPr>
              <a:t>ylatgan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o‘</a:t>
            </a:r>
            <a:r>
              <a:rPr lang="en-US" dirty="0" err="1">
                <a:latin typeface="Times New Roman" panose="02020603050405020304" pitchFamily="18" charset="0"/>
                <a:ea typeface="Calibri" panose="020F0502020204030204" pitchFamily="34" charset="0"/>
                <a:cs typeface="Times New Roman" panose="02020603050405020304" pitchFamily="18" charset="0"/>
              </a:rPr>
              <a:t>ylar</a:t>
            </a:r>
            <a:r>
              <a:rPr lang="uz-Cyrl-UZ" dirty="0">
                <a:latin typeface="Times New Roman" panose="02020603050405020304" pitchFamily="18" charset="0"/>
                <a:ea typeface="Calibri" panose="020F0502020204030204" pitchFamily="34" charset="0"/>
                <a:cs typeface="Times New Roman" panose="02020603050405020304" pitchFamily="18" charset="0"/>
              </a:rPr>
              <a:t>?</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Nechun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uni</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bezovta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q</a:t>
            </a:r>
            <a:r>
              <a:rPr lang="en-US" dirty="0" err="1">
                <a:latin typeface="Times New Roman" panose="02020603050405020304" pitchFamily="18" charset="0"/>
                <a:ea typeface="Calibri" panose="020F0502020204030204" pitchFamily="34" charset="0"/>
                <a:cs typeface="Times New Roman" panose="02020603050405020304" pitchFamily="18" charset="0"/>
              </a:rPr>
              <a:t>ilgan</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uz-Cyrl-UZ" dirty="0">
                <a:latin typeface="Times New Roman" panose="02020603050405020304" pitchFamily="18" charset="0"/>
                <a:ea typeface="Calibri" panose="020F0502020204030204" pitchFamily="34" charset="0"/>
                <a:cs typeface="Times New Roman" panose="02020603050405020304" pitchFamily="18" charset="0"/>
              </a:rPr>
              <a:t>O‘</a:t>
            </a:r>
            <a:r>
              <a:rPr lang="en-US" dirty="0" err="1">
                <a:latin typeface="Times New Roman" panose="02020603050405020304" pitchFamily="18" charset="0"/>
                <a:ea typeface="Calibri" panose="020F0502020204030204" pitchFamily="34" charset="0"/>
                <a:cs typeface="Times New Roman" panose="02020603050405020304" pitchFamily="18" charset="0"/>
              </a:rPr>
              <a:t>ylar</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bizga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bermas</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uz-Cyrl-UZ" dirty="0">
                <a:latin typeface="Times New Roman" panose="02020603050405020304" pitchFamily="18" charset="0"/>
                <a:ea typeface="Calibri" panose="020F0502020204030204" pitchFamily="34" charset="0"/>
                <a:cs typeface="Times New Roman" panose="02020603050405020304" pitchFamily="18" charset="0"/>
              </a:rPr>
              <a:t>h</a:t>
            </a:r>
            <a:r>
              <a:rPr lang="en-US" dirty="0" err="1">
                <a:latin typeface="Times New Roman" panose="02020603050405020304" pitchFamily="18" charset="0"/>
                <a:ea typeface="Calibri" panose="020F0502020204030204" pitchFamily="34" charset="0"/>
                <a:cs typeface="Times New Roman" panose="02020603050405020304" pitchFamily="18" charset="0"/>
              </a:rPr>
              <a:t>alovat</a:t>
            </a:r>
            <a:r>
              <a:rPr lang="uz-Cyrl-UZ" dirty="0">
                <a:latin typeface="Times New Roman" panose="02020603050405020304" pitchFamily="18" charset="0"/>
                <a:ea typeface="Calibri" panose="020F0502020204030204" pitchFamily="34" charset="0"/>
                <a:cs typeface="Times New Roman" panose="02020603050405020304" pitchFamily="18" charset="0"/>
              </a:rPr>
              <a:t>?</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Nechun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uning</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yuragin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tilgan</a:t>
            </a:r>
            <a:r>
              <a:rPr lang="en-US"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Me</a:t>
            </a:r>
            <a:r>
              <a:rPr lang="uz-Cyrl-UZ" dirty="0">
                <a:latin typeface="Times New Roman" panose="02020603050405020304" pitchFamily="18" charset="0"/>
                <a:ea typeface="Calibri" panose="020F0502020204030204" pitchFamily="34" charset="0"/>
                <a:cs typeface="Times New Roman" panose="02020603050405020304" pitchFamily="18" charset="0"/>
              </a:rPr>
              <a:t>h</a:t>
            </a:r>
            <a:r>
              <a:rPr lang="en-US" dirty="0">
                <a:latin typeface="Times New Roman" panose="02020603050405020304" pitchFamily="18" charset="0"/>
                <a:ea typeface="Calibri" panose="020F0502020204030204" pitchFamily="34" charset="0"/>
                <a:cs typeface="Times New Roman" panose="02020603050405020304" pitchFamily="18" charset="0"/>
              </a:rPr>
              <a:t>r ta</a:t>
            </a:r>
            <a:r>
              <a:rPr lang="uz-Cyrl-UZ" dirty="0">
                <a:latin typeface="Times New Roman" panose="02020603050405020304" pitchFamily="18" charset="0"/>
                <a:ea typeface="Calibri" panose="020F0502020204030204" pitchFamily="34" charset="0"/>
                <a:cs typeface="Times New Roman" panose="02020603050405020304" pitchFamily="18" charset="0"/>
              </a:rPr>
              <a:t>q</a:t>
            </a:r>
            <a:r>
              <a:rPr lang="en-US" dirty="0" err="1">
                <a:latin typeface="Times New Roman" panose="02020603050405020304" pitchFamily="18" charset="0"/>
                <a:ea typeface="Calibri" panose="020F0502020204030204" pitchFamily="34" charset="0"/>
                <a:cs typeface="Times New Roman" panose="02020603050405020304" pitchFamily="18" charset="0"/>
              </a:rPr>
              <a:t>chil</a:t>
            </a:r>
            <a:r>
              <a:rPr lang="en-US" dirty="0">
                <a:latin typeface="Times New Roman" panose="02020603050405020304" pitchFamily="18" charset="0"/>
                <a:ea typeface="Calibri" panose="020F0502020204030204" pitchFamily="34" charset="0"/>
                <a:cs typeface="Times New Roman" panose="02020603050405020304" pitchFamily="18" charset="0"/>
              </a:rPr>
              <a:t>, ta</a:t>
            </a:r>
            <a:r>
              <a:rPr lang="uz-Cyrl-UZ" dirty="0">
                <a:latin typeface="Times New Roman" panose="02020603050405020304" pitchFamily="18" charset="0"/>
                <a:ea typeface="Calibri" panose="020F0502020204030204" pitchFamily="34" charset="0"/>
                <a:cs typeface="Times New Roman" panose="02020603050405020304" pitchFamily="18" charset="0"/>
              </a:rPr>
              <a:t>q</a:t>
            </a:r>
            <a:r>
              <a:rPr lang="en-US" dirty="0" err="1">
                <a:latin typeface="Times New Roman" panose="02020603050405020304" pitchFamily="18" charset="0"/>
                <a:ea typeface="Calibri" panose="020F0502020204030204" pitchFamily="34" charset="0"/>
                <a:cs typeface="Times New Roman" panose="02020603050405020304" pitchFamily="18" charset="0"/>
              </a:rPr>
              <a:t>chil</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adolat</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uz-Cyrl-UZ" dirty="0">
                <a:latin typeface="Times New Roman" panose="02020603050405020304" pitchFamily="18" charset="0"/>
                <a:ea typeface="Calibri" panose="020F0502020204030204" pitchFamily="34" charset="0"/>
                <a:cs typeface="Times New Roman" panose="02020603050405020304" pitchFamily="18" charset="0"/>
              </a:rPr>
              <a:t>Nechun hasad yo‘qolmas sharta,</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uz-Cyrl-UZ" dirty="0">
                <a:latin typeface="Times New Roman" panose="02020603050405020304" pitchFamily="18" charset="0"/>
                <a:ea typeface="Calibri" panose="020F0502020204030204" pitchFamily="34" charset="0"/>
                <a:cs typeface="Times New Roman" panose="02020603050405020304" pitchFamily="18" charset="0"/>
              </a:rPr>
              <a:t>Va o‘rnini bosmaydi hayrat?!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uz-Cyrl-UZ" dirty="0">
                <a:latin typeface="Times New Roman" panose="02020603050405020304" pitchFamily="18" charset="0"/>
                <a:ea typeface="Calibri" panose="020F0502020204030204" pitchFamily="34" charset="0"/>
                <a:cs typeface="Times New Roman" panose="02020603050405020304" pitchFamily="18" charset="0"/>
              </a:rPr>
              <a:t>Bu kun kelar, kelar albatta,</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uz-Cyrl-UZ" dirty="0">
                <a:latin typeface="Times New Roman" panose="02020603050405020304" pitchFamily="18" charset="0"/>
                <a:ea typeface="Calibri" panose="020F0502020204030204" pitchFamily="34" charset="0"/>
                <a:cs typeface="Times New Roman" panose="02020603050405020304" pitchFamily="18" charset="0"/>
              </a:rPr>
              <a:t>Navoiyni tushunsak faqat!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89887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04304" y="902825"/>
            <a:ext cx="6903763" cy="3854370"/>
          </a:xfrm>
        </p:spPr>
        <p:txBody>
          <a:bodyPr/>
          <a:lstStyle/>
          <a:p>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b="1" dirty="0">
                <a:solidFill>
                  <a:srgbClr val="00B050"/>
                </a:solidFill>
                <a:latin typeface="Times New Roman" panose="02020603050405020304" pitchFamily="18" charset="0"/>
                <a:cs typeface="Times New Roman" panose="02020603050405020304" pitchFamily="18" charset="0"/>
              </a:rPr>
              <a:t>E’TIBORINGIZ UCHUN TASHAKKUR!</a:t>
            </a:r>
            <a:endParaRPr lang="ru-RU" b="1" dirty="0">
              <a:solidFill>
                <a:srgbClr val="00B05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3866363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E955AB-DE7D-8C45-8DA9-287C5CCC7E32}"/>
              </a:ext>
            </a:extLst>
          </p:cNvPr>
          <p:cNvSpPr txBox="1"/>
          <p:nvPr/>
        </p:nvSpPr>
        <p:spPr>
          <a:xfrm>
            <a:off x="821803" y="704676"/>
            <a:ext cx="7115966" cy="6001643"/>
          </a:xfrm>
          <a:prstGeom prst="rect">
            <a:avLst/>
          </a:prstGeom>
          <a:noFill/>
        </p:spPr>
        <p:txBody>
          <a:bodyPr wrap="square">
            <a:spAutoFit/>
          </a:bodyPr>
          <a:lstStyle/>
          <a:p>
            <a:pPr algn="just"/>
            <a:r>
              <a:rPr lang="uz-Cyrl-UZ" sz="2400" dirty="0">
                <a:latin typeface="Times New Roman" panose="02020603050405020304" pitchFamily="18" charset="0"/>
                <a:cs typeface="Times New Roman" panose="02020603050405020304" pitchFamily="18" charset="0"/>
              </a:rPr>
              <a:t>Adabiyotshunos Davlatshoh Samarqandiyning yozishicha, u o‘g‘li Alisherning tarbiyasiga, kelajakda fazilatli odam bo‘lib yetishmog‘i uchun astoydil harakat qilgan. Onasi Kobul amirzodalaridan Shayx Abusaid Changning qizi bo‘lgan. Bo‘lajak shoirning tog‘alari Mir Said (Mirsayid) Kobuliy yaxshi shoir, Muhammad Ali G‘aribiy shoir, sozanda va xattot edilar. Alisher oilada uchinchi yoki to‘rtinchi farzand bo‘lib, maktabda bo‘lajak sulton Husayn Boyqaro bilan birga o‘qidi. U yerda savod chiqardi, she’r o‘qish va yod olish, she’r bitishga bolalikdan havas uyg‘ondi. Kichik maktab yoshida fors shoiri Farididdin Attorning kattalar ham tushunishi qiyin bo‘lgan «Mantiq ut-tayr» dostonini fors tilida o‘qib ham uqib yod olgani uning yoshlik iste’dodining muhim qirralaridan edi.</a:t>
            </a:r>
            <a:endParaRPr lang="ru-RU" sz="2400" dirty="0">
              <a:latin typeface="Times New Roman" panose="02020603050405020304" pitchFamily="18" charset="0"/>
              <a:cs typeface="Times New Roman" panose="02020603050405020304" pitchFamily="18" charset="0"/>
            </a:endParaRPr>
          </a:p>
          <a:p>
            <a:pPr algn="just"/>
            <a:r>
              <a:rPr lang="uz-Cyrl-UZ"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3074" name="Picture 2" descr="Алишер Навои фото на - 24СМИ">
            <a:extLst>
              <a:ext uri="{FF2B5EF4-FFF2-40B4-BE49-F238E27FC236}">
                <a16:creationId xmlns:a16="http://schemas.microsoft.com/office/drawing/2014/main" id="{995497B6-3194-042A-0557-BC08C88F60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4774" y="704676"/>
            <a:ext cx="3579779" cy="5063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988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51745E2-10C8-57E7-BC42-2E106C1996FF}"/>
              </a:ext>
            </a:extLst>
          </p:cNvPr>
          <p:cNvSpPr txBox="1"/>
          <p:nvPr/>
        </p:nvSpPr>
        <p:spPr>
          <a:xfrm>
            <a:off x="4889531" y="833377"/>
            <a:ext cx="6555062" cy="5539978"/>
          </a:xfrm>
          <a:prstGeom prst="rect">
            <a:avLst/>
          </a:prstGeom>
          <a:noFill/>
        </p:spPr>
        <p:txBody>
          <a:bodyPr wrap="square">
            <a:spAutoFit/>
          </a:bodyPr>
          <a:lstStyle/>
          <a:p>
            <a:pPr algn="just"/>
            <a:r>
              <a:rPr lang="uz-Cyrl-UZ" sz="2800" dirty="0">
                <a:latin typeface="Times New Roman" panose="02020603050405020304" pitchFamily="18" charset="0"/>
                <a:cs typeface="Times New Roman" panose="02020603050405020304" pitchFamily="18" charset="0"/>
              </a:rPr>
              <a:t>Butun turk dunyosi Alisher Navoiyni «shams ul-millat» — millat quyoshi deb hamma davrlarda e’zoz bilan tilga oladi. Butun umrini turkiy til mavqeyini ko‘tarish, turkiy adabiyot imkoniyatlarini dunyoga tan oldirish, turkiy davlatchilik asoslarini mustahkamlashga, jamiyatda haqiqat va adolat mezonlarini qaror toptirishga bag‘ishlagan bobokalonimiz bu e’tirofga to‘la-to‘kis munosib va haqlidir. U haqidagi biografik ma’lumotlar, yozmishlarining deyarli barchasi to‘liq saqlanib qolgan. </a:t>
            </a:r>
            <a:endParaRPr lang="ru-RU" sz="2800" dirty="0">
              <a:latin typeface="Times New Roman" panose="02020603050405020304" pitchFamily="18" charset="0"/>
              <a:cs typeface="Times New Roman" panose="02020603050405020304" pitchFamily="18" charset="0"/>
            </a:endParaRPr>
          </a:p>
          <a:p>
            <a:r>
              <a:rPr lang="uz-Cyrl-UZ" dirty="0"/>
              <a:t> </a:t>
            </a:r>
            <a:endParaRPr lang="ru-RU" dirty="0"/>
          </a:p>
        </p:txBody>
      </p:sp>
      <p:sp>
        <p:nvSpPr>
          <p:cNvPr id="2" name="AutoShape 2" descr="Алишер Навоий асарлари » Навоий вилояти Ёзувчилар уюшмаси"/>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Алишер Навоий асарлари » Навоий вилояти Ёзувчилар уюшмаси"/>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150" name="Picture 6" descr="Алишер Навоий"/>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7275" y="971550"/>
            <a:ext cx="3657600" cy="5059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4213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3397B8C-EF3F-83F1-1360-D1A2F306F3C8}"/>
              </a:ext>
            </a:extLst>
          </p:cNvPr>
          <p:cNvSpPr txBox="1"/>
          <p:nvPr/>
        </p:nvSpPr>
        <p:spPr>
          <a:xfrm>
            <a:off x="5011838" y="798653"/>
            <a:ext cx="6288009" cy="5632311"/>
          </a:xfrm>
          <a:prstGeom prst="rect">
            <a:avLst/>
          </a:prstGeom>
          <a:noFill/>
        </p:spPr>
        <p:txBody>
          <a:bodyPr wrap="square">
            <a:spAutoFit/>
          </a:bodyPr>
          <a:lstStyle/>
          <a:p>
            <a:pPr algn="just"/>
            <a:r>
              <a:rPr lang="en-US" sz="2400" dirty="0">
                <a:latin typeface="Times New Roman" panose="02020603050405020304" pitchFamily="18" charset="0"/>
                <a:cs typeface="Times New Roman" panose="02020603050405020304" pitchFamily="18" charset="0"/>
              </a:rPr>
              <a:t>	</a:t>
            </a:r>
            <a:r>
              <a:rPr lang="uz-Cyrl-UZ" sz="2400" dirty="0">
                <a:latin typeface="Times New Roman" panose="02020603050405020304" pitchFamily="18" charset="0"/>
                <a:cs typeface="Times New Roman" panose="02020603050405020304" pitchFamily="18" charset="0"/>
              </a:rPr>
              <a:t>1447-yilda podshoh Shohrux Mirzo vafot etib, poytaxt Hirot notinch bo‘lib qoladi. Alisherlar oilasi Iroqqa ko‘chib ketadi. Yo‘lda Taft shahrida Alisher mashhur tarixchi Sharafiddin Ali Yazdiy bilan uchrashadi, tiyrak va aqlli bolakayning zukkoligidan mamnun bo‘lgan keksa olim uning haqqiga duolar qiladi. Xalq orasidagi «Ulug‘lar duosi qabul bo‘ladi» degan naql bejiz emas.</a:t>
            </a:r>
            <a:endParaRPr lang="ru-RU"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	</a:t>
            </a:r>
            <a:r>
              <a:rPr lang="uz-Cyrl-UZ" sz="2400" dirty="0">
                <a:latin typeface="Times New Roman" panose="02020603050405020304" pitchFamily="18" charset="0"/>
                <a:cs typeface="Times New Roman" panose="02020603050405020304" pitchFamily="18" charset="0"/>
              </a:rPr>
              <a:t>Alisherlar xonadoni 1451-yilda Hirotga qaytadi. Ko‘p o‘tmay, taxtga Abulqosim Bobur Mirzo o‘tiradi. Alisherning otasi G‘iyosiddin Muhammad Sabzavorga hokim qilib tayinlanadi. Alisher esa, o‘qishni davom ettiradi.</a:t>
            </a:r>
            <a:endParaRPr lang="ru-RU" sz="2400" dirty="0">
              <a:latin typeface="Times New Roman" panose="02020603050405020304" pitchFamily="18" charset="0"/>
              <a:cs typeface="Times New Roman" panose="02020603050405020304" pitchFamily="18" charset="0"/>
            </a:endParaRPr>
          </a:p>
          <a:p>
            <a:pPr algn="just"/>
            <a:r>
              <a:rPr lang="uz-Cyrl-UZ"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6148" name="Picture 4" descr="Алишер Навои - выдающийся узбекский поэт. Биография Алишера Навои">
            <a:extLst>
              <a:ext uri="{FF2B5EF4-FFF2-40B4-BE49-F238E27FC236}">
                <a16:creationId xmlns:a16="http://schemas.microsoft.com/office/drawing/2014/main" id="{EE5A7FA8-D28C-672A-3641-4392853CDC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767" y="918754"/>
            <a:ext cx="3861880" cy="4976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419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A488E01-36F2-58CD-A1A5-0679DE213283}"/>
              </a:ext>
            </a:extLst>
          </p:cNvPr>
          <p:cNvSpPr txBox="1"/>
          <p:nvPr/>
        </p:nvSpPr>
        <p:spPr>
          <a:xfrm>
            <a:off x="729205" y="509286"/>
            <a:ext cx="6780547" cy="5909310"/>
          </a:xfrm>
          <a:prstGeom prst="rect">
            <a:avLst/>
          </a:prstGeom>
          <a:noFill/>
        </p:spPr>
        <p:txBody>
          <a:bodyPr wrap="square">
            <a:spAutoFit/>
          </a:bodyPr>
          <a:lstStyle/>
          <a:p>
            <a:pPr algn="just"/>
            <a:r>
              <a:rPr lang="en-US" dirty="0">
                <a:latin typeface="Times New Roman" panose="02020603050405020304" pitchFamily="18" charset="0"/>
                <a:cs typeface="Times New Roman" panose="02020603050405020304" pitchFamily="18" charset="0"/>
              </a:rPr>
              <a:t>	</a:t>
            </a:r>
            <a:r>
              <a:rPr lang="uz-Cyrl-UZ" sz="2000" dirty="0">
                <a:latin typeface="Times New Roman" panose="02020603050405020304" pitchFamily="18" charset="0"/>
                <a:cs typeface="Times New Roman" panose="02020603050405020304" pitchFamily="18" charset="0"/>
              </a:rPr>
              <a:t>1453-yilda Alisherning otasi G‘iyosiddin Muhammad vafot etdi. </a:t>
            </a:r>
            <a:r>
              <a:rPr lang="en-US" sz="2000" dirty="0" err="1">
                <a:latin typeface="Times New Roman" panose="02020603050405020304" pitchFamily="18" charset="0"/>
                <a:cs typeface="Times New Roman" panose="02020603050405020304" pitchFamily="18" charset="0"/>
              </a:rPr>
              <a:t>Alisher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Abulqosim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Bobur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xizmatiga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kirdi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Avval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Sabzavorda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so‘ng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Mashhadda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yashadi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Ikki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maktabdosh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do‘st</a:t>
            </a:r>
            <a:r>
              <a:rPr lang="en-US" sz="2000" dirty="0">
                <a:latin typeface="Times New Roman" panose="02020603050405020304" pitchFamily="18" charset="0"/>
                <a:cs typeface="Times New Roman" panose="02020603050405020304" pitchFamily="18" charset="0"/>
              </a:rPr>
              <a:t> — </a:t>
            </a:r>
            <a:r>
              <a:rPr lang="en-US" sz="2000" dirty="0" err="1">
                <a:latin typeface="Times New Roman" panose="02020603050405020304" pitchFamily="18" charset="0"/>
                <a:cs typeface="Times New Roman" panose="02020603050405020304" pitchFamily="18" charset="0"/>
              </a:rPr>
              <a:t>Husayn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Alisher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yana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birga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bo‘ldilar</a:t>
            </a:r>
            <a:r>
              <a:rPr lang="en-US" sz="2000" dirty="0">
                <a:latin typeface="Times New Roman" panose="02020603050405020304" pitchFamily="18" charset="0"/>
                <a:cs typeface="Times New Roman" panose="02020603050405020304" pitchFamily="18" charset="0"/>
              </a:rPr>
              <a:t>. Bu </a:t>
            </a:r>
            <a:r>
              <a:rPr lang="en-US" sz="2000" dirty="0" err="1">
                <a:latin typeface="Times New Roman" panose="02020603050405020304" pitchFamily="18" charset="0"/>
                <a:cs typeface="Times New Roman" panose="02020603050405020304" pitchFamily="18" charset="0"/>
              </a:rPr>
              <a:t>yillar</a:t>
            </a:r>
            <a:r>
              <a:rPr lang="en-US" sz="2000" dirty="0">
                <a:latin typeface="Times New Roman" panose="02020603050405020304" pitchFamily="18" charset="0"/>
                <a:cs typeface="Times New Roman" panose="02020603050405020304" pitchFamily="18" charset="0"/>
              </a:rPr>
              <a:t> ham </a:t>
            </a:r>
            <a:r>
              <a:rPr lang="en-US" sz="2000" dirty="0" err="1">
                <a:latin typeface="Times New Roman" panose="02020603050405020304" pitchFamily="18" charset="0"/>
                <a:cs typeface="Times New Roman" panose="02020603050405020304" pitchFamily="18" charset="0"/>
              </a:rPr>
              <a:t>yosh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Alisher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uchun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o‘qish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bilim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egallash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yillari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bo‘ldi</a:t>
            </a:r>
            <a:r>
              <a:rPr lang="en-US" sz="2000" dirty="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She’rga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mehr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Alisherni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ijodga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undadi</a:t>
            </a:r>
            <a:r>
              <a:rPr lang="ru-RU" sz="2000" dirty="0">
                <a:latin typeface="Times New Roman" panose="02020603050405020304" pitchFamily="18" charset="0"/>
                <a:cs typeface="Times New Roman" panose="02020603050405020304" pitchFamily="18" charset="0"/>
              </a:rPr>
              <a:t>. U 7-8 </a:t>
            </a:r>
            <a:r>
              <a:rPr lang="ru-RU" sz="2000" dirty="0" err="1">
                <a:latin typeface="Times New Roman" panose="02020603050405020304" pitchFamily="18" charset="0"/>
                <a:cs typeface="Times New Roman" panose="02020603050405020304" pitchFamily="18" charset="0"/>
              </a:rPr>
              <a:t>yoshlaridan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she’r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yoza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boshladi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O‘zbekcha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she’rlariga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Navoiy</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forscha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she’rlariga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Foniy</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taxallusini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qo‘ydi</a:t>
            </a:r>
            <a:r>
              <a:rPr lang="ru-RU" sz="2000" dirty="0">
                <a:latin typeface="Times New Roman" panose="02020603050405020304" pitchFamily="18" charset="0"/>
                <a:cs typeface="Times New Roman" panose="02020603050405020304" pitchFamily="18" charset="0"/>
              </a:rPr>
              <a:t>.</a:t>
            </a:r>
          </a:p>
          <a:p>
            <a:pPr algn="just"/>
            <a:r>
              <a:rPr lang="en-US"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O‘smirlik</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davrlarida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Alisher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o‘qishda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va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yozishda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tinim</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bilmas</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she’r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mutoalasidan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charchamas</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edi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Muhokamat</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ul-lug‘atayn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asarida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o‘zining</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yoshlik</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chog‘ida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mashhur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o‘zbek</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va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fors</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shoirlari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nazmidan</a:t>
            </a:r>
            <a:r>
              <a:rPr lang="ru-RU" sz="2000" dirty="0">
                <a:latin typeface="Times New Roman" panose="02020603050405020304" pitchFamily="18" charset="0"/>
                <a:cs typeface="Times New Roman" panose="02020603050405020304" pitchFamily="18" charset="0"/>
              </a:rPr>
              <a:t> 50 </a:t>
            </a:r>
            <a:r>
              <a:rPr lang="ru-RU" sz="2000" dirty="0" err="1">
                <a:latin typeface="Times New Roman" panose="02020603050405020304" pitchFamily="18" charset="0"/>
                <a:cs typeface="Times New Roman" panose="02020603050405020304" pitchFamily="18" charset="0"/>
              </a:rPr>
              <a:t>ming</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bayt</a:t>
            </a:r>
            <a:r>
              <a:rPr lang="ru-RU" sz="2000" dirty="0">
                <a:latin typeface="Times New Roman" panose="02020603050405020304" pitchFamily="18" charset="0"/>
                <a:cs typeface="Times New Roman" panose="02020603050405020304" pitchFamily="18" charset="0"/>
              </a:rPr>
              <a:t> (100 </a:t>
            </a:r>
            <a:r>
              <a:rPr lang="ru-RU" sz="2000" dirty="0" err="1">
                <a:latin typeface="Times New Roman" panose="02020603050405020304" pitchFamily="18" charset="0"/>
                <a:cs typeface="Times New Roman" panose="02020603050405020304" pitchFamily="18" charset="0"/>
              </a:rPr>
              <a:t>ming</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misra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she’rni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yod</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bilganini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so‘zlaydi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Bolalik</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vaqtlaridayoq</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o‘z</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davrining</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Amir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Shohiy</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Lutfiy</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Kamol</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Turbatiy</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kabi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shoirlari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bilan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yaqindan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aloqada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bo‘ldi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Otasi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vafotidan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so‘ng</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taniqli</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ilm</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va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adabiyot</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san’at</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arboblaridan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Sayyid</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Hasan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Ardasher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Pahlavon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Muhammad</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kabilar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otalik</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qildilar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Sabzavorlik</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olim</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va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shoir</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Darvesh</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Mansurdan</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aruz</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bo‘yicha</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ta’lim</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oldi</a:t>
            </a:r>
            <a:r>
              <a:rPr lang="ru-RU" sz="2000"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r>
              <a:rPr lang="uz-Cyrl-UZ" dirty="0"/>
              <a:t> </a:t>
            </a:r>
            <a:endParaRPr lang="ru-RU" dirty="0"/>
          </a:p>
        </p:txBody>
      </p:sp>
      <p:pic>
        <p:nvPicPr>
          <p:cNvPr id="7170" name="Picture 2" descr="Алишер Навои (1441-1501)">
            <a:extLst>
              <a:ext uri="{FF2B5EF4-FFF2-40B4-BE49-F238E27FC236}">
                <a16:creationId xmlns:a16="http://schemas.microsoft.com/office/drawing/2014/main" id="{5153BC23-7B2B-14F0-3C60-997DB1ADFE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2554" y="816927"/>
            <a:ext cx="4032272" cy="5051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4947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B7675A-BA4E-0684-3248-D31EF3A6A8FB}"/>
              </a:ext>
            </a:extLst>
          </p:cNvPr>
          <p:cNvSpPr txBox="1"/>
          <p:nvPr/>
        </p:nvSpPr>
        <p:spPr>
          <a:xfrm>
            <a:off x="6443662" y="1031132"/>
            <a:ext cx="4957153" cy="5170646"/>
          </a:xfrm>
          <a:prstGeom prst="rect">
            <a:avLst/>
          </a:prstGeom>
          <a:noFill/>
        </p:spPr>
        <p:txBody>
          <a:bodyPr wrap="square">
            <a:spAutoFit/>
          </a:bodyPr>
          <a:lstStyle/>
          <a:p>
            <a:pPr algn="just"/>
            <a:r>
              <a:rPr lang="uz-Cyrl-UZ" sz="2400" dirty="0">
                <a:latin typeface="Times New Roman" panose="02020603050405020304" pitchFamily="18" charset="0"/>
                <a:cs typeface="Times New Roman" panose="02020603050405020304" pitchFamily="18" charset="0"/>
              </a:rPr>
              <a:t>1457-yilda Abulqosim Bobur Mirzo vafot etdi. </a:t>
            </a:r>
            <a:r>
              <a:rPr lang="en-US" sz="2400" dirty="0" err="1">
                <a:latin typeface="Times New Roman" panose="02020603050405020304" pitchFamily="18" charset="0"/>
                <a:cs typeface="Times New Roman" panose="02020603050405020304" pitchFamily="18" charset="0"/>
              </a:rPr>
              <a:t>Uning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o‘rnini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Abusaid</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Mirzo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egalladi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Husayn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Boyqaro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taxt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uchun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kurashga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sho‘ng‘ib</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ketdi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Navoiy</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esa</a:t>
            </a:r>
            <a:r>
              <a:rPr lang="en-US" sz="2400" dirty="0">
                <a:latin typeface="Times New Roman" panose="02020603050405020304" pitchFamily="18" charset="0"/>
                <a:cs typeface="Times New Roman" panose="02020603050405020304" pitchFamily="18" charset="0"/>
              </a:rPr>
              <a:t> Mashhad </a:t>
            </a:r>
            <a:r>
              <a:rPr lang="en-US" sz="2400" dirty="0" err="1">
                <a:latin typeface="Times New Roman" panose="02020603050405020304" pitchFamily="18" charset="0"/>
                <a:cs typeface="Times New Roman" panose="02020603050405020304" pitchFamily="18" charset="0"/>
              </a:rPr>
              <a:t>madrasalarida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o‘qishni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davom</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ettirdi</a:t>
            </a:r>
            <a:r>
              <a:rPr lang="en-US" sz="2400" dirty="0">
                <a:latin typeface="Times New Roman" panose="02020603050405020304" pitchFamily="18" charset="0"/>
                <a:cs typeface="Times New Roman" panose="02020603050405020304" pitchFamily="18" charset="0"/>
              </a:rPr>
              <a:t>. 1464-yilda </a:t>
            </a:r>
            <a:r>
              <a:rPr lang="en-US" sz="2400" dirty="0" err="1">
                <a:latin typeface="Times New Roman" panose="02020603050405020304" pitchFamily="18" charset="0"/>
                <a:cs typeface="Times New Roman" panose="02020603050405020304" pitchFamily="18" charset="0"/>
              </a:rPr>
              <a:t>Hirotga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qaytib</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kelgan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shoir</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hayotida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noxushliklar</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boshlandi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Abusaid</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Mirzo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taxtga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da’vogar</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Husayn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Boyqaroning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yaqin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kishilarini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ta’qib</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ostiga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oladi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Alisherning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ota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mulkini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musodara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qiladi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tog‘alari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Kobuliy</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G‘aribiylarni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qatl</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ettiradi</a:t>
            </a:r>
            <a:r>
              <a:rPr lang="en-US"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uz-Cyrl-UZ" dirty="0"/>
              <a:t> </a:t>
            </a:r>
            <a:endParaRPr lang="ru-RU" dirty="0"/>
          </a:p>
        </p:txBody>
      </p:sp>
      <p:pic>
        <p:nvPicPr>
          <p:cNvPr id="7170" name="Picture 2" descr="Алишер Навоий: Хамсаni arzon narxlarda Chakana internet do'konidan kreditga  sotib olish | Chaka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537" y="1171575"/>
            <a:ext cx="5400675" cy="5129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5490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2AD7C53-D3E3-39F5-396F-128F7CECC333}"/>
              </a:ext>
            </a:extLst>
          </p:cNvPr>
          <p:cNvSpPr txBox="1"/>
          <p:nvPr/>
        </p:nvSpPr>
        <p:spPr>
          <a:xfrm>
            <a:off x="4641448" y="578734"/>
            <a:ext cx="6587514" cy="5632311"/>
          </a:xfrm>
          <a:prstGeom prst="rect">
            <a:avLst/>
          </a:prstGeom>
          <a:noFill/>
        </p:spPr>
        <p:txBody>
          <a:bodyPr wrap="square">
            <a:spAutoFit/>
          </a:bodyPr>
          <a:lstStyle/>
          <a:p>
            <a:pPr algn="just"/>
            <a:r>
              <a:rPr lang="uz-Cyrl-UZ" sz="2400" dirty="0">
                <a:latin typeface="Times New Roman" panose="02020603050405020304" pitchFamily="18" charset="0"/>
                <a:cs typeface="Times New Roman" panose="02020603050405020304" pitchFamily="18" charset="0"/>
              </a:rPr>
              <a:t>Navoiy 1460-yillarning ikkinchi yarmida Samarqandda yashadi. Temurbek poytaxt qilgan bu ko‘hna shahar uning hayotida o‘chmas iz qoldirdi. Bu yerda o‘z davrining yetuk olimlaridan, xususan, shu kungacha asarlari Islom olamida mo‘tabar sanalib kelayotgan Fazlulloh Abulays Samarqandiydek allomadan saboq oldi. Keyinchalik bu shaharni o‘z asarlarida «firdavsmonand» (jannatmisol) deb ta’rif etdi. Bu yerda shoir sifatida juda katta shuhrat topa bordi. Bir devonga yetib ortadigan asarlari bo‘lishiga qaramay, kamtarlik tufayli bo‘lsa kerak, o‘zi tartib bermaganligi uchun 1465-1466-yillarda uning muxlislari she’rlarini to‘plab, «Devon» tuzdilar. </a:t>
            </a:r>
            <a:r>
              <a:rPr lang="en-US" sz="2400" dirty="0">
                <a:latin typeface="Times New Roman" panose="02020603050405020304" pitchFamily="18" charset="0"/>
                <a:cs typeface="Times New Roman" panose="02020603050405020304" pitchFamily="18" charset="0"/>
              </a:rPr>
              <a:t>Bu </a:t>
            </a:r>
            <a:r>
              <a:rPr lang="en-US" sz="2400" dirty="0" err="1">
                <a:latin typeface="Times New Roman" panose="02020603050405020304" pitchFamily="18" charset="0"/>
                <a:cs typeface="Times New Roman" panose="02020603050405020304" pitchFamily="18" charset="0"/>
              </a:rPr>
              <a:t>kitob</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bugungi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kunda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shartli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ravishda</a:t>
            </a:r>
            <a:r>
              <a:rPr lang="en-US" sz="2400" dirty="0">
                <a:latin typeface="Times New Roman" panose="02020603050405020304" pitchFamily="18" charset="0"/>
                <a:cs typeface="Times New Roman" panose="02020603050405020304" pitchFamily="18" charset="0"/>
              </a:rPr>
              <a:t> «Ilk </a:t>
            </a:r>
            <a:r>
              <a:rPr lang="en-US" sz="2400" dirty="0" err="1">
                <a:latin typeface="Times New Roman" panose="02020603050405020304" pitchFamily="18" charset="0"/>
                <a:cs typeface="Times New Roman" panose="02020603050405020304" pitchFamily="18" charset="0"/>
              </a:rPr>
              <a:t>devon</a:t>
            </a:r>
            <a:r>
              <a:rPr lang="en-US" sz="2400" dirty="0">
                <a:latin typeface="Times New Roman" panose="02020603050405020304" pitchFamily="18" charset="0"/>
                <a:cs typeface="Times New Roman" panose="02020603050405020304" pitchFamily="18" charset="0"/>
              </a:rPr>
              <a:t>» deb </a:t>
            </a:r>
            <a:r>
              <a:rPr lang="en-US" sz="2400" dirty="0" err="1">
                <a:latin typeface="Times New Roman" panose="02020603050405020304" pitchFamily="18" charset="0"/>
                <a:cs typeface="Times New Roman" panose="02020603050405020304" pitchFamily="18" charset="0"/>
              </a:rPr>
              <a:t>nomlanadi</a:t>
            </a:r>
            <a:r>
              <a:rPr lang="en-US"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pic>
        <p:nvPicPr>
          <p:cNvPr id="9218" name="Picture 2" descr="Alisher Navoiy - Apps on Google Play">
            <a:extLst>
              <a:ext uri="{FF2B5EF4-FFF2-40B4-BE49-F238E27FC236}">
                <a16:creationId xmlns:a16="http://schemas.microsoft.com/office/drawing/2014/main" id="{255F9B7C-0012-E410-7511-23C9C2F45F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302" y="990600"/>
            <a:ext cx="3735421"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875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B2C149-1187-3667-6348-913EF9B05040}"/>
              </a:ext>
            </a:extLst>
          </p:cNvPr>
          <p:cNvSpPr txBox="1"/>
          <p:nvPr/>
        </p:nvSpPr>
        <p:spPr>
          <a:xfrm>
            <a:off x="4398379" y="821803"/>
            <a:ext cx="7060557" cy="4093428"/>
          </a:xfrm>
          <a:prstGeom prst="rect">
            <a:avLst/>
          </a:prstGeom>
          <a:noFill/>
        </p:spPr>
        <p:txBody>
          <a:bodyPr wrap="square">
            <a:spAutoFit/>
          </a:bodyPr>
          <a:lstStyle/>
          <a:p>
            <a:pPr algn="just"/>
            <a:r>
              <a:rPr lang="en-US" sz="2000" dirty="0">
                <a:latin typeface="Times New Roman" panose="02020603050405020304" pitchFamily="18" charset="0"/>
                <a:cs typeface="Times New Roman" panose="02020603050405020304" pitchFamily="18" charset="0"/>
              </a:rPr>
              <a:t>	</a:t>
            </a:r>
            <a:r>
              <a:rPr lang="uz-Cyrl-UZ" sz="2000" dirty="0">
                <a:latin typeface="Times New Roman" panose="02020603050405020304" pitchFamily="18" charset="0"/>
                <a:cs typeface="Times New Roman" panose="02020603050405020304" pitchFamily="18" charset="0"/>
              </a:rPr>
              <a:t>1469-yilda Hirot taxtiga Husayn Boyqaro chiqadi va Samarqandga xat yo‘llab, Alisher Navoiyni o‘z yoniga chaqirib oladi. Davlat ishlariga jalb etadi, avval muhrdor, so‘ng vazir qilib tayinlaydi. Muhrdor — davlat hujjatlarini rasmiylashtiruvchi amaldor. 1487-1488-yillarda Astrobodga hokimlik qildi. Husayn Boyqaro hokimiyat ishlarida Navoiyning aql va sadoqatiga tayanib ish ko‘rdi. Uning qarshiligiga qaramasdan, shoirni yuqori martabalarga tayinladi. </a:t>
            </a:r>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	</a:t>
            </a:r>
            <a:r>
              <a:rPr lang="uz-Cyrl-UZ" sz="2000" dirty="0">
                <a:latin typeface="Times New Roman" panose="02020603050405020304" pitchFamily="18" charset="0"/>
                <a:cs typeface="Times New Roman" panose="02020603050405020304" pitchFamily="18" charset="0"/>
              </a:rPr>
              <a:t>Buyuk shoir «amiri kabir» (ulug‘ amir), «amir ul-muqarrab» (podshohga eng yaqin amir) unvonlariga musharraf bo‘ldi. Uning vazirlik yillari Hirotda obodonlik ishlari avj olgan, madaniyat gullab, yashnagan, adolat va haqiqat tug‘i baland ko‘tarilgan davr bo‘ldi</a:t>
            </a:r>
            <a:r>
              <a:rPr lang="uz-Cyrl-UZ" sz="200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p:txBody>
      </p:sp>
      <p:pic>
        <p:nvPicPr>
          <p:cNvPr id="10242" name="Picture 2">
            <a:extLst>
              <a:ext uri="{FF2B5EF4-FFF2-40B4-BE49-F238E27FC236}">
                <a16:creationId xmlns:a16="http://schemas.microsoft.com/office/drawing/2014/main" id="{283C75E2-BF54-9D05-DEDC-C50EBF9D68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582" y="740780"/>
            <a:ext cx="3127579" cy="4896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413013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7593339</TotalTime>
  <Words>2288</Words>
  <Application>Microsoft Office PowerPoint</Application>
  <PresentationFormat>Широкоэкранный</PresentationFormat>
  <Paragraphs>90</Paragraphs>
  <Slides>23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23</vt:i4>
      </vt:variant>
    </vt:vector>
  </HeadingPairs>
  <TitlesOfParts>
    <vt:vector size="28" baseType="lpstr">
      <vt:lpstr>Arial</vt:lpstr>
      <vt:lpstr>Calibri</vt:lpstr>
      <vt:lpstr>Garamond</vt:lpstr>
      <vt:lpstr>Times New Roman</vt:lpstr>
      <vt:lpstr>Натуральные материалы</vt:lpstr>
      <vt:lpstr>       Alisher Navoiy hayoti va ijodi</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Alisher Navoiy tabiblar to‘g‘risida </vt:lpstr>
      <vt:lpstr>Презентация PowerPoint</vt:lpstr>
      <vt:lpstr>Презентация PowerPoint</vt:lpstr>
      <vt:lpstr>Презентация PowerPoint</vt:lpstr>
      <vt:lpstr>Презентация PowerPoint</vt:lpstr>
      <vt:lpstr>Презентация PowerPoint</vt:lpstr>
      <vt:lpstr>Alisher Navoiyning hikmatlari </vt:lpstr>
      <vt:lpstr>Презентация PowerPoint</vt:lpstr>
      <vt:lpstr>Презентация PowerPoint</vt:lpstr>
      <vt:lpstr>                  E’TIBORINGIZ UCHUN TASHAKKUR!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Alisher Navoiy hayoti va ijodi</dc:title>
  <dc:creator>One_notebooks</dc:creator>
  <cp:lastModifiedBy>Пользователь</cp:lastModifiedBy>
  <cp:revision>27</cp:revision>
  <dcterms:created xsi:type="dcterms:W3CDTF">2023-09-17T19:00:58Z</dcterms:created>
  <dcterms:modified xsi:type="dcterms:W3CDTF">2024-02-02T09:57:32Z</dcterms:modified>
</cp:coreProperties>
</file>