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tags/tag4.xml" ContentType="application/vnd.openxmlformats-officedocument.presentationml.tags+xml"/>
  <Override PartName="/ppt/notesSlides/notesSlide3.xml" ContentType="application/vnd.openxmlformats-officedocument.presentationml.notesSlide+xml"/>
  <Override PartName="/ppt/tags/tag5.xml" ContentType="application/vnd.openxmlformats-officedocument.presentationml.tags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9"/>
  </p:notesMasterIdLst>
  <p:sldIdLst>
    <p:sldId id="401" r:id="rId2"/>
    <p:sldId id="386" r:id="rId3"/>
    <p:sldId id="385" r:id="rId4"/>
    <p:sldId id="405" r:id="rId5"/>
    <p:sldId id="408" r:id="rId6"/>
    <p:sldId id="409" r:id="rId7"/>
    <p:sldId id="407" r:id="rId8"/>
    <p:sldId id="387" r:id="rId9"/>
    <p:sldId id="388" r:id="rId10"/>
    <p:sldId id="396" r:id="rId11"/>
    <p:sldId id="389" r:id="rId12"/>
    <p:sldId id="391" r:id="rId13"/>
    <p:sldId id="392" r:id="rId14"/>
    <p:sldId id="393" r:id="rId15"/>
    <p:sldId id="394" r:id="rId16"/>
    <p:sldId id="395" r:id="rId17"/>
    <p:sldId id="410" r:id="rId18"/>
  </p:sldIdLst>
  <p:sldSz cx="9144000" cy="6858000" type="screen4x3"/>
  <p:notesSz cx="6858000" cy="9144000"/>
  <p:custDataLst>
    <p:tags r:id="rId20"/>
  </p:custDataLst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2B2B2"/>
    <a:srgbClr val="A0ECBF"/>
    <a:srgbClr val="FFCC00"/>
    <a:srgbClr val="CC3399"/>
    <a:srgbClr val="009999"/>
    <a:srgbClr val="0066CC"/>
    <a:srgbClr val="EAEAEA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722" autoAdjust="0"/>
    <p:restoredTop sz="94531" autoAdjust="0"/>
  </p:normalViewPr>
  <p:slideViewPr>
    <p:cSldViewPr>
      <p:cViewPr>
        <p:scale>
          <a:sx n="76" d="100"/>
          <a:sy n="76" d="100"/>
        </p:scale>
        <p:origin x="-528" y="-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C7506F-0512-4798-8F5F-B328A1BFAF24}" type="datetimeFigureOut">
              <a:rPr lang="ru-RU" smtClean="0"/>
              <a:t>09.02.2024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2EB180-DBC3-4C3D-866F-49A8EAB907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11890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2EB180-DBC3-4C3D-866F-49A8EAB907DD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93092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2EB180-DBC3-4C3D-866F-49A8EAB907DD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51265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2EB180-DBC3-4C3D-866F-49A8EAB907DD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16052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2EB180-DBC3-4C3D-866F-49A8EAB907DD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26919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FD4FDC-9A07-423A-828B-7FF81166A83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27559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67C2F7-CA69-4CEC-B28E-F16FE373F3A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5544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28600"/>
            <a:ext cx="2286000" cy="13716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0" y="228600"/>
            <a:ext cx="6705600" cy="13716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0E15B5-7B26-470D-9805-33981421190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979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hree Pictures Stat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5B6E4-F352-458B-BEEA-32D8382A8B30}" type="datetimeFigureOut">
              <a:rPr lang="en-US" smtClean="0"/>
              <a:t>2/9/2024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97D2B-E1B9-43CE-B810-3D4FD07A43A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with shadow"/>
          <p:cNvSpPr/>
          <p:nvPr userDrawn="1"/>
        </p:nvSpPr>
        <p:spPr>
          <a:xfrm>
            <a:off x="3582771" y="1541973"/>
            <a:ext cx="1978458" cy="3774057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Left Picture Placeholder"/>
          <p:cNvSpPr>
            <a:spLocks noGrp="1"/>
          </p:cNvSpPr>
          <p:nvPr>
            <p:ph type="pic" sz="quarter" idx="13" hasCustomPrompt="1"/>
          </p:nvPr>
        </p:nvSpPr>
        <p:spPr>
          <a:xfrm>
            <a:off x="1114682" y="1401007"/>
            <a:ext cx="2136290" cy="4055989"/>
          </a:xfrm>
          <a:solidFill>
            <a:schemeClr val="bg1">
              <a:lumMod val="85000"/>
              <a:lumOff val="15000"/>
            </a:schemeClr>
          </a:solidFill>
          <a:ln w="127000">
            <a:solidFill>
              <a:srgbClr val="404040"/>
            </a:soli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perspectiveContrastingLeftFacing" fov="3900000">
              <a:rot lat="0" lon="19820829" rev="0"/>
            </a:camera>
            <a:lightRig rig="threePt" dir="t"/>
          </a:scene3d>
          <a:sp3d extrusionH="127000" prstMaterial="matte">
            <a:bevelT w="127000" prst="relaxedInset"/>
            <a:extrusionClr>
              <a:srgbClr val="404040"/>
            </a:extrusionClr>
          </a:sp3d>
        </p:spPr>
        <p:txBody>
          <a:bodyPr tIns="365760"/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Insert</a:t>
            </a:r>
            <a:br>
              <a:rPr lang="en-US" dirty="0"/>
            </a:br>
            <a:r>
              <a:rPr lang="en-US" dirty="0"/>
              <a:t>Left Picture</a:t>
            </a:r>
          </a:p>
        </p:txBody>
      </p:sp>
      <p:sp>
        <p:nvSpPr>
          <p:cNvPr id="8" name="Center Picture Placeholder"/>
          <p:cNvSpPr>
            <a:spLocks noGrp="1"/>
          </p:cNvSpPr>
          <p:nvPr>
            <p:ph type="pic" sz="quarter" idx="14" hasCustomPrompt="1"/>
          </p:nvPr>
        </p:nvSpPr>
        <p:spPr>
          <a:xfrm>
            <a:off x="3582639" y="1541972"/>
            <a:ext cx="1978458" cy="3774056"/>
          </a:xfrm>
          <a:solidFill>
            <a:schemeClr val="bg1">
              <a:lumMod val="85000"/>
              <a:lumOff val="15000"/>
            </a:schemeClr>
          </a:solidFill>
          <a:ln w="127000">
            <a:solidFill>
              <a:srgbClr val="404040"/>
            </a:solidFill>
          </a:ln>
          <a:effectLst/>
          <a:scene3d>
            <a:camera prst="orthographicFront"/>
            <a:lightRig rig="threePt" dir="t"/>
          </a:scene3d>
          <a:sp3d extrusionH="127000" prstMaterial="matte">
            <a:bevelT w="127000" prst="relaxedInset"/>
            <a:extrusionClr>
              <a:srgbClr val="404040"/>
            </a:extrusionClr>
          </a:sp3d>
        </p:spPr>
        <p:txBody>
          <a:bodyPr tIns="365760"/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Insert </a:t>
            </a:r>
            <a:br>
              <a:rPr lang="en-US" dirty="0"/>
            </a:br>
            <a:r>
              <a:rPr lang="en-US" dirty="0"/>
              <a:t>Center Picture</a:t>
            </a:r>
          </a:p>
        </p:txBody>
      </p:sp>
      <p:sp>
        <p:nvSpPr>
          <p:cNvPr id="9" name="Right Picture Placeholder"/>
          <p:cNvSpPr>
            <a:spLocks noGrp="1"/>
          </p:cNvSpPr>
          <p:nvPr>
            <p:ph type="pic" sz="quarter" idx="15" hasCustomPrompt="1"/>
          </p:nvPr>
        </p:nvSpPr>
        <p:spPr>
          <a:xfrm>
            <a:off x="5690843" y="1206499"/>
            <a:ext cx="2338255" cy="4445000"/>
          </a:xfrm>
          <a:solidFill>
            <a:schemeClr val="bg1">
              <a:lumMod val="85000"/>
              <a:lumOff val="15000"/>
            </a:schemeClr>
          </a:solidFill>
          <a:ln w="127000">
            <a:solidFill>
              <a:srgbClr val="404040"/>
            </a:soli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perspectiveContrastingLeftFacing" fov="3900000">
              <a:rot lat="0" lon="1820836" rev="0"/>
            </a:camera>
            <a:lightRig rig="threePt" dir="t"/>
          </a:scene3d>
          <a:sp3d extrusionH="127000" prstMaterial="matte">
            <a:bevelT w="127000" prst="relaxedInset"/>
            <a:extrusionClr>
              <a:srgbClr val="404040"/>
            </a:extrusionClr>
          </a:sp3d>
        </p:spPr>
        <p:txBody>
          <a:bodyPr tIns="365760"/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Insert</a:t>
            </a:r>
            <a:br>
              <a:rPr lang="en-US" dirty="0"/>
            </a:br>
            <a:r>
              <a:rPr lang="en-US" dirty="0"/>
              <a:t>Right Picture</a:t>
            </a:r>
          </a:p>
        </p:txBody>
      </p:sp>
      <p:sp>
        <p:nvSpPr>
          <p:cNvPr id="10" name="Rectangle 9"/>
          <p:cNvSpPr/>
          <p:nvPr userDrawn="1"/>
        </p:nvSpPr>
        <p:spPr>
          <a:xfrm>
            <a:off x="9301469" y="10886"/>
            <a:ext cx="1390005" cy="6847114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spcBef>
                <a:spcPts val="600"/>
              </a:spcBef>
            </a:pPr>
            <a:r>
              <a:rPr lang="en-US" sz="1600" dirty="0">
                <a:solidFill>
                  <a:prstClr val="white">
                    <a:lumMod val="50000"/>
                  </a:prstClr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To change the sample images, select a picture and delete it. Now click the Pictures icon in each placeholder to insert your own images.</a:t>
            </a:r>
          </a:p>
        </p:txBody>
      </p:sp>
    </p:spTree>
    <p:extLst>
      <p:ext uri="{BB962C8B-B14F-4D97-AF65-F5344CB8AC3E}">
        <p14:creationId xmlns:p14="http://schemas.microsoft.com/office/powerpoint/2010/main" val="2194566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A5C04-050B-44B5-BE5C-19CFDF59341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76478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7C6BFA-371C-4C24-95AC-4A5083F2C44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50725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990600"/>
            <a:ext cx="4038600" cy="60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4038600" cy="60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F54BE0-6ACA-42F0-B131-FE8F11782FA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55106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B7D8A8-A3DB-43C4-BAF8-625555BE07B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12207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969B9D-EBEF-4AE3-B028-4B00CC0FB44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18365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A8109B-E220-4B33-AA74-4D2A3EE962B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39406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C70A60-FA35-4938-AB80-C84D339A688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72414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45AC25-7993-4729-8A36-2699606FABD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6506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46275"/>
                <a:invGamma/>
              </a:schemeClr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9" name="Rectangle 39"/>
          <p:cNvSpPr>
            <a:spLocks noGrp="1" noChangeArrowheads="1"/>
          </p:cNvSpPr>
          <p:nvPr>
            <p:ph type="title"/>
          </p:nvPr>
        </p:nvSpPr>
        <p:spPr bwMode="auto">
          <a:xfrm>
            <a:off x="0" y="228600"/>
            <a:ext cx="9144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160" name="Rectangle 4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5161" name="Rectangle 4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5162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fld id="{DA4DFA68-21E6-477E-B963-05BC640AB9E3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163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990600"/>
            <a:ext cx="82296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77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n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98" r="16798"/>
          <a:stretch>
            <a:fillRect/>
          </a:stretch>
        </p:blipFill>
        <p:spPr/>
      </p:pic>
      <p:pic>
        <p:nvPicPr>
          <p:cNvPr id="12" name="Рисунок 11"/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59" r="16859"/>
          <a:stretch>
            <a:fillRect/>
          </a:stretch>
        </p:blipFill>
        <p:spPr/>
      </p:pic>
      <p:pic>
        <p:nvPicPr>
          <p:cNvPr id="14" name="Рисунок 13"/>
          <p:cNvPicPr>
            <a:picLocks noGrp="1" noChangeAspect="1"/>
          </p:cNvPicPr>
          <p:nvPr>
            <p:ph type="pic" sz="quarter" idx="1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83" r="14883"/>
          <a:stretch>
            <a:fillRect/>
          </a:stretch>
        </p:blipFill>
        <p:spPr/>
      </p:pic>
      <p:sp>
        <p:nvSpPr>
          <p:cNvPr id="9" name="Rectangle 13"/>
          <p:cNvSpPr>
            <a:spLocks noChangeArrowheads="1"/>
          </p:cNvSpPr>
          <p:nvPr/>
        </p:nvSpPr>
        <p:spPr bwMode="gray">
          <a:xfrm>
            <a:off x="850713" y="269881"/>
            <a:ext cx="7834127" cy="672013"/>
          </a:xfrm>
          <a:prstGeom prst="rect">
            <a:avLst/>
          </a:prstGeom>
          <a:gradFill rotWithShape="1">
            <a:gsLst>
              <a:gs pos="0">
                <a:srgbClr val="ABC9BC">
                  <a:gamma/>
                  <a:tint val="0"/>
                  <a:invGamma/>
                </a:srgbClr>
              </a:gs>
              <a:gs pos="100000">
                <a:srgbClr val="ABC9BC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endParaRPr lang="ru-RU" sz="24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10" name="Заголовок 22"/>
          <p:cNvSpPr txBox="1">
            <a:spLocks/>
          </p:cNvSpPr>
          <p:nvPr/>
        </p:nvSpPr>
        <p:spPr bwMode="auto">
          <a:xfrm>
            <a:off x="912440" y="543020"/>
            <a:ext cx="7772400" cy="6537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r>
              <a:rPr lang="en-US" sz="2800" b="1" dirty="0">
                <a:ln w="50800"/>
                <a:solidFill>
                  <a:schemeClr val="bg1">
                    <a:shade val="50000"/>
                  </a:schemeClr>
                </a:solidFill>
                <a:effectLst>
                  <a:reflection blurRad="6350" stA="55000" endA="50" endPos="85000" dir="5400000" sy="-100000" algn="bl" rotWithShape="0"/>
                </a:effectLst>
              </a:rPr>
              <a:t>ZAHIRIDDIN MUHAMMAD BOBUR </a:t>
            </a:r>
            <a:r>
              <a:rPr lang="ru-RU" sz="2800" b="1" dirty="0">
                <a:ln w="50800"/>
                <a:solidFill>
                  <a:schemeClr val="bg1">
                    <a:shade val="50000"/>
                  </a:schemeClr>
                </a:solidFill>
                <a:effectLst>
                  <a:reflection blurRad="6350" stA="55000" endA="50" endPos="85000" dir="5400000" sy="-100000" algn="bl" rotWithShape="0"/>
                </a:effectLst>
              </a:rPr>
              <a:t/>
            </a:r>
            <a:br>
              <a:rPr lang="ru-RU" sz="2800" b="1" dirty="0">
                <a:ln w="50800"/>
                <a:solidFill>
                  <a:schemeClr val="bg1">
                    <a:shade val="50000"/>
                  </a:schemeClr>
                </a:solidFill>
                <a:effectLst>
                  <a:reflection blurRad="6350" stA="55000" endA="50" endPos="85000" dir="5400000" sy="-100000" algn="bl" rotWithShape="0"/>
                </a:effectLst>
              </a:rPr>
            </a:br>
            <a:endParaRPr lang="ru-RU" sz="2800" b="1" dirty="0">
              <a:ln w="50800"/>
              <a:solidFill>
                <a:schemeClr val="bg1">
                  <a:shade val="50000"/>
                </a:schemeClr>
              </a:solidFill>
              <a:effectLst>
                <a:reflection blurRad="6350" stA="55000" endA="50" endPos="85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57795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5"/>
          <p:cNvSpPr>
            <a:spLocks noChangeArrowheads="1"/>
          </p:cNvSpPr>
          <p:nvPr/>
        </p:nvSpPr>
        <p:spPr bwMode="gray">
          <a:xfrm>
            <a:off x="939505" y="1772816"/>
            <a:ext cx="7866222" cy="4803469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" name="Rectangle 13"/>
          <p:cNvSpPr>
            <a:spLocks noChangeArrowheads="1"/>
          </p:cNvSpPr>
          <p:nvPr/>
        </p:nvSpPr>
        <p:spPr bwMode="gray">
          <a:xfrm>
            <a:off x="539552" y="1628800"/>
            <a:ext cx="7834127" cy="4584373"/>
          </a:xfrm>
          <a:prstGeom prst="rect">
            <a:avLst/>
          </a:prstGeom>
          <a:gradFill rotWithShape="1">
            <a:gsLst>
              <a:gs pos="0">
                <a:srgbClr val="ABC9BC">
                  <a:gamma/>
                  <a:tint val="0"/>
                  <a:invGamma/>
                </a:srgbClr>
              </a:gs>
              <a:gs pos="100000">
                <a:srgbClr val="ABC9BC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12" name="Rectangle 13"/>
          <p:cNvSpPr>
            <a:spLocks noChangeArrowheads="1"/>
          </p:cNvSpPr>
          <p:nvPr/>
        </p:nvSpPr>
        <p:spPr bwMode="gray">
          <a:xfrm>
            <a:off x="698313" y="404663"/>
            <a:ext cx="7834127" cy="869757"/>
          </a:xfrm>
          <a:prstGeom prst="rect">
            <a:avLst/>
          </a:prstGeom>
          <a:gradFill rotWithShape="1">
            <a:gsLst>
              <a:gs pos="0">
                <a:srgbClr val="ABC9BC">
                  <a:gamma/>
                  <a:tint val="0"/>
                  <a:invGamma/>
                </a:srgbClr>
              </a:gs>
              <a:gs pos="100000">
                <a:srgbClr val="ABC9BC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endParaRPr lang="ru-RU" sz="24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13" name="Заголовок 22"/>
          <p:cNvSpPr txBox="1">
            <a:spLocks/>
          </p:cNvSpPr>
          <p:nvPr/>
        </p:nvSpPr>
        <p:spPr bwMode="auto">
          <a:xfrm>
            <a:off x="760040" y="404664"/>
            <a:ext cx="7772400" cy="8697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r>
              <a:rPr lang="en-US" sz="4400" b="1" dirty="0">
                <a:ln w="50800"/>
                <a:solidFill>
                  <a:schemeClr val="bg1">
                    <a:shade val="50000"/>
                  </a:schemeClr>
                </a:solidFill>
                <a:effectLst>
                  <a:reflection blurRad="6350" stA="55000" endA="50" endPos="85000" dir="5400000" sy="-100000" algn="bl" rotWithShape="0"/>
                </a:effectLst>
              </a:rPr>
              <a:t>BOBURNOMA HAQIDA</a:t>
            </a:r>
            <a:endParaRPr lang="ru-RU" sz="4400" b="1" dirty="0">
              <a:ln w="50800"/>
              <a:solidFill>
                <a:schemeClr val="bg1">
                  <a:shade val="50000"/>
                </a:schemeClr>
              </a:solidFill>
              <a:effectLst>
                <a:reflection blurRad="6350" stA="55000" endA="50" endPos="85000" dir="5400000" sy="-100000" algn="bl" rotWithShape="0"/>
              </a:effectLst>
            </a:endParaRPr>
          </a:p>
        </p:txBody>
      </p:sp>
      <p:sp>
        <p:nvSpPr>
          <p:cNvPr id="14" name="Freeform 5"/>
          <p:cNvSpPr>
            <a:spLocks/>
          </p:cNvSpPr>
          <p:nvPr/>
        </p:nvSpPr>
        <p:spPr bwMode="gray">
          <a:xfrm rot="10800000">
            <a:off x="7660456" y="323422"/>
            <a:ext cx="1016000" cy="945337"/>
          </a:xfrm>
          <a:custGeom>
            <a:avLst/>
            <a:gdLst>
              <a:gd name="T0" fmla="*/ 88 w 1104"/>
              <a:gd name="T1" fmla="*/ 1160 h 1256"/>
              <a:gd name="T2" fmla="*/ 88 w 1104"/>
              <a:gd name="T3" fmla="*/ 0 h 1256"/>
              <a:gd name="T4" fmla="*/ 0 w 1104"/>
              <a:gd name="T5" fmla="*/ 0 h 1256"/>
              <a:gd name="T6" fmla="*/ 0 w 1104"/>
              <a:gd name="T7" fmla="*/ 1256 h 1256"/>
              <a:gd name="T8" fmla="*/ 1104 w 1104"/>
              <a:gd name="T9" fmla="*/ 1256 h 1256"/>
              <a:gd name="T10" fmla="*/ 1104 w 1104"/>
              <a:gd name="T11" fmla="*/ 1160 h 1256"/>
              <a:gd name="T12" fmla="*/ 88 w 1104"/>
              <a:gd name="T13" fmla="*/ 1160 h 1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04" h="1256">
                <a:moveTo>
                  <a:pt x="88" y="1160"/>
                </a:moveTo>
                <a:lnTo>
                  <a:pt x="88" y="0"/>
                </a:lnTo>
                <a:lnTo>
                  <a:pt x="0" y="0"/>
                </a:lnTo>
                <a:lnTo>
                  <a:pt x="0" y="1256"/>
                </a:lnTo>
                <a:lnTo>
                  <a:pt x="1104" y="1256"/>
                </a:lnTo>
                <a:lnTo>
                  <a:pt x="1104" y="1160"/>
                </a:lnTo>
                <a:lnTo>
                  <a:pt x="88" y="1160"/>
                </a:lnTo>
                <a:close/>
              </a:path>
            </a:pathLst>
          </a:custGeom>
          <a:gradFill rotWithShape="1">
            <a:gsLst>
              <a:gs pos="0">
                <a:srgbClr val="33CCCC"/>
              </a:gs>
              <a:gs pos="50000">
                <a:srgbClr val="33CCCC">
                  <a:gamma/>
                  <a:tint val="21176"/>
                  <a:invGamma/>
                </a:srgbClr>
              </a:gs>
              <a:gs pos="100000">
                <a:srgbClr val="33CCCC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" name="Freeform 5"/>
          <p:cNvSpPr>
            <a:spLocks/>
          </p:cNvSpPr>
          <p:nvPr/>
        </p:nvSpPr>
        <p:spPr bwMode="gray">
          <a:xfrm>
            <a:off x="539552" y="467439"/>
            <a:ext cx="1016000" cy="945337"/>
          </a:xfrm>
          <a:custGeom>
            <a:avLst/>
            <a:gdLst>
              <a:gd name="T0" fmla="*/ 88 w 1104"/>
              <a:gd name="T1" fmla="*/ 1160 h 1256"/>
              <a:gd name="T2" fmla="*/ 88 w 1104"/>
              <a:gd name="T3" fmla="*/ 0 h 1256"/>
              <a:gd name="T4" fmla="*/ 0 w 1104"/>
              <a:gd name="T5" fmla="*/ 0 h 1256"/>
              <a:gd name="T6" fmla="*/ 0 w 1104"/>
              <a:gd name="T7" fmla="*/ 1256 h 1256"/>
              <a:gd name="T8" fmla="*/ 1104 w 1104"/>
              <a:gd name="T9" fmla="*/ 1256 h 1256"/>
              <a:gd name="T10" fmla="*/ 1104 w 1104"/>
              <a:gd name="T11" fmla="*/ 1160 h 1256"/>
              <a:gd name="T12" fmla="*/ 88 w 1104"/>
              <a:gd name="T13" fmla="*/ 1160 h 1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04" h="1256">
                <a:moveTo>
                  <a:pt x="88" y="1160"/>
                </a:moveTo>
                <a:lnTo>
                  <a:pt x="88" y="0"/>
                </a:lnTo>
                <a:lnTo>
                  <a:pt x="0" y="0"/>
                </a:lnTo>
                <a:lnTo>
                  <a:pt x="0" y="1256"/>
                </a:lnTo>
                <a:lnTo>
                  <a:pt x="1104" y="1256"/>
                </a:lnTo>
                <a:lnTo>
                  <a:pt x="1104" y="1160"/>
                </a:lnTo>
                <a:lnTo>
                  <a:pt x="88" y="1160"/>
                </a:lnTo>
                <a:close/>
              </a:path>
            </a:pathLst>
          </a:custGeom>
          <a:gradFill rotWithShape="1">
            <a:gsLst>
              <a:gs pos="0">
                <a:srgbClr val="33CCCC"/>
              </a:gs>
              <a:gs pos="50000">
                <a:srgbClr val="33CCCC">
                  <a:gamma/>
                  <a:tint val="21176"/>
                  <a:invGamma/>
                </a:srgbClr>
              </a:gs>
              <a:gs pos="100000">
                <a:srgbClr val="33CCCC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6" name="Подзаголовок 13"/>
          <p:cNvSpPr txBox="1">
            <a:spLocks/>
          </p:cNvSpPr>
          <p:nvPr/>
        </p:nvSpPr>
        <p:spPr bwMode="auto">
          <a:xfrm>
            <a:off x="939505" y="1988840"/>
            <a:ext cx="3675872" cy="3960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n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marL="0" indent="0">
              <a:buNone/>
            </a:pPr>
            <a:endParaRPr lang="en-US" sz="2000" b="1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  <a:p>
            <a:pPr marL="0" indent="0">
              <a:buNone/>
            </a:pPr>
            <a:r>
              <a:rPr lang="uz-Cyrl-UZ" sz="2000" b="1" dirty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“BOBURNOMA” BOBUR KEZGAN YURTLAR HAQIDA O`ZIGA XOS QOMUSDIR. LEKIN  BU FAQAT  SINCHKOV EMAS, BADIIY ZAVQI HAM BALAND BO`LGAN IJODKOR TOMONIDAN YOZILGAN</a:t>
            </a:r>
            <a:r>
              <a:rPr lang="en-US" sz="2000" b="1" dirty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 ASAR</a:t>
            </a:r>
            <a:r>
              <a:rPr lang="uz-Cyrl-UZ" sz="2000" b="1" dirty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.</a:t>
            </a:r>
            <a:endParaRPr lang="ru-RU" sz="2000" b="1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pic>
        <p:nvPicPr>
          <p:cNvPr id="1026" name="Picture 2" descr="D:\BOBUR HAQIDA\images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7588" y="1844824"/>
            <a:ext cx="3272804" cy="417646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9302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5"/>
          <p:cNvSpPr>
            <a:spLocks noChangeArrowheads="1"/>
          </p:cNvSpPr>
          <p:nvPr/>
        </p:nvSpPr>
        <p:spPr bwMode="gray">
          <a:xfrm>
            <a:off x="939505" y="1772816"/>
            <a:ext cx="7866222" cy="4803469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" name="Rectangle 13"/>
          <p:cNvSpPr>
            <a:spLocks noChangeArrowheads="1"/>
          </p:cNvSpPr>
          <p:nvPr/>
        </p:nvSpPr>
        <p:spPr bwMode="gray">
          <a:xfrm>
            <a:off x="539552" y="1628800"/>
            <a:ext cx="7834127" cy="4584373"/>
          </a:xfrm>
          <a:prstGeom prst="rect">
            <a:avLst/>
          </a:prstGeom>
          <a:gradFill rotWithShape="1">
            <a:gsLst>
              <a:gs pos="0">
                <a:srgbClr val="ABC9BC">
                  <a:gamma/>
                  <a:tint val="0"/>
                  <a:invGamma/>
                </a:srgbClr>
              </a:gs>
              <a:gs pos="100000">
                <a:srgbClr val="ABC9BC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6" name="Rectangle 13"/>
          <p:cNvSpPr>
            <a:spLocks noChangeArrowheads="1"/>
          </p:cNvSpPr>
          <p:nvPr/>
        </p:nvSpPr>
        <p:spPr bwMode="gray">
          <a:xfrm>
            <a:off x="698313" y="404663"/>
            <a:ext cx="7834127" cy="869757"/>
          </a:xfrm>
          <a:prstGeom prst="rect">
            <a:avLst/>
          </a:prstGeom>
          <a:gradFill rotWithShape="1">
            <a:gsLst>
              <a:gs pos="0">
                <a:srgbClr val="ABC9BC">
                  <a:gamma/>
                  <a:tint val="0"/>
                  <a:invGamma/>
                </a:srgbClr>
              </a:gs>
              <a:gs pos="100000">
                <a:srgbClr val="ABC9BC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endParaRPr lang="ru-RU" sz="24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7" name="Заголовок 22"/>
          <p:cNvSpPr txBox="1">
            <a:spLocks/>
          </p:cNvSpPr>
          <p:nvPr/>
        </p:nvSpPr>
        <p:spPr bwMode="auto">
          <a:xfrm>
            <a:off x="760040" y="404664"/>
            <a:ext cx="7772400" cy="8697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r>
              <a:rPr lang="en-US" sz="4400" b="1" dirty="0">
                <a:ln w="50800"/>
                <a:solidFill>
                  <a:schemeClr val="bg1">
                    <a:shade val="50000"/>
                  </a:schemeClr>
                </a:solidFill>
                <a:effectLst>
                  <a:reflection blurRad="6350" stA="55000" endA="50" endPos="85000" dir="5400000" sy="-100000" algn="bl" rotWithShape="0"/>
                </a:effectLst>
              </a:rPr>
              <a:t>BOBURNOMA HAQIDA</a:t>
            </a:r>
            <a:endParaRPr lang="ru-RU" sz="4400" b="1" dirty="0">
              <a:ln w="50800"/>
              <a:solidFill>
                <a:schemeClr val="bg1">
                  <a:shade val="50000"/>
                </a:schemeClr>
              </a:solidFill>
              <a:effectLst>
                <a:reflection blurRad="6350" stA="55000" endA="50" endPos="85000" dir="5400000" sy="-100000" algn="bl" rotWithShape="0"/>
              </a:effectLst>
            </a:endParaRPr>
          </a:p>
        </p:txBody>
      </p:sp>
      <p:sp>
        <p:nvSpPr>
          <p:cNvPr id="8" name="Freeform 5"/>
          <p:cNvSpPr>
            <a:spLocks/>
          </p:cNvSpPr>
          <p:nvPr/>
        </p:nvSpPr>
        <p:spPr bwMode="gray">
          <a:xfrm rot="10800000">
            <a:off x="7660456" y="323422"/>
            <a:ext cx="1016000" cy="945337"/>
          </a:xfrm>
          <a:custGeom>
            <a:avLst/>
            <a:gdLst>
              <a:gd name="T0" fmla="*/ 88 w 1104"/>
              <a:gd name="T1" fmla="*/ 1160 h 1256"/>
              <a:gd name="T2" fmla="*/ 88 w 1104"/>
              <a:gd name="T3" fmla="*/ 0 h 1256"/>
              <a:gd name="T4" fmla="*/ 0 w 1104"/>
              <a:gd name="T5" fmla="*/ 0 h 1256"/>
              <a:gd name="T6" fmla="*/ 0 w 1104"/>
              <a:gd name="T7" fmla="*/ 1256 h 1256"/>
              <a:gd name="T8" fmla="*/ 1104 w 1104"/>
              <a:gd name="T9" fmla="*/ 1256 h 1256"/>
              <a:gd name="T10" fmla="*/ 1104 w 1104"/>
              <a:gd name="T11" fmla="*/ 1160 h 1256"/>
              <a:gd name="T12" fmla="*/ 88 w 1104"/>
              <a:gd name="T13" fmla="*/ 1160 h 1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04" h="1256">
                <a:moveTo>
                  <a:pt x="88" y="1160"/>
                </a:moveTo>
                <a:lnTo>
                  <a:pt x="88" y="0"/>
                </a:lnTo>
                <a:lnTo>
                  <a:pt x="0" y="0"/>
                </a:lnTo>
                <a:lnTo>
                  <a:pt x="0" y="1256"/>
                </a:lnTo>
                <a:lnTo>
                  <a:pt x="1104" y="1256"/>
                </a:lnTo>
                <a:lnTo>
                  <a:pt x="1104" y="1160"/>
                </a:lnTo>
                <a:lnTo>
                  <a:pt x="88" y="1160"/>
                </a:lnTo>
                <a:close/>
              </a:path>
            </a:pathLst>
          </a:custGeom>
          <a:gradFill rotWithShape="1">
            <a:gsLst>
              <a:gs pos="0">
                <a:srgbClr val="33CCCC"/>
              </a:gs>
              <a:gs pos="50000">
                <a:srgbClr val="33CCCC">
                  <a:gamma/>
                  <a:tint val="21176"/>
                  <a:invGamma/>
                </a:srgbClr>
              </a:gs>
              <a:gs pos="100000">
                <a:srgbClr val="33CCCC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" name="Freeform 5"/>
          <p:cNvSpPr>
            <a:spLocks/>
          </p:cNvSpPr>
          <p:nvPr/>
        </p:nvSpPr>
        <p:spPr bwMode="gray">
          <a:xfrm>
            <a:off x="539552" y="467439"/>
            <a:ext cx="1016000" cy="945337"/>
          </a:xfrm>
          <a:custGeom>
            <a:avLst/>
            <a:gdLst>
              <a:gd name="T0" fmla="*/ 88 w 1104"/>
              <a:gd name="T1" fmla="*/ 1160 h 1256"/>
              <a:gd name="T2" fmla="*/ 88 w 1104"/>
              <a:gd name="T3" fmla="*/ 0 h 1256"/>
              <a:gd name="T4" fmla="*/ 0 w 1104"/>
              <a:gd name="T5" fmla="*/ 0 h 1256"/>
              <a:gd name="T6" fmla="*/ 0 w 1104"/>
              <a:gd name="T7" fmla="*/ 1256 h 1256"/>
              <a:gd name="T8" fmla="*/ 1104 w 1104"/>
              <a:gd name="T9" fmla="*/ 1256 h 1256"/>
              <a:gd name="T10" fmla="*/ 1104 w 1104"/>
              <a:gd name="T11" fmla="*/ 1160 h 1256"/>
              <a:gd name="T12" fmla="*/ 88 w 1104"/>
              <a:gd name="T13" fmla="*/ 1160 h 1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04" h="1256">
                <a:moveTo>
                  <a:pt x="88" y="1160"/>
                </a:moveTo>
                <a:lnTo>
                  <a:pt x="88" y="0"/>
                </a:lnTo>
                <a:lnTo>
                  <a:pt x="0" y="0"/>
                </a:lnTo>
                <a:lnTo>
                  <a:pt x="0" y="1256"/>
                </a:lnTo>
                <a:lnTo>
                  <a:pt x="1104" y="1256"/>
                </a:lnTo>
                <a:lnTo>
                  <a:pt x="1104" y="1160"/>
                </a:lnTo>
                <a:lnTo>
                  <a:pt x="88" y="1160"/>
                </a:lnTo>
                <a:close/>
              </a:path>
            </a:pathLst>
          </a:custGeom>
          <a:gradFill rotWithShape="1">
            <a:gsLst>
              <a:gs pos="0">
                <a:srgbClr val="33CCCC"/>
              </a:gs>
              <a:gs pos="50000">
                <a:srgbClr val="33CCCC">
                  <a:gamma/>
                  <a:tint val="21176"/>
                  <a:invGamma/>
                </a:srgbClr>
              </a:gs>
              <a:gs pos="100000">
                <a:srgbClr val="33CCCC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" name="Подзаголовок 13"/>
          <p:cNvSpPr>
            <a:spLocks noGrp="1"/>
          </p:cNvSpPr>
          <p:nvPr>
            <p:ph type="subTitle" idx="1"/>
          </p:nvPr>
        </p:nvSpPr>
        <p:spPr>
          <a:xfrm>
            <a:off x="539551" y="1623139"/>
            <a:ext cx="7834127" cy="4470158"/>
          </a:xfrm>
        </p:spPr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just"/>
            <a:r>
              <a:rPr lang="en-US" sz="2600" dirty="0">
                <a:ln w="50800"/>
                <a:solidFill>
                  <a:schemeClr val="bg1">
                    <a:shade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z-Cyrl-UZ" sz="2600" dirty="0">
                <a:ln w="50800"/>
                <a:solidFill>
                  <a:schemeClr val="bg1">
                    <a:shade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“BOBURNOMA” DA BOBURNING ILK SHE`RIY MASHQLARIDAN TORTIB YIRIK ASARLARIGACHA YOZILISH TARIXI, ULAR BILAN BOG`LIQ VOQEALAR HAQIDA MA`LUMOT BERILGAN. </a:t>
            </a:r>
            <a:endParaRPr lang="en-US" sz="2600" dirty="0">
              <a:ln w="50800"/>
              <a:solidFill>
                <a:schemeClr val="bg1">
                  <a:shade val="50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2600" dirty="0">
                <a:ln w="50800"/>
                <a:solidFill>
                  <a:schemeClr val="bg1">
                    <a:shade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z-Cyrl-UZ" sz="2600" dirty="0">
                <a:ln w="50800"/>
                <a:solidFill>
                  <a:schemeClr val="bg1">
                    <a:shade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ALISHER NAVOIY BILAN XATLASHGANI, “BOBURIY XAT” NI  IXTIRO ETGANI, MUSIQA BILAN SHUG`ULLANGANI, TURKIY TILNING SOFLIGI VA RAVNAQI UCHUN KURASHGANLARI HAQIDA HAM BATAFSIL MA`LUMOT BERADI</a:t>
            </a:r>
            <a:r>
              <a:rPr lang="en-US" sz="2600" dirty="0">
                <a:ln w="50800"/>
                <a:solidFill>
                  <a:schemeClr val="bg1">
                    <a:shade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600" dirty="0">
              <a:ln w="50800"/>
              <a:solidFill>
                <a:schemeClr val="bg1">
                  <a:shade val="50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899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5"/>
          <p:cNvSpPr>
            <a:spLocks noChangeArrowheads="1"/>
          </p:cNvSpPr>
          <p:nvPr/>
        </p:nvSpPr>
        <p:spPr bwMode="gray">
          <a:xfrm>
            <a:off x="939505" y="1772816"/>
            <a:ext cx="7866222" cy="4803469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Rectangle 13"/>
          <p:cNvSpPr>
            <a:spLocks noChangeArrowheads="1"/>
          </p:cNvSpPr>
          <p:nvPr/>
        </p:nvSpPr>
        <p:spPr bwMode="gray">
          <a:xfrm>
            <a:off x="539552" y="1628800"/>
            <a:ext cx="7834127" cy="4584373"/>
          </a:xfrm>
          <a:prstGeom prst="rect">
            <a:avLst/>
          </a:prstGeom>
          <a:gradFill rotWithShape="1">
            <a:gsLst>
              <a:gs pos="0">
                <a:srgbClr val="ABC9BC">
                  <a:gamma/>
                  <a:tint val="0"/>
                  <a:invGamma/>
                </a:srgbClr>
              </a:gs>
              <a:gs pos="100000">
                <a:srgbClr val="ABC9BC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7" name="Rectangle 13"/>
          <p:cNvSpPr>
            <a:spLocks noChangeArrowheads="1"/>
          </p:cNvSpPr>
          <p:nvPr/>
        </p:nvSpPr>
        <p:spPr bwMode="gray">
          <a:xfrm>
            <a:off x="698313" y="404663"/>
            <a:ext cx="7834127" cy="869757"/>
          </a:xfrm>
          <a:prstGeom prst="rect">
            <a:avLst/>
          </a:prstGeom>
          <a:gradFill rotWithShape="1">
            <a:gsLst>
              <a:gs pos="0">
                <a:srgbClr val="ABC9BC">
                  <a:gamma/>
                  <a:tint val="0"/>
                  <a:invGamma/>
                </a:srgbClr>
              </a:gs>
              <a:gs pos="100000">
                <a:srgbClr val="ABC9BC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endParaRPr lang="ru-RU" sz="24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8" name="Freeform 5"/>
          <p:cNvSpPr>
            <a:spLocks/>
          </p:cNvSpPr>
          <p:nvPr/>
        </p:nvSpPr>
        <p:spPr bwMode="gray">
          <a:xfrm rot="10800000">
            <a:off x="7660456" y="323422"/>
            <a:ext cx="1016000" cy="945337"/>
          </a:xfrm>
          <a:custGeom>
            <a:avLst/>
            <a:gdLst>
              <a:gd name="T0" fmla="*/ 88 w 1104"/>
              <a:gd name="T1" fmla="*/ 1160 h 1256"/>
              <a:gd name="T2" fmla="*/ 88 w 1104"/>
              <a:gd name="T3" fmla="*/ 0 h 1256"/>
              <a:gd name="T4" fmla="*/ 0 w 1104"/>
              <a:gd name="T5" fmla="*/ 0 h 1256"/>
              <a:gd name="T6" fmla="*/ 0 w 1104"/>
              <a:gd name="T7" fmla="*/ 1256 h 1256"/>
              <a:gd name="T8" fmla="*/ 1104 w 1104"/>
              <a:gd name="T9" fmla="*/ 1256 h 1256"/>
              <a:gd name="T10" fmla="*/ 1104 w 1104"/>
              <a:gd name="T11" fmla="*/ 1160 h 1256"/>
              <a:gd name="T12" fmla="*/ 88 w 1104"/>
              <a:gd name="T13" fmla="*/ 1160 h 1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04" h="1256">
                <a:moveTo>
                  <a:pt x="88" y="1160"/>
                </a:moveTo>
                <a:lnTo>
                  <a:pt x="88" y="0"/>
                </a:lnTo>
                <a:lnTo>
                  <a:pt x="0" y="0"/>
                </a:lnTo>
                <a:lnTo>
                  <a:pt x="0" y="1256"/>
                </a:lnTo>
                <a:lnTo>
                  <a:pt x="1104" y="1256"/>
                </a:lnTo>
                <a:lnTo>
                  <a:pt x="1104" y="1160"/>
                </a:lnTo>
                <a:lnTo>
                  <a:pt x="88" y="1160"/>
                </a:lnTo>
                <a:close/>
              </a:path>
            </a:pathLst>
          </a:custGeom>
          <a:gradFill rotWithShape="1">
            <a:gsLst>
              <a:gs pos="0">
                <a:srgbClr val="33CCCC"/>
              </a:gs>
              <a:gs pos="50000">
                <a:srgbClr val="33CCCC">
                  <a:gamma/>
                  <a:tint val="21176"/>
                  <a:invGamma/>
                </a:srgbClr>
              </a:gs>
              <a:gs pos="100000">
                <a:srgbClr val="33CCCC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" name="Freeform 5"/>
          <p:cNvSpPr>
            <a:spLocks/>
          </p:cNvSpPr>
          <p:nvPr/>
        </p:nvSpPr>
        <p:spPr bwMode="gray">
          <a:xfrm>
            <a:off x="539552" y="467439"/>
            <a:ext cx="1016000" cy="945337"/>
          </a:xfrm>
          <a:custGeom>
            <a:avLst/>
            <a:gdLst>
              <a:gd name="T0" fmla="*/ 88 w 1104"/>
              <a:gd name="T1" fmla="*/ 1160 h 1256"/>
              <a:gd name="T2" fmla="*/ 88 w 1104"/>
              <a:gd name="T3" fmla="*/ 0 h 1256"/>
              <a:gd name="T4" fmla="*/ 0 w 1104"/>
              <a:gd name="T5" fmla="*/ 0 h 1256"/>
              <a:gd name="T6" fmla="*/ 0 w 1104"/>
              <a:gd name="T7" fmla="*/ 1256 h 1256"/>
              <a:gd name="T8" fmla="*/ 1104 w 1104"/>
              <a:gd name="T9" fmla="*/ 1256 h 1256"/>
              <a:gd name="T10" fmla="*/ 1104 w 1104"/>
              <a:gd name="T11" fmla="*/ 1160 h 1256"/>
              <a:gd name="T12" fmla="*/ 88 w 1104"/>
              <a:gd name="T13" fmla="*/ 1160 h 1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04" h="1256">
                <a:moveTo>
                  <a:pt x="88" y="1160"/>
                </a:moveTo>
                <a:lnTo>
                  <a:pt x="88" y="0"/>
                </a:lnTo>
                <a:lnTo>
                  <a:pt x="0" y="0"/>
                </a:lnTo>
                <a:lnTo>
                  <a:pt x="0" y="1256"/>
                </a:lnTo>
                <a:lnTo>
                  <a:pt x="1104" y="1256"/>
                </a:lnTo>
                <a:lnTo>
                  <a:pt x="1104" y="1160"/>
                </a:lnTo>
                <a:lnTo>
                  <a:pt x="88" y="1160"/>
                </a:lnTo>
                <a:close/>
              </a:path>
            </a:pathLst>
          </a:custGeom>
          <a:gradFill rotWithShape="1">
            <a:gsLst>
              <a:gs pos="0">
                <a:srgbClr val="33CCCC"/>
              </a:gs>
              <a:gs pos="50000">
                <a:srgbClr val="33CCCC">
                  <a:gamma/>
                  <a:tint val="21176"/>
                  <a:invGamma/>
                </a:srgbClr>
              </a:gs>
              <a:gs pos="100000">
                <a:srgbClr val="33CCCC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4" name="Picture 9" descr="PC1700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700808"/>
            <a:ext cx="6104904" cy="444035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Текст 10"/>
          <p:cNvSpPr>
            <a:spLocks noGrp="1"/>
          </p:cNvSpPr>
          <p:nvPr>
            <p:ph type="body" idx="1"/>
          </p:nvPr>
        </p:nvSpPr>
        <p:spPr>
          <a:xfrm>
            <a:off x="749126" y="404663"/>
            <a:ext cx="7624553" cy="864096"/>
          </a:xfrm>
        </p:spPr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b="1" dirty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BOBURNING ANDIJONDAGI HAYKALI </a:t>
            </a:r>
          </a:p>
          <a:p>
            <a:pPr algn="ctr"/>
            <a:r>
              <a:rPr lang="en-US" b="1" dirty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(1993-YIL)</a:t>
            </a:r>
            <a:endParaRPr lang="ru-RU" b="1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18510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4"/>
          <p:cNvSpPr>
            <a:spLocks/>
          </p:cNvSpPr>
          <p:nvPr/>
        </p:nvSpPr>
        <p:spPr bwMode="gray">
          <a:xfrm>
            <a:off x="459656" y="5229200"/>
            <a:ext cx="1016000" cy="1155700"/>
          </a:xfrm>
          <a:custGeom>
            <a:avLst/>
            <a:gdLst>
              <a:gd name="T0" fmla="*/ 88 w 1104"/>
              <a:gd name="T1" fmla="*/ 1160 h 1256"/>
              <a:gd name="T2" fmla="*/ 88 w 1104"/>
              <a:gd name="T3" fmla="*/ 0 h 1256"/>
              <a:gd name="T4" fmla="*/ 0 w 1104"/>
              <a:gd name="T5" fmla="*/ 0 h 1256"/>
              <a:gd name="T6" fmla="*/ 0 w 1104"/>
              <a:gd name="T7" fmla="*/ 1256 h 1256"/>
              <a:gd name="T8" fmla="*/ 1104 w 1104"/>
              <a:gd name="T9" fmla="*/ 1256 h 1256"/>
              <a:gd name="T10" fmla="*/ 1104 w 1104"/>
              <a:gd name="T11" fmla="*/ 1160 h 1256"/>
              <a:gd name="T12" fmla="*/ 88 w 1104"/>
              <a:gd name="T13" fmla="*/ 1160 h 1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04" h="1256">
                <a:moveTo>
                  <a:pt x="88" y="1160"/>
                </a:moveTo>
                <a:lnTo>
                  <a:pt x="88" y="0"/>
                </a:lnTo>
                <a:lnTo>
                  <a:pt x="0" y="0"/>
                </a:lnTo>
                <a:lnTo>
                  <a:pt x="0" y="1256"/>
                </a:lnTo>
                <a:lnTo>
                  <a:pt x="1104" y="1256"/>
                </a:lnTo>
                <a:lnTo>
                  <a:pt x="1104" y="1160"/>
                </a:lnTo>
                <a:lnTo>
                  <a:pt x="88" y="1160"/>
                </a:lnTo>
                <a:close/>
              </a:path>
            </a:pathLst>
          </a:custGeom>
          <a:gradFill rotWithShape="1">
            <a:gsLst>
              <a:gs pos="0">
                <a:srgbClr val="33CCCC"/>
              </a:gs>
              <a:gs pos="50000">
                <a:srgbClr val="33CCCC">
                  <a:gamma/>
                  <a:tint val="21176"/>
                  <a:invGamma/>
                </a:srgbClr>
              </a:gs>
              <a:gs pos="100000">
                <a:srgbClr val="33CCCC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" name="Freeform 5"/>
          <p:cNvSpPr>
            <a:spLocks/>
          </p:cNvSpPr>
          <p:nvPr/>
        </p:nvSpPr>
        <p:spPr bwMode="gray">
          <a:xfrm rot="10800000">
            <a:off x="3483992" y="1484784"/>
            <a:ext cx="1016000" cy="1155700"/>
          </a:xfrm>
          <a:custGeom>
            <a:avLst/>
            <a:gdLst>
              <a:gd name="T0" fmla="*/ 88 w 1104"/>
              <a:gd name="T1" fmla="*/ 1160 h 1256"/>
              <a:gd name="T2" fmla="*/ 88 w 1104"/>
              <a:gd name="T3" fmla="*/ 0 h 1256"/>
              <a:gd name="T4" fmla="*/ 0 w 1104"/>
              <a:gd name="T5" fmla="*/ 0 h 1256"/>
              <a:gd name="T6" fmla="*/ 0 w 1104"/>
              <a:gd name="T7" fmla="*/ 1256 h 1256"/>
              <a:gd name="T8" fmla="*/ 1104 w 1104"/>
              <a:gd name="T9" fmla="*/ 1256 h 1256"/>
              <a:gd name="T10" fmla="*/ 1104 w 1104"/>
              <a:gd name="T11" fmla="*/ 1160 h 1256"/>
              <a:gd name="T12" fmla="*/ 88 w 1104"/>
              <a:gd name="T13" fmla="*/ 1160 h 1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04" h="1256">
                <a:moveTo>
                  <a:pt x="88" y="1160"/>
                </a:moveTo>
                <a:lnTo>
                  <a:pt x="88" y="0"/>
                </a:lnTo>
                <a:lnTo>
                  <a:pt x="0" y="0"/>
                </a:lnTo>
                <a:lnTo>
                  <a:pt x="0" y="1256"/>
                </a:lnTo>
                <a:lnTo>
                  <a:pt x="1104" y="1256"/>
                </a:lnTo>
                <a:lnTo>
                  <a:pt x="1104" y="1160"/>
                </a:lnTo>
                <a:lnTo>
                  <a:pt x="88" y="1160"/>
                </a:lnTo>
                <a:close/>
              </a:path>
            </a:pathLst>
          </a:custGeom>
          <a:gradFill rotWithShape="1">
            <a:gsLst>
              <a:gs pos="0">
                <a:srgbClr val="33CCCC"/>
              </a:gs>
              <a:gs pos="50000">
                <a:srgbClr val="33CCCC">
                  <a:gamma/>
                  <a:tint val="21176"/>
                  <a:invGamma/>
                </a:srgbClr>
              </a:gs>
              <a:gs pos="100000">
                <a:srgbClr val="33CCCC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gray">
          <a:xfrm>
            <a:off x="698312" y="1628800"/>
            <a:ext cx="3657663" cy="4608512"/>
          </a:xfrm>
          <a:prstGeom prst="rect">
            <a:avLst/>
          </a:prstGeom>
          <a:gradFill rotWithShape="1">
            <a:gsLst>
              <a:gs pos="0">
                <a:srgbClr val="009999">
                  <a:gamma/>
                  <a:shade val="46275"/>
                  <a:invGamma/>
                </a:srgbClr>
              </a:gs>
              <a:gs pos="50000">
                <a:srgbClr val="009999"/>
              </a:gs>
              <a:gs pos="100000">
                <a:srgbClr val="009999">
                  <a:gamma/>
                  <a:shade val="46275"/>
                  <a:invGamma/>
                </a:srgbClr>
              </a:gs>
            </a:gsLst>
            <a:lin ang="2700000" scaled="1"/>
          </a:gradFill>
          <a:ln w="9525">
            <a:solidFill>
              <a:srgbClr val="FFFFFF"/>
            </a:solidFill>
            <a:miter lim="800000"/>
            <a:headEnd/>
            <a:tailEnd/>
          </a:ln>
          <a:effectLst>
            <a:outerShdw dist="107763" dir="8100000" algn="ctr" rotWithShape="0">
              <a:srgbClr val="000000">
                <a:alpha val="50000"/>
              </a:srgbClr>
            </a:outerShdw>
          </a:effectLst>
        </p:spPr>
        <p:txBody>
          <a:bodyPr anchor="ctr"/>
          <a:lstStyle/>
          <a:p>
            <a:endParaRPr lang="en-US" sz="1600" dirty="0">
              <a:solidFill>
                <a:srgbClr val="FFFFFF"/>
              </a:solidFill>
            </a:endParaRPr>
          </a:p>
        </p:txBody>
      </p:sp>
      <p:sp>
        <p:nvSpPr>
          <p:cNvPr id="7" name="Freeform 7"/>
          <p:cNvSpPr>
            <a:spLocks/>
          </p:cNvSpPr>
          <p:nvPr/>
        </p:nvSpPr>
        <p:spPr bwMode="gray">
          <a:xfrm>
            <a:off x="4644008" y="5157192"/>
            <a:ext cx="1016000" cy="1155700"/>
          </a:xfrm>
          <a:custGeom>
            <a:avLst/>
            <a:gdLst>
              <a:gd name="T0" fmla="*/ 88 w 1104"/>
              <a:gd name="T1" fmla="*/ 1160 h 1256"/>
              <a:gd name="T2" fmla="*/ 88 w 1104"/>
              <a:gd name="T3" fmla="*/ 0 h 1256"/>
              <a:gd name="T4" fmla="*/ 0 w 1104"/>
              <a:gd name="T5" fmla="*/ 0 h 1256"/>
              <a:gd name="T6" fmla="*/ 0 w 1104"/>
              <a:gd name="T7" fmla="*/ 1256 h 1256"/>
              <a:gd name="T8" fmla="*/ 1104 w 1104"/>
              <a:gd name="T9" fmla="*/ 1256 h 1256"/>
              <a:gd name="T10" fmla="*/ 1104 w 1104"/>
              <a:gd name="T11" fmla="*/ 1160 h 1256"/>
              <a:gd name="T12" fmla="*/ 88 w 1104"/>
              <a:gd name="T13" fmla="*/ 1160 h 1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04" h="1256">
                <a:moveTo>
                  <a:pt x="88" y="1160"/>
                </a:moveTo>
                <a:lnTo>
                  <a:pt x="88" y="0"/>
                </a:lnTo>
                <a:lnTo>
                  <a:pt x="0" y="0"/>
                </a:lnTo>
                <a:lnTo>
                  <a:pt x="0" y="1256"/>
                </a:lnTo>
                <a:lnTo>
                  <a:pt x="1104" y="1256"/>
                </a:lnTo>
                <a:lnTo>
                  <a:pt x="1104" y="1160"/>
                </a:lnTo>
                <a:lnTo>
                  <a:pt x="88" y="1160"/>
                </a:lnTo>
                <a:close/>
              </a:path>
            </a:pathLst>
          </a:custGeom>
          <a:gradFill rotWithShape="1">
            <a:gsLst>
              <a:gs pos="0">
                <a:srgbClr val="FFCC66"/>
              </a:gs>
              <a:gs pos="50000">
                <a:srgbClr val="FFCC66">
                  <a:gamma/>
                  <a:tint val="21176"/>
                  <a:invGamma/>
                </a:srgbClr>
              </a:gs>
              <a:gs pos="100000">
                <a:srgbClr val="FFCC66"/>
              </a:gs>
            </a:gsLst>
            <a:lin ang="0" scaled="1"/>
          </a:gradFill>
          <a:ln w="0">
            <a:solidFill>
              <a:srgbClr val="DFE29A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" name="Freeform 8"/>
          <p:cNvSpPr>
            <a:spLocks/>
          </p:cNvSpPr>
          <p:nvPr/>
        </p:nvSpPr>
        <p:spPr bwMode="gray">
          <a:xfrm rot="10800000">
            <a:off x="7660456" y="1481212"/>
            <a:ext cx="1016000" cy="1155700"/>
          </a:xfrm>
          <a:custGeom>
            <a:avLst/>
            <a:gdLst>
              <a:gd name="T0" fmla="*/ 88 w 1104"/>
              <a:gd name="T1" fmla="*/ 1160 h 1256"/>
              <a:gd name="T2" fmla="*/ 88 w 1104"/>
              <a:gd name="T3" fmla="*/ 0 h 1256"/>
              <a:gd name="T4" fmla="*/ 0 w 1104"/>
              <a:gd name="T5" fmla="*/ 0 h 1256"/>
              <a:gd name="T6" fmla="*/ 0 w 1104"/>
              <a:gd name="T7" fmla="*/ 1256 h 1256"/>
              <a:gd name="T8" fmla="*/ 1104 w 1104"/>
              <a:gd name="T9" fmla="*/ 1256 h 1256"/>
              <a:gd name="T10" fmla="*/ 1104 w 1104"/>
              <a:gd name="T11" fmla="*/ 1160 h 1256"/>
              <a:gd name="T12" fmla="*/ 88 w 1104"/>
              <a:gd name="T13" fmla="*/ 1160 h 1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04" h="1256">
                <a:moveTo>
                  <a:pt x="88" y="1160"/>
                </a:moveTo>
                <a:lnTo>
                  <a:pt x="88" y="0"/>
                </a:lnTo>
                <a:lnTo>
                  <a:pt x="0" y="0"/>
                </a:lnTo>
                <a:lnTo>
                  <a:pt x="0" y="1256"/>
                </a:lnTo>
                <a:lnTo>
                  <a:pt x="1104" y="1256"/>
                </a:lnTo>
                <a:lnTo>
                  <a:pt x="1104" y="1160"/>
                </a:lnTo>
                <a:lnTo>
                  <a:pt x="88" y="1160"/>
                </a:lnTo>
                <a:close/>
              </a:path>
            </a:pathLst>
          </a:custGeom>
          <a:gradFill rotWithShape="1">
            <a:gsLst>
              <a:gs pos="0">
                <a:srgbClr val="FFCC66"/>
              </a:gs>
              <a:gs pos="50000">
                <a:srgbClr val="FFCC66">
                  <a:gamma/>
                  <a:tint val="21176"/>
                  <a:invGamma/>
                </a:srgbClr>
              </a:gs>
              <a:gs pos="100000">
                <a:srgbClr val="FFCC66"/>
              </a:gs>
            </a:gsLst>
            <a:lin ang="0" scaled="1"/>
          </a:gradFill>
          <a:ln w="0">
            <a:solidFill>
              <a:srgbClr val="DFE29A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gray">
          <a:xfrm>
            <a:off x="4788024" y="1628801"/>
            <a:ext cx="3744416" cy="4521696"/>
          </a:xfrm>
          <a:prstGeom prst="rect">
            <a:avLst/>
          </a:prstGeom>
          <a:gradFill rotWithShape="1">
            <a:gsLst>
              <a:gs pos="0">
                <a:srgbClr val="D85E28">
                  <a:gamma/>
                  <a:shade val="46275"/>
                  <a:invGamma/>
                </a:srgbClr>
              </a:gs>
              <a:gs pos="50000">
                <a:srgbClr val="D85E28"/>
              </a:gs>
              <a:gs pos="100000">
                <a:srgbClr val="D85E28">
                  <a:gamma/>
                  <a:shade val="46275"/>
                  <a:invGamma/>
                </a:srgbClr>
              </a:gs>
            </a:gsLst>
            <a:lin ang="2700000" scaled="1"/>
          </a:gradFill>
          <a:ln w="9525">
            <a:solidFill>
              <a:srgbClr val="FFFFFF"/>
            </a:solidFill>
            <a:miter lim="800000"/>
            <a:headEnd/>
            <a:tailEnd/>
          </a:ln>
          <a:effectLst>
            <a:outerShdw dist="107763" dir="8100000" algn="ctr" rotWithShape="0">
              <a:srgbClr val="000000">
                <a:alpha val="50000"/>
              </a:srgbClr>
            </a:outerShdw>
          </a:effectLst>
        </p:spPr>
        <p:txBody>
          <a:bodyPr anchor="ctr"/>
          <a:lstStyle/>
          <a:p>
            <a:endParaRPr lang="en-US" sz="1600" dirty="0">
              <a:solidFill>
                <a:srgbClr val="FFFFFF"/>
              </a:solidFill>
            </a:endParaRPr>
          </a:p>
        </p:txBody>
      </p:sp>
      <p:sp>
        <p:nvSpPr>
          <p:cNvPr id="10" name="Rectangle 13"/>
          <p:cNvSpPr>
            <a:spLocks noChangeArrowheads="1"/>
          </p:cNvSpPr>
          <p:nvPr/>
        </p:nvSpPr>
        <p:spPr bwMode="gray">
          <a:xfrm>
            <a:off x="698313" y="404663"/>
            <a:ext cx="7834127" cy="869757"/>
          </a:xfrm>
          <a:prstGeom prst="rect">
            <a:avLst/>
          </a:prstGeom>
          <a:gradFill rotWithShape="1">
            <a:gsLst>
              <a:gs pos="0">
                <a:srgbClr val="ABC9BC">
                  <a:gamma/>
                  <a:tint val="0"/>
                  <a:invGamma/>
                </a:srgbClr>
              </a:gs>
              <a:gs pos="100000">
                <a:srgbClr val="ABC9BC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endParaRPr lang="ru-RU" sz="24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11" name="Freeform 5"/>
          <p:cNvSpPr>
            <a:spLocks/>
          </p:cNvSpPr>
          <p:nvPr/>
        </p:nvSpPr>
        <p:spPr bwMode="gray">
          <a:xfrm rot="10800000">
            <a:off x="7660456" y="323422"/>
            <a:ext cx="1016000" cy="945337"/>
          </a:xfrm>
          <a:custGeom>
            <a:avLst/>
            <a:gdLst>
              <a:gd name="T0" fmla="*/ 88 w 1104"/>
              <a:gd name="T1" fmla="*/ 1160 h 1256"/>
              <a:gd name="T2" fmla="*/ 88 w 1104"/>
              <a:gd name="T3" fmla="*/ 0 h 1256"/>
              <a:gd name="T4" fmla="*/ 0 w 1104"/>
              <a:gd name="T5" fmla="*/ 0 h 1256"/>
              <a:gd name="T6" fmla="*/ 0 w 1104"/>
              <a:gd name="T7" fmla="*/ 1256 h 1256"/>
              <a:gd name="T8" fmla="*/ 1104 w 1104"/>
              <a:gd name="T9" fmla="*/ 1256 h 1256"/>
              <a:gd name="T10" fmla="*/ 1104 w 1104"/>
              <a:gd name="T11" fmla="*/ 1160 h 1256"/>
              <a:gd name="T12" fmla="*/ 88 w 1104"/>
              <a:gd name="T13" fmla="*/ 1160 h 1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04" h="1256">
                <a:moveTo>
                  <a:pt x="88" y="1160"/>
                </a:moveTo>
                <a:lnTo>
                  <a:pt x="88" y="0"/>
                </a:lnTo>
                <a:lnTo>
                  <a:pt x="0" y="0"/>
                </a:lnTo>
                <a:lnTo>
                  <a:pt x="0" y="1256"/>
                </a:lnTo>
                <a:lnTo>
                  <a:pt x="1104" y="1256"/>
                </a:lnTo>
                <a:lnTo>
                  <a:pt x="1104" y="1160"/>
                </a:lnTo>
                <a:lnTo>
                  <a:pt x="88" y="1160"/>
                </a:lnTo>
                <a:close/>
              </a:path>
            </a:pathLst>
          </a:custGeom>
          <a:gradFill rotWithShape="1">
            <a:gsLst>
              <a:gs pos="0">
                <a:srgbClr val="33CCCC"/>
              </a:gs>
              <a:gs pos="50000">
                <a:srgbClr val="33CCCC">
                  <a:gamma/>
                  <a:tint val="21176"/>
                  <a:invGamma/>
                </a:srgbClr>
              </a:gs>
              <a:gs pos="100000">
                <a:srgbClr val="33CCCC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" name="Freeform 5"/>
          <p:cNvSpPr>
            <a:spLocks/>
          </p:cNvSpPr>
          <p:nvPr/>
        </p:nvSpPr>
        <p:spPr bwMode="gray">
          <a:xfrm>
            <a:off x="539552" y="467439"/>
            <a:ext cx="1016000" cy="945337"/>
          </a:xfrm>
          <a:custGeom>
            <a:avLst/>
            <a:gdLst>
              <a:gd name="T0" fmla="*/ 88 w 1104"/>
              <a:gd name="T1" fmla="*/ 1160 h 1256"/>
              <a:gd name="T2" fmla="*/ 88 w 1104"/>
              <a:gd name="T3" fmla="*/ 0 h 1256"/>
              <a:gd name="T4" fmla="*/ 0 w 1104"/>
              <a:gd name="T5" fmla="*/ 0 h 1256"/>
              <a:gd name="T6" fmla="*/ 0 w 1104"/>
              <a:gd name="T7" fmla="*/ 1256 h 1256"/>
              <a:gd name="T8" fmla="*/ 1104 w 1104"/>
              <a:gd name="T9" fmla="*/ 1256 h 1256"/>
              <a:gd name="T10" fmla="*/ 1104 w 1104"/>
              <a:gd name="T11" fmla="*/ 1160 h 1256"/>
              <a:gd name="T12" fmla="*/ 88 w 1104"/>
              <a:gd name="T13" fmla="*/ 1160 h 1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04" h="1256">
                <a:moveTo>
                  <a:pt x="88" y="1160"/>
                </a:moveTo>
                <a:lnTo>
                  <a:pt x="88" y="0"/>
                </a:lnTo>
                <a:lnTo>
                  <a:pt x="0" y="0"/>
                </a:lnTo>
                <a:lnTo>
                  <a:pt x="0" y="1256"/>
                </a:lnTo>
                <a:lnTo>
                  <a:pt x="1104" y="1256"/>
                </a:lnTo>
                <a:lnTo>
                  <a:pt x="1104" y="1160"/>
                </a:lnTo>
                <a:lnTo>
                  <a:pt x="88" y="1160"/>
                </a:lnTo>
                <a:close/>
              </a:path>
            </a:pathLst>
          </a:custGeom>
          <a:gradFill rotWithShape="1">
            <a:gsLst>
              <a:gs pos="0">
                <a:srgbClr val="33CCCC"/>
              </a:gs>
              <a:gs pos="50000">
                <a:srgbClr val="33CCCC">
                  <a:gamma/>
                  <a:tint val="21176"/>
                  <a:invGamma/>
                </a:srgbClr>
              </a:gs>
              <a:gs pos="100000">
                <a:srgbClr val="33CCCC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" name="Текст 10"/>
          <p:cNvSpPr>
            <a:spLocks noGrp="1"/>
          </p:cNvSpPr>
          <p:nvPr>
            <p:ph type="body" idx="1"/>
          </p:nvPr>
        </p:nvSpPr>
        <p:spPr>
          <a:xfrm>
            <a:off x="749126" y="404663"/>
            <a:ext cx="7624553" cy="864096"/>
          </a:xfrm>
        </p:spPr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b="1" dirty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BOBURNING HAYOTI VA IJODIGA BAG`ISHLANGAN ASARLAR:</a:t>
            </a:r>
            <a:endParaRPr lang="ru-RU" b="1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pic>
        <p:nvPicPr>
          <p:cNvPr id="14" name="Picture 3" descr="H:\shavkat aka kitoblar\zm bobu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722487"/>
            <a:ext cx="3384376" cy="442801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5" name="Picture 2" descr="H:\shavkat aka kitoblar\zahiriddin m.bobu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4800" y="1722487"/>
            <a:ext cx="3585632" cy="429880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132215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Freeform 4"/>
          <p:cNvSpPr>
            <a:spLocks/>
          </p:cNvSpPr>
          <p:nvPr/>
        </p:nvSpPr>
        <p:spPr bwMode="gray">
          <a:xfrm>
            <a:off x="459656" y="5229200"/>
            <a:ext cx="1016000" cy="1155700"/>
          </a:xfrm>
          <a:custGeom>
            <a:avLst/>
            <a:gdLst>
              <a:gd name="T0" fmla="*/ 88 w 1104"/>
              <a:gd name="T1" fmla="*/ 1160 h 1256"/>
              <a:gd name="T2" fmla="*/ 88 w 1104"/>
              <a:gd name="T3" fmla="*/ 0 h 1256"/>
              <a:gd name="T4" fmla="*/ 0 w 1104"/>
              <a:gd name="T5" fmla="*/ 0 h 1256"/>
              <a:gd name="T6" fmla="*/ 0 w 1104"/>
              <a:gd name="T7" fmla="*/ 1256 h 1256"/>
              <a:gd name="T8" fmla="*/ 1104 w 1104"/>
              <a:gd name="T9" fmla="*/ 1256 h 1256"/>
              <a:gd name="T10" fmla="*/ 1104 w 1104"/>
              <a:gd name="T11" fmla="*/ 1160 h 1256"/>
              <a:gd name="T12" fmla="*/ 88 w 1104"/>
              <a:gd name="T13" fmla="*/ 1160 h 1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04" h="1256">
                <a:moveTo>
                  <a:pt x="88" y="1160"/>
                </a:moveTo>
                <a:lnTo>
                  <a:pt x="88" y="0"/>
                </a:lnTo>
                <a:lnTo>
                  <a:pt x="0" y="0"/>
                </a:lnTo>
                <a:lnTo>
                  <a:pt x="0" y="1256"/>
                </a:lnTo>
                <a:lnTo>
                  <a:pt x="1104" y="1256"/>
                </a:lnTo>
                <a:lnTo>
                  <a:pt x="1104" y="1160"/>
                </a:lnTo>
                <a:lnTo>
                  <a:pt x="88" y="1160"/>
                </a:lnTo>
                <a:close/>
              </a:path>
            </a:pathLst>
          </a:custGeom>
          <a:gradFill rotWithShape="1">
            <a:gsLst>
              <a:gs pos="0">
                <a:srgbClr val="33CCCC"/>
              </a:gs>
              <a:gs pos="50000">
                <a:srgbClr val="33CCCC">
                  <a:gamma/>
                  <a:tint val="21176"/>
                  <a:invGamma/>
                </a:srgbClr>
              </a:gs>
              <a:gs pos="100000">
                <a:srgbClr val="33CCCC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" name="Freeform 5"/>
          <p:cNvSpPr>
            <a:spLocks/>
          </p:cNvSpPr>
          <p:nvPr/>
        </p:nvSpPr>
        <p:spPr bwMode="gray">
          <a:xfrm rot="10800000">
            <a:off x="3483992" y="1484784"/>
            <a:ext cx="1016000" cy="1155700"/>
          </a:xfrm>
          <a:custGeom>
            <a:avLst/>
            <a:gdLst>
              <a:gd name="T0" fmla="*/ 88 w 1104"/>
              <a:gd name="T1" fmla="*/ 1160 h 1256"/>
              <a:gd name="T2" fmla="*/ 88 w 1104"/>
              <a:gd name="T3" fmla="*/ 0 h 1256"/>
              <a:gd name="T4" fmla="*/ 0 w 1104"/>
              <a:gd name="T5" fmla="*/ 0 h 1256"/>
              <a:gd name="T6" fmla="*/ 0 w 1104"/>
              <a:gd name="T7" fmla="*/ 1256 h 1256"/>
              <a:gd name="T8" fmla="*/ 1104 w 1104"/>
              <a:gd name="T9" fmla="*/ 1256 h 1256"/>
              <a:gd name="T10" fmla="*/ 1104 w 1104"/>
              <a:gd name="T11" fmla="*/ 1160 h 1256"/>
              <a:gd name="T12" fmla="*/ 88 w 1104"/>
              <a:gd name="T13" fmla="*/ 1160 h 1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04" h="1256">
                <a:moveTo>
                  <a:pt x="88" y="1160"/>
                </a:moveTo>
                <a:lnTo>
                  <a:pt x="88" y="0"/>
                </a:lnTo>
                <a:lnTo>
                  <a:pt x="0" y="0"/>
                </a:lnTo>
                <a:lnTo>
                  <a:pt x="0" y="1256"/>
                </a:lnTo>
                <a:lnTo>
                  <a:pt x="1104" y="1256"/>
                </a:lnTo>
                <a:lnTo>
                  <a:pt x="1104" y="1160"/>
                </a:lnTo>
                <a:lnTo>
                  <a:pt x="88" y="1160"/>
                </a:lnTo>
                <a:close/>
              </a:path>
            </a:pathLst>
          </a:custGeom>
          <a:gradFill rotWithShape="1">
            <a:gsLst>
              <a:gs pos="0">
                <a:srgbClr val="33CCCC"/>
              </a:gs>
              <a:gs pos="50000">
                <a:srgbClr val="33CCCC">
                  <a:gamma/>
                  <a:tint val="21176"/>
                  <a:invGamma/>
                </a:srgbClr>
              </a:gs>
              <a:gs pos="100000">
                <a:srgbClr val="33CCCC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gray">
          <a:xfrm>
            <a:off x="698312" y="1628800"/>
            <a:ext cx="3657663" cy="4608512"/>
          </a:xfrm>
          <a:prstGeom prst="rect">
            <a:avLst/>
          </a:prstGeom>
          <a:gradFill rotWithShape="1">
            <a:gsLst>
              <a:gs pos="0">
                <a:srgbClr val="009999">
                  <a:gamma/>
                  <a:shade val="46275"/>
                  <a:invGamma/>
                </a:srgbClr>
              </a:gs>
              <a:gs pos="50000">
                <a:srgbClr val="009999"/>
              </a:gs>
              <a:gs pos="100000">
                <a:srgbClr val="009999">
                  <a:gamma/>
                  <a:shade val="46275"/>
                  <a:invGamma/>
                </a:srgbClr>
              </a:gs>
            </a:gsLst>
            <a:lin ang="2700000" scaled="1"/>
          </a:gradFill>
          <a:ln w="9525">
            <a:solidFill>
              <a:srgbClr val="FFFFFF"/>
            </a:solidFill>
            <a:miter lim="800000"/>
            <a:headEnd/>
            <a:tailEnd/>
          </a:ln>
          <a:effectLst>
            <a:outerShdw dist="107763" dir="8100000" algn="ctr" rotWithShape="0">
              <a:srgbClr val="000000">
                <a:alpha val="50000"/>
              </a:srgbClr>
            </a:outerShdw>
          </a:effectLst>
        </p:spPr>
        <p:txBody>
          <a:bodyPr anchor="ctr"/>
          <a:lstStyle/>
          <a:p>
            <a:endParaRPr lang="en-US" sz="1600" dirty="0">
              <a:solidFill>
                <a:srgbClr val="FFFFFF"/>
              </a:solidFill>
            </a:endParaRPr>
          </a:p>
        </p:txBody>
      </p:sp>
      <p:sp>
        <p:nvSpPr>
          <p:cNvPr id="7" name="Freeform 7"/>
          <p:cNvSpPr>
            <a:spLocks/>
          </p:cNvSpPr>
          <p:nvPr/>
        </p:nvSpPr>
        <p:spPr bwMode="gray">
          <a:xfrm>
            <a:off x="4644008" y="5229200"/>
            <a:ext cx="1016000" cy="1155700"/>
          </a:xfrm>
          <a:custGeom>
            <a:avLst/>
            <a:gdLst>
              <a:gd name="T0" fmla="*/ 88 w 1104"/>
              <a:gd name="T1" fmla="*/ 1160 h 1256"/>
              <a:gd name="T2" fmla="*/ 88 w 1104"/>
              <a:gd name="T3" fmla="*/ 0 h 1256"/>
              <a:gd name="T4" fmla="*/ 0 w 1104"/>
              <a:gd name="T5" fmla="*/ 0 h 1256"/>
              <a:gd name="T6" fmla="*/ 0 w 1104"/>
              <a:gd name="T7" fmla="*/ 1256 h 1256"/>
              <a:gd name="T8" fmla="*/ 1104 w 1104"/>
              <a:gd name="T9" fmla="*/ 1256 h 1256"/>
              <a:gd name="T10" fmla="*/ 1104 w 1104"/>
              <a:gd name="T11" fmla="*/ 1160 h 1256"/>
              <a:gd name="T12" fmla="*/ 88 w 1104"/>
              <a:gd name="T13" fmla="*/ 1160 h 1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04" h="1256">
                <a:moveTo>
                  <a:pt x="88" y="1160"/>
                </a:moveTo>
                <a:lnTo>
                  <a:pt x="88" y="0"/>
                </a:lnTo>
                <a:lnTo>
                  <a:pt x="0" y="0"/>
                </a:lnTo>
                <a:lnTo>
                  <a:pt x="0" y="1256"/>
                </a:lnTo>
                <a:lnTo>
                  <a:pt x="1104" y="1256"/>
                </a:lnTo>
                <a:lnTo>
                  <a:pt x="1104" y="1160"/>
                </a:lnTo>
                <a:lnTo>
                  <a:pt x="88" y="1160"/>
                </a:lnTo>
                <a:close/>
              </a:path>
            </a:pathLst>
          </a:custGeom>
          <a:gradFill rotWithShape="1">
            <a:gsLst>
              <a:gs pos="0">
                <a:srgbClr val="FFCC66"/>
              </a:gs>
              <a:gs pos="50000">
                <a:srgbClr val="FFCC66">
                  <a:gamma/>
                  <a:tint val="21176"/>
                  <a:invGamma/>
                </a:srgbClr>
              </a:gs>
              <a:gs pos="100000">
                <a:srgbClr val="FFCC66"/>
              </a:gs>
            </a:gsLst>
            <a:lin ang="0" scaled="1"/>
          </a:gradFill>
          <a:ln w="0">
            <a:solidFill>
              <a:srgbClr val="DFE29A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" name="Freeform 8"/>
          <p:cNvSpPr>
            <a:spLocks/>
          </p:cNvSpPr>
          <p:nvPr/>
        </p:nvSpPr>
        <p:spPr bwMode="gray">
          <a:xfrm rot="10800000">
            <a:off x="7660456" y="1481212"/>
            <a:ext cx="1016000" cy="1155700"/>
          </a:xfrm>
          <a:custGeom>
            <a:avLst/>
            <a:gdLst>
              <a:gd name="T0" fmla="*/ 88 w 1104"/>
              <a:gd name="T1" fmla="*/ 1160 h 1256"/>
              <a:gd name="T2" fmla="*/ 88 w 1104"/>
              <a:gd name="T3" fmla="*/ 0 h 1256"/>
              <a:gd name="T4" fmla="*/ 0 w 1104"/>
              <a:gd name="T5" fmla="*/ 0 h 1256"/>
              <a:gd name="T6" fmla="*/ 0 w 1104"/>
              <a:gd name="T7" fmla="*/ 1256 h 1256"/>
              <a:gd name="T8" fmla="*/ 1104 w 1104"/>
              <a:gd name="T9" fmla="*/ 1256 h 1256"/>
              <a:gd name="T10" fmla="*/ 1104 w 1104"/>
              <a:gd name="T11" fmla="*/ 1160 h 1256"/>
              <a:gd name="T12" fmla="*/ 88 w 1104"/>
              <a:gd name="T13" fmla="*/ 1160 h 1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04" h="1256">
                <a:moveTo>
                  <a:pt x="88" y="1160"/>
                </a:moveTo>
                <a:lnTo>
                  <a:pt x="88" y="0"/>
                </a:lnTo>
                <a:lnTo>
                  <a:pt x="0" y="0"/>
                </a:lnTo>
                <a:lnTo>
                  <a:pt x="0" y="1256"/>
                </a:lnTo>
                <a:lnTo>
                  <a:pt x="1104" y="1256"/>
                </a:lnTo>
                <a:lnTo>
                  <a:pt x="1104" y="1160"/>
                </a:lnTo>
                <a:lnTo>
                  <a:pt x="88" y="1160"/>
                </a:lnTo>
                <a:close/>
              </a:path>
            </a:pathLst>
          </a:custGeom>
          <a:gradFill rotWithShape="1">
            <a:gsLst>
              <a:gs pos="0">
                <a:srgbClr val="FFCC66"/>
              </a:gs>
              <a:gs pos="50000">
                <a:srgbClr val="FFCC66">
                  <a:gamma/>
                  <a:tint val="21176"/>
                  <a:invGamma/>
                </a:srgbClr>
              </a:gs>
              <a:gs pos="100000">
                <a:srgbClr val="FFCC66"/>
              </a:gs>
            </a:gsLst>
            <a:lin ang="0" scaled="1"/>
          </a:gradFill>
          <a:ln w="0">
            <a:solidFill>
              <a:srgbClr val="DFE29A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gray">
          <a:xfrm>
            <a:off x="4788024" y="1628800"/>
            <a:ext cx="3744416" cy="4608511"/>
          </a:xfrm>
          <a:prstGeom prst="rect">
            <a:avLst/>
          </a:prstGeom>
          <a:gradFill rotWithShape="1">
            <a:gsLst>
              <a:gs pos="0">
                <a:srgbClr val="D85E28">
                  <a:gamma/>
                  <a:shade val="46275"/>
                  <a:invGamma/>
                </a:srgbClr>
              </a:gs>
              <a:gs pos="50000">
                <a:srgbClr val="D85E28"/>
              </a:gs>
              <a:gs pos="100000">
                <a:srgbClr val="D85E28">
                  <a:gamma/>
                  <a:shade val="46275"/>
                  <a:invGamma/>
                </a:srgbClr>
              </a:gs>
            </a:gsLst>
            <a:lin ang="2700000" scaled="1"/>
          </a:gradFill>
          <a:ln w="9525">
            <a:solidFill>
              <a:srgbClr val="FFFFFF"/>
            </a:solidFill>
            <a:miter lim="800000"/>
            <a:headEnd/>
            <a:tailEnd/>
          </a:ln>
          <a:effectLst>
            <a:outerShdw dist="107763" dir="8100000" algn="ctr" rotWithShape="0">
              <a:srgbClr val="000000">
                <a:alpha val="50000"/>
              </a:srgbClr>
            </a:outerShdw>
          </a:effectLst>
        </p:spPr>
        <p:txBody>
          <a:bodyPr anchor="ctr"/>
          <a:lstStyle/>
          <a:p>
            <a:endParaRPr lang="en-US" sz="1600" dirty="0">
              <a:solidFill>
                <a:srgbClr val="FFFFFF"/>
              </a:solidFill>
            </a:endParaRPr>
          </a:p>
        </p:txBody>
      </p:sp>
      <p:sp>
        <p:nvSpPr>
          <p:cNvPr id="10" name="Rectangle 13"/>
          <p:cNvSpPr>
            <a:spLocks noChangeArrowheads="1"/>
          </p:cNvSpPr>
          <p:nvPr/>
        </p:nvSpPr>
        <p:spPr bwMode="gray">
          <a:xfrm>
            <a:off x="698313" y="404663"/>
            <a:ext cx="7834127" cy="869757"/>
          </a:xfrm>
          <a:prstGeom prst="rect">
            <a:avLst/>
          </a:prstGeom>
          <a:gradFill rotWithShape="1">
            <a:gsLst>
              <a:gs pos="0">
                <a:srgbClr val="ABC9BC">
                  <a:gamma/>
                  <a:tint val="0"/>
                  <a:invGamma/>
                </a:srgbClr>
              </a:gs>
              <a:gs pos="100000">
                <a:srgbClr val="ABC9BC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endParaRPr lang="ru-RU" sz="24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11" name="Freeform 5"/>
          <p:cNvSpPr>
            <a:spLocks/>
          </p:cNvSpPr>
          <p:nvPr/>
        </p:nvSpPr>
        <p:spPr bwMode="gray">
          <a:xfrm rot="10800000">
            <a:off x="7660456" y="323422"/>
            <a:ext cx="1016000" cy="945337"/>
          </a:xfrm>
          <a:custGeom>
            <a:avLst/>
            <a:gdLst>
              <a:gd name="T0" fmla="*/ 88 w 1104"/>
              <a:gd name="T1" fmla="*/ 1160 h 1256"/>
              <a:gd name="T2" fmla="*/ 88 w 1104"/>
              <a:gd name="T3" fmla="*/ 0 h 1256"/>
              <a:gd name="T4" fmla="*/ 0 w 1104"/>
              <a:gd name="T5" fmla="*/ 0 h 1256"/>
              <a:gd name="T6" fmla="*/ 0 w 1104"/>
              <a:gd name="T7" fmla="*/ 1256 h 1256"/>
              <a:gd name="T8" fmla="*/ 1104 w 1104"/>
              <a:gd name="T9" fmla="*/ 1256 h 1256"/>
              <a:gd name="T10" fmla="*/ 1104 w 1104"/>
              <a:gd name="T11" fmla="*/ 1160 h 1256"/>
              <a:gd name="T12" fmla="*/ 88 w 1104"/>
              <a:gd name="T13" fmla="*/ 1160 h 1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04" h="1256">
                <a:moveTo>
                  <a:pt x="88" y="1160"/>
                </a:moveTo>
                <a:lnTo>
                  <a:pt x="88" y="0"/>
                </a:lnTo>
                <a:lnTo>
                  <a:pt x="0" y="0"/>
                </a:lnTo>
                <a:lnTo>
                  <a:pt x="0" y="1256"/>
                </a:lnTo>
                <a:lnTo>
                  <a:pt x="1104" y="1256"/>
                </a:lnTo>
                <a:lnTo>
                  <a:pt x="1104" y="1160"/>
                </a:lnTo>
                <a:lnTo>
                  <a:pt x="88" y="1160"/>
                </a:lnTo>
                <a:close/>
              </a:path>
            </a:pathLst>
          </a:custGeom>
          <a:gradFill rotWithShape="1">
            <a:gsLst>
              <a:gs pos="0">
                <a:srgbClr val="33CCCC"/>
              </a:gs>
              <a:gs pos="50000">
                <a:srgbClr val="33CCCC">
                  <a:gamma/>
                  <a:tint val="21176"/>
                  <a:invGamma/>
                </a:srgbClr>
              </a:gs>
              <a:gs pos="100000">
                <a:srgbClr val="33CCCC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" name="Freeform 5"/>
          <p:cNvSpPr>
            <a:spLocks/>
          </p:cNvSpPr>
          <p:nvPr/>
        </p:nvSpPr>
        <p:spPr bwMode="gray">
          <a:xfrm>
            <a:off x="539552" y="467439"/>
            <a:ext cx="1016000" cy="945337"/>
          </a:xfrm>
          <a:custGeom>
            <a:avLst/>
            <a:gdLst>
              <a:gd name="T0" fmla="*/ 88 w 1104"/>
              <a:gd name="T1" fmla="*/ 1160 h 1256"/>
              <a:gd name="T2" fmla="*/ 88 w 1104"/>
              <a:gd name="T3" fmla="*/ 0 h 1256"/>
              <a:gd name="T4" fmla="*/ 0 w 1104"/>
              <a:gd name="T5" fmla="*/ 0 h 1256"/>
              <a:gd name="T6" fmla="*/ 0 w 1104"/>
              <a:gd name="T7" fmla="*/ 1256 h 1256"/>
              <a:gd name="T8" fmla="*/ 1104 w 1104"/>
              <a:gd name="T9" fmla="*/ 1256 h 1256"/>
              <a:gd name="T10" fmla="*/ 1104 w 1104"/>
              <a:gd name="T11" fmla="*/ 1160 h 1256"/>
              <a:gd name="T12" fmla="*/ 88 w 1104"/>
              <a:gd name="T13" fmla="*/ 1160 h 1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04" h="1256">
                <a:moveTo>
                  <a:pt x="88" y="1160"/>
                </a:moveTo>
                <a:lnTo>
                  <a:pt x="88" y="0"/>
                </a:lnTo>
                <a:lnTo>
                  <a:pt x="0" y="0"/>
                </a:lnTo>
                <a:lnTo>
                  <a:pt x="0" y="1256"/>
                </a:lnTo>
                <a:lnTo>
                  <a:pt x="1104" y="1256"/>
                </a:lnTo>
                <a:lnTo>
                  <a:pt x="1104" y="1160"/>
                </a:lnTo>
                <a:lnTo>
                  <a:pt x="88" y="1160"/>
                </a:lnTo>
                <a:close/>
              </a:path>
            </a:pathLst>
          </a:custGeom>
          <a:gradFill rotWithShape="1">
            <a:gsLst>
              <a:gs pos="0">
                <a:srgbClr val="33CCCC"/>
              </a:gs>
              <a:gs pos="50000">
                <a:srgbClr val="33CCCC">
                  <a:gamma/>
                  <a:tint val="21176"/>
                  <a:invGamma/>
                </a:srgbClr>
              </a:gs>
              <a:gs pos="100000">
                <a:srgbClr val="33CCCC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" name="Текст 10"/>
          <p:cNvSpPr txBox="1">
            <a:spLocks/>
          </p:cNvSpPr>
          <p:nvPr/>
        </p:nvSpPr>
        <p:spPr bwMode="auto">
          <a:xfrm>
            <a:off x="749126" y="404663"/>
            <a:ext cx="7624553" cy="864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None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None/>
              <a:defRPr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91440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None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37160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None/>
              <a:defRPr sz="1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182880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None/>
              <a:defRPr sz="1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28600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None/>
              <a:defRPr sz="1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74320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None/>
              <a:defRPr sz="1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320040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None/>
              <a:defRPr sz="1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65760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None/>
              <a:defRPr sz="1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algn="ctr"/>
            <a:r>
              <a:rPr lang="en-US" b="1" dirty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BOBURNING HAYOTI VA IJODIGA BAG`ISHLANGAN ASARLAR:</a:t>
            </a:r>
            <a:endParaRPr lang="ru-RU" b="1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pic>
        <p:nvPicPr>
          <p:cNvPr id="16" name="Picture 4" descr="H:\shavkat aka kitoblar\boburiylar sulolas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08" y="1772816"/>
            <a:ext cx="3419552" cy="437768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7" name="Picture 5" descr="H:\shavkat aka kitoblar\boburnom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6786" y="1772815"/>
            <a:ext cx="3441638" cy="437768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996872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15"/>
          <p:cNvSpPr>
            <a:spLocks noChangeArrowheads="1"/>
          </p:cNvSpPr>
          <p:nvPr/>
        </p:nvSpPr>
        <p:spPr bwMode="gray">
          <a:xfrm>
            <a:off x="683568" y="569747"/>
            <a:ext cx="7866222" cy="4803469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gray">
          <a:xfrm>
            <a:off x="467544" y="404664"/>
            <a:ext cx="7834127" cy="4584373"/>
          </a:xfrm>
          <a:prstGeom prst="rect">
            <a:avLst/>
          </a:prstGeom>
          <a:gradFill rotWithShape="1">
            <a:gsLst>
              <a:gs pos="0">
                <a:srgbClr val="ABC9BC">
                  <a:gamma/>
                  <a:tint val="0"/>
                  <a:invGamma/>
                </a:srgbClr>
              </a:gs>
              <a:gs pos="100000">
                <a:srgbClr val="ABC9BC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5" name="Rectangle 13"/>
          <p:cNvSpPr>
            <a:spLocks noChangeArrowheads="1"/>
          </p:cNvSpPr>
          <p:nvPr/>
        </p:nvSpPr>
        <p:spPr bwMode="gray">
          <a:xfrm>
            <a:off x="480299" y="5733255"/>
            <a:ext cx="7834127" cy="869757"/>
          </a:xfrm>
          <a:prstGeom prst="rect">
            <a:avLst/>
          </a:prstGeom>
          <a:gradFill rotWithShape="1">
            <a:gsLst>
              <a:gs pos="0">
                <a:srgbClr val="ABC9BC">
                  <a:gamma/>
                  <a:tint val="0"/>
                  <a:invGamma/>
                </a:srgbClr>
              </a:gs>
              <a:gs pos="100000">
                <a:srgbClr val="ABC9BC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endParaRPr lang="ru-RU" sz="24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6" name="Freeform 5"/>
          <p:cNvSpPr>
            <a:spLocks/>
          </p:cNvSpPr>
          <p:nvPr/>
        </p:nvSpPr>
        <p:spPr bwMode="gray">
          <a:xfrm rot="10800000">
            <a:off x="7444432" y="5589240"/>
            <a:ext cx="1016000" cy="945337"/>
          </a:xfrm>
          <a:custGeom>
            <a:avLst/>
            <a:gdLst>
              <a:gd name="T0" fmla="*/ 88 w 1104"/>
              <a:gd name="T1" fmla="*/ 1160 h 1256"/>
              <a:gd name="T2" fmla="*/ 88 w 1104"/>
              <a:gd name="T3" fmla="*/ 0 h 1256"/>
              <a:gd name="T4" fmla="*/ 0 w 1104"/>
              <a:gd name="T5" fmla="*/ 0 h 1256"/>
              <a:gd name="T6" fmla="*/ 0 w 1104"/>
              <a:gd name="T7" fmla="*/ 1256 h 1256"/>
              <a:gd name="T8" fmla="*/ 1104 w 1104"/>
              <a:gd name="T9" fmla="*/ 1256 h 1256"/>
              <a:gd name="T10" fmla="*/ 1104 w 1104"/>
              <a:gd name="T11" fmla="*/ 1160 h 1256"/>
              <a:gd name="T12" fmla="*/ 88 w 1104"/>
              <a:gd name="T13" fmla="*/ 1160 h 1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04" h="1256">
                <a:moveTo>
                  <a:pt x="88" y="1160"/>
                </a:moveTo>
                <a:lnTo>
                  <a:pt x="88" y="0"/>
                </a:lnTo>
                <a:lnTo>
                  <a:pt x="0" y="0"/>
                </a:lnTo>
                <a:lnTo>
                  <a:pt x="0" y="1256"/>
                </a:lnTo>
                <a:lnTo>
                  <a:pt x="1104" y="1256"/>
                </a:lnTo>
                <a:lnTo>
                  <a:pt x="1104" y="1160"/>
                </a:lnTo>
                <a:lnTo>
                  <a:pt x="88" y="1160"/>
                </a:lnTo>
                <a:close/>
              </a:path>
            </a:pathLst>
          </a:custGeom>
          <a:gradFill rotWithShape="1">
            <a:gsLst>
              <a:gs pos="0">
                <a:srgbClr val="33CCCC"/>
              </a:gs>
              <a:gs pos="50000">
                <a:srgbClr val="33CCCC">
                  <a:gamma/>
                  <a:tint val="21176"/>
                  <a:invGamma/>
                </a:srgbClr>
              </a:gs>
              <a:gs pos="100000">
                <a:srgbClr val="33CCCC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" name="Freeform 5"/>
          <p:cNvSpPr>
            <a:spLocks/>
          </p:cNvSpPr>
          <p:nvPr/>
        </p:nvSpPr>
        <p:spPr bwMode="gray">
          <a:xfrm>
            <a:off x="321538" y="5796031"/>
            <a:ext cx="1016000" cy="945337"/>
          </a:xfrm>
          <a:custGeom>
            <a:avLst/>
            <a:gdLst>
              <a:gd name="T0" fmla="*/ 88 w 1104"/>
              <a:gd name="T1" fmla="*/ 1160 h 1256"/>
              <a:gd name="T2" fmla="*/ 88 w 1104"/>
              <a:gd name="T3" fmla="*/ 0 h 1256"/>
              <a:gd name="T4" fmla="*/ 0 w 1104"/>
              <a:gd name="T5" fmla="*/ 0 h 1256"/>
              <a:gd name="T6" fmla="*/ 0 w 1104"/>
              <a:gd name="T7" fmla="*/ 1256 h 1256"/>
              <a:gd name="T8" fmla="*/ 1104 w 1104"/>
              <a:gd name="T9" fmla="*/ 1256 h 1256"/>
              <a:gd name="T10" fmla="*/ 1104 w 1104"/>
              <a:gd name="T11" fmla="*/ 1160 h 1256"/>
              <a:gd name="T12" fmla="*/ 88 w 1104"/>
              <a:gd name="T13" fmla="*/ 1160 h 1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04" h="1256">
                <a:moveTo>
                  <a:pt x="88" y="1160"/>
                </a:moveTo>
                <a:lnTo>
                  <a:pt x="88" y="0"/>
                </a:lnTo>
                <a:lnTo>
                  <a:pt x="0" y="0"/>
                </a:lnTo>
                <a:lnTo>
                  <a:pt x="0" y="1256"/>
                </a:lnTo>
                <a:lnTo>
                  <a:pt x="1104" y="1256"/>
                </a:lnTo>
                <a:lnTo>
                  <a:pt x="1104" y="1160"/>
                </a:lnTo>
                <a:lnTo>
                  <a:pt x="88" y="1160"/>
                </a:lnTo>
                <a:close/>
              </a:path>
            </a:pathLst>
          </a:custGeom>
          <a:gradFill rotWithShape="1">
            <a:gsLst>
              <a:gs pos="0">
                <a:srgbClr val="33CCCC"/>
              </a:gs>
              <a:gs pos="50000">
                <a:srgbClr val="33CCCC">
                  <a:gamma/>
                  <a:tint val="21176"/>
                  <a:invGamma/>
                </a:srgbClr>
              </a:gs>
              <a:gs pos="100000">
                <a:srgbClr val="33CCCC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467"/>
          <a:stretch>
            <a:fillRect/>
          </a:stretch>
        </p:blipFill>
        <p:spPr bwMode="auto">
          <a:xfrm>
            <a:off x="2640771" y="531172"/>
            <a:ext cx="3803437" cy="433798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Текст 10"/>
          <p:cNvSpPr txBox="1">
            <a:spLocks/>
          </p:cNvSpPr>
          <p:nvPr/>
        </p:nvSpPr>
        <p:spPr bwMode="auto">
          <a:xfrm>
            <a:off x="480299" y="5796031"/>
            <a:ext cx="7624553" cy="10893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None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None/>
              <a:defRPr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91440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None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37160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None/>
              <a:defRPr sz="1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182880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None/>
              <a:defRPr sz="1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28600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None/>
              <a:defRPr sz="1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74320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None/>
              <a:defRPr sz="1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320040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None/>
              <a:defRPr sz="1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65760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None/>
              <a:defRPr sz="1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algn="ctr"/>
            <a:r>
              <a:rPr lang="en-US" b="1" dirty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ZAHIRIDDIN MUHAMMAD BOBUR</a:t>
            </a:r>
          </a:p>
          <a:p>
            <a:pPr algn="ctr"/>
            <a:r>
              <a:rPr lang="en-US" sz="1600" b="1" dirty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XVII ASR MINIATYURASI (BRITANIYA MUZEYIDA SAQLANADI)</a:t>
            </a:r>
          </a:p>
          <a:p>
            <a:pPr algn="ctr"/>
            <a:endParaRPr lang="ru-RU" b="1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521160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13"/>
          <p:cNvSpPr>
            <a:spLocks noChangeArrowheads="1"/>
          </p:cNvSpPr>
          <p:nvPr/>
        </p:nvSpPr>
        <p:spPr bwMode="gray">
          <a:xfrm>
            <a:off x="480299" y="5733255"/>
            <a:ext cx="7834127" cy="869757"/>
          </a:xfrm>
          <a:prstGeom prst="rect">
            <a:avLst/>
          </a:prstGeom>
          <a:gradFill rotWithShape="1">
            <a:gsLst>
              <a:gs pos="0">
                <a:srgbClr val="ABC9BC">
                  <a:gamma/>
                  <a:tint val="0"/>
                  <a:invGamma/>
                </a:srgbClr>
              </a:gs>
              <a:gs pos="100000">
                <a:srgbClr val="ABC9BC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endParaRPr lang="ru-RU" sz="24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2008" y="5733255"/>
            <a:ext cx="7772400" cy="869757"/>
          </a:xfrm>
        </p:spPr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en-US" sz="2600" cap="none" dirty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TOJ MAHAL OBIDASI</a:t>
            </a:r>
            <a:br>
              <a:rPr lang="en-US" sz="2600" cap="none" dirty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</a:br>
            <a:r>
              <a:rPr lang="en-US" sz="2600" cap="none" dirty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BOBURIYLAR MEROSI</a:t>
            </a:r>
            <a:endParaRPr lang="ru-RU" sz="2600" cap="none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Rectangle 15"/>
          <p:cNvSpPr>
            <a:spLocks noChangeArrowheads="1"/>
          </p:cNvSpPr>
          <p:nvPr/>
        </p:nvSpPr>
        <p:spPr bwMode="gray">
          <a:xfrm>
            <a:off x="683568" y="569747"/>
            <a:ext cx="7866222" cy="4803469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" name="Rectangle 13"/>
          <p:cNvSpPr>
            <a:spLocks noChangeArrowheads="1"/>
          </p:cNvSpPr>
          <p:nvPr/>
        </p:nvSpPr>
        <p:spPr bwMode="gray">
          <a:xfrm>
            <a:off x="467544" y="404664"/>
            <a:ext cx="7834127" cy="4584373"/>
          </a:xfrm>
          <a:prstGeom prst="rect">
            <a:avLst/>
          </a:prstGeom>
          <a:gradFill rotWithShape="1">
            <a:gsLst>
              <a:gs pos="0">
                <a:srgbClr val="ABC9BC">
                  <a:gamma/>
                  <a:tint val="0"/>
                  <a:invGamma/>
                </a:srgbClr>
              </a:gs>
              <a:gs pos="100000">
                <a:srgbClr val="ABC9BC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6" name="Freeform 5"/>
          <p:cNvSpPr>
            <a:spLocks/>
          </p:cNvSpPr>
          <p:nvPr/>
        </p:nvSpPr>
        <p:spPr bwMode="gray">
          <a:xfrm rot="10800000">
            <a:off x="7444432" y="5589240"/>
            <a:ext cx="1016000" cy="945337"/>
          </a:xfrm>
          <a:custGeom>
            <a:avLst/>
            <a:gdLst>
              <a:gd name="T0" fmla="*/ 88 w 1104"/>
              <a:gd name="T1" fmla="*/ 1160 h 1256"/>
              <a:gd name="T2" fmla="*/ 88 w 1104"/>
              <a:gd name="T3" fmla="*/ 0 h 1256"/>
              <a:gd name="T4" fmla="*/ 0 w 1104"/>
              <a:gd name="T5" fmla="*/ 0 h 1256"/>
              <a:gd name="T6" fmla="*/ 0 w 1104"/>
              <a:gd name="T7" fmla="*/ 1256 h 1256"/>
              <a:gd name="T8" fmla="*/ 1104 w 1104"/>
              <a:gd name="T9" fmla="*/ 1256 h 1256"/>
              <a:gd name="T10" fmla="*/ 1104 w 1104"/>
              <a:gd name="T11" fmla="*/ 1160 h 1256"/>
              <a:gd name="T12" fmla="*/ 88 w 1104"/>
              <a:gd name="T13" fmla="*/ 1160 h 1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04" h="1256">
                <a:moveTo>
                  <a:pt x="88" y="1160"/>
                </a:moveTo>
                <a:lnTo>
                  <a:pt x="88" y="0"/>
                </a:lnTo>
                <a:lnTo>
                  <a:pt x="0" y="0"/>
                </a:lnTo>
                <a:lnTo>
                  <a:pt x="0" y="1256"/>
                </a:lnTo>
                <a:lnTo>
                  <a:pt x="1104" y="1256"/>
                </a:lnTo>
                <a:lnTo>
                  <a:pt x="1104" y="1160"/>
                </a:lnTo>
                <a:lnTo>
                  <a:pt x="88" y="1160"/>
                </a:lnTo>
                <a:close/>
              </a:path>
            </a:pathLst>
          </a:custGeom>
          <a:gradFill rotWithShape="1">
            <a:gsLst>
              <a:gs pos="0">
                <a:srgbClr val="33CCCC"/>
              </a:gs>
              <a:gs pos="50000">
                <a:srgbClr val="33CCCC">
                  <a:gamma/>
                  <a:tint val="21176"/>
                  <a:invGamma/>
                </a:srgbClr>
              </a:gs>
              <a:gs pos="100000">
                <a:srgbClr val="33CCCC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" name="Freeform 5"/>
          <p:cNvSpPr>
            <a:spLocks/>
          </p:cNvSpPr>
          <p:nvPr/>
        </p:nvSpPr>
        <p:spPr bwMode="gray">
          <a:xfrm>
            <a:off x="321538" y="5796031"/>
            <a:ext cx="1016000" cy="945337"/>
          </a:xfrm>
          <a:custGeom>
            <a:avLst/>
            <a:gdLst>
              <a:gd name="T0" fmla="*/ 88 w 1104"/>
              <a:gd name="T1" fmla="*/ 1160 h 1256"/>
              <a:gd name="T2" fmla="*/ 88 w 1104"/>
              <a:gd name="T3" fmla="*/ 0 h 1256"/>
              <a:gd name="T4" fmla="*/ 0 w 1104"/>
              <a:gd name="T5" fmla="*/ 0 h 1256"/>
              <a:gd name="T6" fmla="*/ 0 w 1104"/>
              <a:gd name="T7" fmla="*/ 1256 h 1256"/>
              <a:gd name="T8" fmla="*/ 1104 w 1104"/>
              <a:gd name="T9" fmla="*/ 1256 h 1256"/>
              <a:gd name="T10" fmla="*/ 1104 w 1104"/>
              <a:gd name="T11" fmla="*/ 1160 h 1256"/>
              <a:gd name="T12" fmla="*/ 88 w 1104"/>
              <a:gd name="T13" fmla="*/ 1160 h 1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04" h="1256">
                <a:moveTo>
                  <a:pt x="88" y="1160"/>
                </a:moveTo>
                <a:lnTo>
                  <a:pt x="88" y="0"/>
                </a:lnTo>
                <a:lnTo>
                  <a:pt x="0" y="0"/>
                </a:lnTo>
                <a:lnTo>
                  <a:pt x="0" y="1256"/>
                </a:lnTo>
                <a:lnTo>
                  <a:pt x="1104" y="1256"/>
                </a:lnTo>
                <a:lnTo>
                  <a:pt x="1104" y="1160"/>
                </a:lnTo>
                <a:lnTo>
                  <a:pt x="88" y="1160"/>
                </a:lnTo>
                <a:close/>
              </a:path>
            </a:pathLst>
          </a:custGeom>
          <a:gradFill rotWithShape="1">
            <a:gsLst>
              <a:gs pos="0">
                <a:srgbClr val="33CCCC"/>
              </a:gs>
              <a:gs pos="50000">
                <a:srgbClr val="33CCCC">
                  <a:gamma/>
                  <a:tint val="21176"/>
                  <a:invGamma/>
                </a:srgbClr>
              </a:gs>
              <a:gs pos="100000">
                <a:srgbClr val="33CCCC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10" name="Picture 9" descr="Taj Mah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476672"/>
            <a:ext cx="6408737" cy="444342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7306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"/>
          <p:cNvSpPr>
            <a:spLocks noGrp="1" noChangeArrowheads="1"/>
          </p:cNvSpPr>
          <p:nvPr>
            <p:ph type="title"/>
          </p:nvPr>
        </p:nvSpPr>
        <p:spPr bwMode="auto">
          <a:xfrm>
            <a:off x="755576" y="2564904"/>
            <a:ext cx="813690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46063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/>
            <a:r>
              <a:rPr lang="en-US" altLang="ru-RU" sz="32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E’TIBORINGIZ UCHUN RAHMAT</a:t>
            </a:r>
            <a:r>
              <a:rPr lang="uz-Cyrl-UZ" altLang="ru-RU" sz="32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  <a:r>
              <a:rPr lang="ru-RU" altLang="ru-RU" sz="32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35240702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326321"/>
            <a:ext cx="8496944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/>
              <a:t>	</a:t>
            </a:r>
            <a:r>
              <a:rPr lang="en-US" sz="2000" dirty="0" err="1"/>
              <a:t>Zahiriddin</a:t>
            </a:r>
            <a:r>
              <a:rPr lang="en-US" sz="2000" dirty="0"/>
              <a:t> Muhammad </a:t>
            </a:r>
            <a:r>
              <a:rPr lang="en-US" sz="2000" dirty="0" err="1"/>
              <a:t>Bobur</a:t>
            </a:r>
            <a:r>
              <a:rPr lang="uz-Cyrl-UZ" sz="2000" dirty="0"/>
              <a:t> 14</a:t>
            </a:r>
            <a:r>
              <a:rPr lang="en-US" sz="2000" dirty="0"/>
              <a:t>83</a:t>
            </a:r>
            <a:r>
              <a:rPr lang="uz-Cyrl-UZ" sz="2000" dirty="0"/>
              <a:t>-</a:t>
            </a:r>
            <a:r>
              <a:rPr lang="en-US" sz="2000" dirty="0" err="1"/>
              <a:t>yili</a:t>
            </a:r>
            <a:r>
              <a:rPr lang="en-US" sz="2000" dirty="0"/>
              <a:t> 14</a:t>
            </a:r>
            <a:r>
              <a:rPr lang="uz-Cyrl-UZ" sz="2000" dirty="0"/>
              <a:t>-</a:t>
            </a:r>
            <a:r>
              <a:rPr lang="en-US" sz="2000" dirty="0" err="1"/>
              <a:t>fevralda</a:t>
            </a:r>
            <a:r>
              <a:rPr lang="en-US" sz="2000" dirty="0"/>
              <a:t> </a:t>
            </a:r>
            <a:r>
              <a:rPr lang="en-US" sz="2000" dirty="0" err="1"/>
              <a:t>Andijon</a:t>
            </a:r>
            <a:r>
              <a:rPr lang="en-US" sz="2000" dirty="0"/>
              <a:t> </a:t>
            </a:r>
            <a:r>
              <a:rPr lang="en-US" sz="2000" dirty="0" err="1"/>
              <a:t>shahrida</a:t>
            </a:r>
            <a:r>
              <a:rPr lang="en-US" sz="2000" dirty="0"/>
              <a:t>, </a:t>
            </a:r>
            <a:r>
              <a:rPr lang="en-US" sz="2000" dirty="0" err="1"/>
              <a:t>Farg‘ona</a:t>
            </a:r>
            <a:r>
              <a:rPr lang="en-US" sz="2000" dirty="0"/>
              <a:t> </a:t>
            </a:r>
            <a:r>
              <a:rPr lang="en-US" sz="2000" dirty="0" err="1"/>
              <a:t>ulusining</a:t>
            </a:r>
            <a:r>
              <a:rPr lang="en-US" sz="2000" dirty="0"/>
              <a:t> </a:t>
            </a:r>
            <a:r>
              <a:rPr lang="en-US" sz="2000" dirty="0" err="1"/>
              <a:t>hokimi</a:t>
            </a:r>
            <a:r>
              <a:rPr lang="en-US" sz="2000" dirty="0"/>
              <a:t> </a:t>
            </a:r>
            <a:r>
              <a:rPr lang="en-US" sz="2000" dirty="0" err="1"/>
              <a:t>Umarshayx</a:t>
            </a:r>
            <a:r>
              <a:rPr lang="en-US" sz="2000" dirty="0"/>
              <a:t> </a:t>
            </a:r>
            <a:r>
              <a:rPr lang="en-US" sz="2000" dirty="0" err="1"/>
              <a:t>Mirzo</a:t>
            </a:r>
            <a:r>
              <a:rPr lang="en-US" sz="2000" dirty="0"/>
              <a:t> </a:t>
            </a:r>
            <a:r>
              <a:rPr lang="en-US" sz="2000" dirty="0" err="1"/>
              <a:t>va</a:t>
            </a:r>
            <a:r>
              <a:rPr lang="en-US" sz="2000" dirty="0"/>
              <a:t> </a:t>
            </a:r>
            <a:r>
              <a:rPr lang="en-US" sz="2000" dirty="0" err="1"/>
              <a:t>asli</a:t>
            </a:r>
            <a:r>
              <a:rPr lang="en-US" sz="2000" dirty="0"/>
              <a:t> </a:t>
            </a:r>
            <a:r>
              <a:rPr lang="en-US" sz="2000" dirty="0" err="1"/>
              <a:t>chingiziylardan</a:t>
            </a:r>
            <a:r>
              <a:rPr lang="en-US" sz="2000" dirty="0"/>
              <a:t> </a:t>
            </a:r>
            <a:r>
              <a:rPr lang="en-US" sz="2000" dirty="0" err="1"/>
              <a:t>bo‘lgan</a:t>
            </a:r>
            <a:r>
              <a:rPr lang="en-US" sz="2000" dirty="0"/>
              <a:t> </a:t>
            </a:r>
            <a:r>
              <a:rPr lang="en-US" sz="2000" dirty="0" err="1"/>
              <a:t>malika</a:t>
            </a:r>
            <a:r>
              <a:rPr lang="en-US" sz="2000" dirty="0"/>
              <a:t> </a:t>
            </a:r>
            <a:r>
              <a:rPr lang="en-US" sz="2000" dirty="0" err="1"/>
              <a:t>Qutlug</a:t>
            </a:r>
            <a:r>
              <a:rPr lang="en-US" sz="2000" dirty="0"/>
              <a:t>‘ </a:t>
            </a:r>
            <a:r>
              <a:rPr lang="en-US" sz="2000" dirty="0" err="1"/>
              <a:t>Nigor</a:t>
            </a:r>
            <a:r>
              <a:rPr lang="en-US" sz="2000" dirty="0"/>
              <a:t> </a:t>
            </a:r>
            <a:r>
              <a:rPr lang="en-US" sz="2000" dirty="0" err="1"/>
              <a:t>Xonim</a:t>
            </a:r>
            <a:r>
              <a:rPr lang="en-US" sz="2000" dirty="0"/>
              <a:t> </a:t>
            </a:r>
            <a:r>
              <a:rPr lang="en-US" sz="2000" dirty="0" err="1"/>
              <a:t>oilasida</a:t>
            </a:r>
            <a:r>
              <a:rPr lang="en-US" sz="2000" dirty="0"/>
              <a:t> </a:t>
            </a:r>
            <a:r>
              <a:rPr lang="en-US" sz="2000" dirty="0" err="1"/>
              <a:t>dunyoga</a:t>
            </a:r>
            <a:r>
              <a:rPr lang="en-US" sz="2000" dirty="0"/>
              <a:t> </a:t>
            </a:r>
            <a:r>
              <a:rPr lang="en-US" sz="2000" dirty="0" err="1"/>
              <a:t>keladi</a:t>
            </a:r>
            <a:r>
              <a:rPr lang="en-US" sz="2000" dirty="0"/>
              <a:t>. </a:t>
            </a:r>
            <a:endParaRPr lang="uz-Cyrl-UZ" sz="2000" dirty="0"/>
          </a:p>
          <a:p>
            <a:pPr algn="just"/>
            <a:r>
              <a:rPr lang="uz-Cyrl-UZ" sz="2000" dirty="0"/>
              <a:t>           </a:t>
            </a:r>
            <a:r>
              <a:rPr lang="en-US" sz="2000" dirty="0"/>
              <a:t>“</a:t>
            </a:r>
            <a:r>
              <a:rPr lang="en-US" sz="2000" dirty="0" err="1"/>
              <a:t>Bobur</a:t>
            </a:r>
            <a:r>
              <a:rPr lang="en-US" sz="2000" dirty="0"/>
              <a:t>” </a:t>
            </a:r>
            <a:r>
              <a:rPr lang="en-US" sz="2000" dirty="0" err="1"/>
              <a:t>so‘zi</a:t>
            </a:r>
            <a:r>
              <a:rPr lang="en-US" sz="2000" dirty="0"/>
              <a:t> </a:t>
            </a:r>
            <a:r>
              <a:rPr lang="en-US" sz="2000" dirty="0" err="1"/>
              <a:t>forsiy</a:t>
            </a:r>
            <a:r>
              <a:rPr lang="en-US" sz="2000" dirty="0"/>
              <a:t> </a:t>
            </a:r>
            <a:r>
              <a:rPr lang="en-US" sz="2000" dirty="0" err="1"/>
              <a:t>tilidan</a:t>
            </a:r>
            <a:r>
              <a:rPr lang="en-US" sz="2000" dirty="0"/>
              <a:t> “</a:t>
            </a:r>
            <a:r>
              <a:rPr lang="en-US" sz="2000" dirty="0" err="1"/>
              <a:t>babr</a:t>
            </a:r>
            <a:r>
              <a:rPr lang="en-US" sz="2000" dirty="0"/>
              <a:t>”, </a:t>
            </a:r>
            <a:r>
              <a:rPr lang="en-US" sz="2000" dirty="0" err="1"/>
              <a:t>ya’ni</a:t>
            </a:r>
            <a:r>
              <a:rPr lang="en-US" sz="2000" dirty="0"/>
              <a:t> “bars”,“</a:t>
            </a:r>
            <a:r>
              <a:rPr lang="en-US" sz="2000" dirty="0" err="1"/>
              <a:t>yo‘lbars</a:t>
            </a:r>
            <a:r>
              <a:rPr lang="en-US" sz="2000" dirty="0"/>
              <a:t>” </a:t>
            </a:r>
            <a:r>
              <a:rPr lang="en-US" sz="2000" dirty="0" err="1"/>
              <a:t>degan</a:t>
            </a:r>
            <a:r>
              <a:rPr lang="en-US" sz="2000" dirty="0"/>
              <a:t> </a:t>
            </a:r>
            <a:r>
              <a:rPr lang="en-US" sz="2000" dirty="0" err="1"/>
              <a:t>ma’noni</a:t>
            </a:r>
            <a:r>
              <a:rPr lang="en-US" sz="2000" dirty="0"/>
              <a:t> </a:t>
            </a:r>
            <a:r>
              <a:rPr lang="en-US" sz="2000" dirty="0" err="1"/>
              <a:t>bildiradi</a:t>
            </a:r>
            <a:r>
              <a:rPr lang="en-US" sz="2000" dirty="0"/>
              <a:t>. </a:t>
            </a:r>
            <a:r>
              <a:rPr lang="en-US" sz="2000" dirty="0" err="1"/>
              <a:t>Boburning</a:t>
            </a:r>
            <a:r>
              <a:rPr lang="en-US" sz="2000" dirty="0"/>
              <a:t> </a:t>
            </a:r>
            <a:r>
              <a:rPr lang="en-US" sz="2000" dirty="0" err="1"/>
              <a:t>otasi</a:t>
            </a:r>
            <a:r>
              <a:rPr lang="en-US" sz="2000" dirty="0"/>
              <a:t> </a:t>
            </a:r>
            <a:r>
              <a:rPr lang="en-US" sz="2000" dirty="0" err="1"/>
              <a:t>Umarshayx</a:t>
            </a:r>
            <a:r>
              <a:rPr lang="en-US" sz="2000" dirty="0"/>
              <a:t> </a:t>
            </a:r>
            <a:r>
              <a:rPr lang="en-US" sz="2000" dirty="0" err="1"/>
              <a:t>Mirzo</a:t>
            </a:r>
            <a:r>
              <a:rPr lang="en-US" sz="2000" dirty="0"/>
              <a:t> </a:t>
            </a:r>
            <a:r>
              <a:rPr lang="en-US" sz="2000" dirty="0" err="1"/>
              <a:t>Sohibqiron</a:t>
            </a:r>
            <a:r>
              <a:rPr lang="en-US" sz="2000" dirty="0"/>
              <a:t> Amir </a:t>
            </a:r>
            <a:r>
              <a:rPr lang="en-US" sz="2000" dirty="0" err="1"/>
              <a:t>Temur</a:t>
            </a:r>
            <a:r>
              <a:rPr lang="en-US" sz="2000" dirty="0"/>
              <a:t> </a:t>
            </a:r>
            <a:r>
              <a:rPr lang="en-US" sz="2000" dirty="0" err="1"/>
              <a:t>avlodidan</a:t>
            </a:r>
            <a:r>
              <a:rPr lang="en-US" sz="2000" dirty="0"/>
              <a:t>. Amir </a:t>
            </a:r>
            <a:r>
              <a:rPr lang="en-US" sz="2000" dirty="0" err="1"/>
              <a:t>Temurning</a:t>
            </a:r>
            <a:r>
              <a:rPr lang="en-US" sz="2000" dirty="0"/>
              <a:t> </a:t>
            </a:r>
            <a:r>
              <a:rPr lang="en-US" sz="2000" dirty="0" err="1"/>
              <a:t>uchinchi</a:t>
            </a:r>
            <a:r>
              <a:rPr lang="en-US" sz="2000" dirty="0"/>
              <a:t> </a:t>
            </a:r>
            <a:r>
              <a:rPr lang="en-US" sz="2000" dirty="0" err="1"/>
              <a:t>o‘g‘li</a:t>
            </a:r>
            <a:r>
              <a:rPr lang="en-US" sz="2000" dirty="0"/>
              <a:t> </a:t>
            </a:r>
            <a:r>
              <a:rPr lang="en-US" sz="2000" dirty="0" err="1"/>
              <a:t>Mironshoh</a:t>
            </a:r>
            <a:r>
              <a:rPr lang="en-US" sz="2000" dirty="0"/>
              <a:t> </a:t>
            </a:r>
            <a:r>
              <a:rPr lang="en-US" sz="2000" dirty="0" err="1"/>
              <a:t>Mirzoning</a:t>
            </a:r>
            <a:r>
              <a:rPr lang="en-US" sz="2000" dirty="0"/>
              <a:t> </a:t>
            </a:r>
            <a:r>
              <a:rPr lang="en-US" sz="2000" dirty="0" err="1"/>
              <a:t>evarasi</a:t>
            </a:r>
            <a:r>
              <a:rPr lang="en-US" sz="2000" dirty="0"/>
              <a:t> </a:t>
            </a:r>
            <a:r>
              <a:rPr lang="en-US" sz="2000" dirty="0" err="1"/>
              <a:t>bo‘lgan</a:t>
            </a:r>
            <a:r>
              <a:rPr lang="en-US" sz="2000" dirty="0"/>
              <a:t>. </a:t>
            </a:r>
            <a:endParaRPr lang="uz-Cyrl-UZ" sz="2000" dirty="0"/>
          </a:p>
          <a:p>
            <a:pPr algn="just"/>
            <a:r>
              <a:rPr lang="uz-Cyrl-UZ" sz="2000" dirty="0"/>
              <a:t>           </a:t>
            </a:r>
            <a:r>
              <a:rPr lang="en-US" sz="2000" dirty="0" err="1"/>
              <a:t>Boburning</a:t>
            </a:r>
            <a:r>
              <a:rPr lang="en-US" sz="2000" dirty="0"/>
              <a:t> </a:t>
            </a:r>
            <a:r>
              <a:rPr lang="en-US" sz="2000" dirty="0" err="1"/>
              <a:t>onasi</a:t>
            </a:r>
            <a:r>
              <a:rPr lang="en-US" sz="2000" dirty="0"/>
              <a:t> </a:t>
            </a:r>
            <a:r>
              <a:rPr lang="en-US" sz="2000" dirty="0" err="1"/>
              <a:t>Qutlug</a:t>
            </a:r>
            <a:r>
              <a:rPr lang="en-US" sz="2000" dirty="0"/>
              <a:t>‘ </a:t>
            </a:r>
            <a:r>
              <a:rPr lang="en-US" sz="2000" dirty="0" err="1"/>
              <a:t>Nigor-Xonim</a:t>
            </a:r>
            <a:r>
              <a:rPr lang="en-US" sz="2000" dirty="0"/>
              <a:t> </a:t>
            </a:r>
            <a:r>
              <a:rPr lang="en-US" sz="2000" dirty="0" err="1"/>
              <a:t>mo‘g‘ul</a:t>
            </a:r>
            <a:r>
              <a:rPr lang="en-US" sz="2000" dirty="0"/>
              <a:t> </a:t>
            </a:r>
            <a:r>
              <a:rPr lang="en-US" sz="2000" dirty="0" err="1"/>
              <a:t>xonlaridan</a:t>
            </a:r>
            <a:r>
              <a:rPr lang="en-US" sz="2000" dirty="0"/>
              <a:t> </a:t>
            </a:r>
            <a:r>
              <a:rPr lang="en-US" sz="2000" dirty="0" err="1"/>
              <a:t>biri</a:t>
            </a:r>
            <a:r>
              <a:rPr lang="en-US" sz="2000" dirty="0"/>
              <a:t> </a:t>
            </a:r>
            <a:r>
              <a:rPr lang="en-US" sz="2000" dirty="0" err="1"/>
              <a:t>Yunusxonning</a:t>
            </a:r>
            <a:r>
              <a:rPr lang="en-US" sz="2000" dirty="0"/>
              <a:t> </a:t>
            </a:r>
            <a:r>
              <a:rPr lang="en-US" sz="2000" dirty="0" err="1"/>
              <a:t>qizi</a:t>
            </a:r>
            <a:r>
              <a:rPr lang="en-US" sz="2000" dirty="0"/>
              <a:t> </a:t>
            </a:r>
            <a:r>
              <a:rPr lang="en-US" sz="2000" dirty="0" err="1"/>
              <a:t>bo‘lgan</a:t>
            </a:r>
            <a:r>
              <a:rPr lang="en-US" sz="2000" dirty="0"/>
              <a:t>. </a:t>
            </a:r>
            <a:r>
              <a:rPr lang="en-US" sz="2000" dirty="0" err="1"/>
              <a:t>Barcha</a:t>
            </a:r>
            <a:r>
              <a:rPr lang="en-US" sz="2000" dirty="0"/>
              <a:t> </a:t>
            </a:r>
            <a:r>
              <a:rPr lang="en-US" sz="2000" dirty="0" err="1"/>
              <a:t>shahzodalar</a:t>
            </a:r>
            <a:r>
              <a:rPr lang="en-US" sz="2000" dirty="0"/>
              <a:t> </a:t>
            </a:r>
            <a:r>
              <a:rPr lang="en-US" sz="2000" dirty="0" err="1"/>
              <a:t>singari</a:t>
            </a:r>
            <a:r>
              <a:rPr lang="en-US" sz="2000" dirty="0"/>
              <a:t> </a:t>
            </a:r>
            <a:r>
              <a:rPr lang="en-US" sz="2000" dirty="0" err="1"/>
              <a:t>Zahiriddin</a:t>
            </a:r>
            <a:r>
              <a:rPr lang="en-US" sz="2000" dirty="0"/>
              <a:t> Muhammad </a:t>
            </a:r>
            <a:r>
              <a:rPr lang="en-US" sz="2000" dirty="0" err="1"/>
              <a:t>Bobur</a:t>
            </a:r>
            <a:r>
              <a:rPr lang="en-US" sz="2000" dirty="0"/>
              <a:t> </a:t>
            </a:r>
            <a:r>
              <a:rPr lang="en-US" sz="2000" dirty="0" err="1"/>
              <a:t>ta’lim</a:t>
            </a:r>
            <a:r>
              <a:rPr lang="en-US" sz="2000" dirty="0"/>
              <a:t> </a:t>
            </a:r>
            <a:r>
              <a:rPr lang="en-US" sz="2000" dirty="0" err="1"/>
              <a:t>va</a:t>
            </a:r>
            <a:r>
              <a:rPr lang="en-US" sz="2000" dirty="0"/>
              <a:t> </a:t>
            </a:r>
            <a:r>
              <a:rPr lang="en-US" sz="2000" dirty="0" err="1"/>
              <a:t>tarbiyani</a:t>
            </a:r>
            <a:r>
              <a:rPr lang="en-US" sz="2000" dirty="0"/>
              <a:t> </a:t>
            </a:r>
            <a:r>
              <a:rPr lang="en-US" sz="2000" dirty="0" err="1"/>
              <a:t>otasining</a:t>
            </a:r>
            <a:r>
              <a:rPr lang="en-US" sz="2000" dirty="0"/>
              <a:t> </a:t>
            </a:r>
            <a:r>
              <a:rPr lang="en-US" sz="2000" dirty="0" err="1"/>
              <a:t>saroyida</a:t>
            </a:r>
            <a:r>
              <a:rPr lang="en-US" sz="2000" dirty="0"/>
              <a:t> </a:t>
            </a:r>
            <a:r>
              <a:rPr lang="en-US" sz="2000" dirty="0" err="1"/>
              <a:t>oladi</a:t>
            </a:r>
            <a:r>
              <a:rPr lang="en-US" sz="2000" dirty="0"/>
              <a:t>. </a:t>
            </a:r>
            <a:r>
              <a:rPr lang="en-US" sz="2000" dirty="0" err="1"/>
              <a:t>Biroq</a:t>
            </a:r>
            <a:r>
              <a:rPr lang="en-US" sz="2000" dirty="0"/>
              <a:t> </a:t>
            </a:r>
            <a:r>
              <a:rPr lang="en-US" sz="2000" dirty="0" err="1"/>
              <a:t>otadan</a:t>
            </a:r>
            <a:r>
              <a:rPr lang="en-US" sz="2000" dirty="0"/>
              <a:t> </a:t>
            </a:r>
            <a:r>
              <a:rPr lang="en-US" sz="2000" dirty="0" err="1"/>
              <a:t>juda</a:t>
            </a:r>
            <a:r>
              <a:rPr lang="en-US" sz="2000" dirty="0"/>
              <a:t> </a:t>
            </a:r>
            <a:r>
              <a:rPr lang="en-US" sz="2000" dirty="0" err="1"/>
              <a:t>erta</a:t>
            </a:r>
            <a:r>
              <a:rPr lang="en-US" sz="2000" dirty="0"/>
              <a:t> </a:t>
            </a:r>
            <a:r>
              <a:rPr lang="en-US" sz="2000" dirty="0" err="1"/>
              <a:t>yetim</a:t>
            </a:r>
            <a:r>
              <a:rPr lang="en-US" sz="2000" dirty="0"/>
              <a:t> </a:t>
            </a:r>
            <a:r>
              <a:rPr lang="en-US" sz="2000" dirty="0" err="1"/>
              <a:t>qoladi</a:t>
            </a:r>
            <a:r>
              <a:rPr lang="en-US" sz="2000" dirty="0"/>
              <a:t>. 1494</a:t>
            </a:r>
            <a:r>
              <a:rPr lang="uz-Cyrl-UZ" sz="2000" dirty="0"/>
              <a:t>-</a:t>
            </a:r>
            <a:r>
              <a:rPr lang="en-US" sz="2000" dirty="0" err="1"/>
              <a:t>yili</a:t>
            </a:r>
            <a:r>
              <a:rPr lang="en-US" sz="2000" dirty="0"/>
              <a:t> </a:t>
            </a:r>
            <a:r>
              <a:rPr lang="en-US" sz="2000" dirty="0" err="1"/>
              <a:t>Umarshayx</a:t>
            </a:r>
            <a:r>
              <a:rPr lang="en-US" sz="2000" dirty="0"/>
              <a:t> </a:t>
            </a:r>
            <a:r>
              <a:rPr lang="en-US" sz="2000" dirty="0" err="1"/>
              <a:t>Mirzo</a:t>
            </a:r>
            <a:r>
              <a:rPr lang="en-US" sz="2000" dirty="0"/>
              <a:t> </a:t>
            </a:r>
            <a:r>
              <a:rPr lang="en-US" sz="2000" dirty="0" err="1"/>
              <a:t>baxtsiz</a:t>
            </a:r>
            <a:r>
              <a:rPr lang="en-US" sz="2000" dirty="0"/>
              <a:t> </a:t>
            </a:r>
            <a:r>
              <a:rPr lang="en-US" sz="2000" dirty="0" err="1"/>
              <a:t>hodisa</a:t>
            </a:r>
            <a:r>
              <a:rPr lang="en-US" sz="2000" dirty="0"/>
              <a:t> </a:t>
            </a:r>
            <a:r>
              <a:rPr lang="en-US" sz="2000" dirty="0" err="1"/>
              <a:t>tufayli</a:t>
            </a:r>
            <a:r>
              <a:rPr lang="en-US" sz="2000" dirty="0"/>
              <a:t> </a:t>
            </a:r>
            <a:r>
              <a:rPr lang="en-US" sz="2000" dirty="0" err="1"/>
              <a:t>vafot</a:t>
            </a:r>
            <a:r>
              <a:rPr lang="en-US" sz="2000" dirty="0"/>
              <a:t> </a:t>
            </a:r>
            <a:r>
              <a:rPr lang="en-US" sz="2000" dirty="0" err="1"/>
              <a:t>etadi</a:t>
            </a:r>
            <a:r>
              <a:rPr lang="en-US" sz="2000" dirty="0"/>
              <a:t>. 12 </a:t>
            </a:r>
            <a:r>
              <a:rPr lang="en-US" sz="2000" dirty="0" err="1"/>
              <a:t>yoshida</a:t>
            </a:r>
            <a:r>
              <a:rPr lang="en-US" sz="2000" dirty="0"/>
              <a:t> </a:t>
            </a:r>
            <a:r>
              <a:rPr lang="en-US" sz="2000" dirty="0" err="1"/>
              <a:t>Bobur</a:t>
            </a:r>
            <a:r>
              <a:rPr lang="en-US" sz="2000" dirty="0"/>
              <a:t> </a:t>
            </a:r>
            <a:r>
              <a:rPr lang="en-US" sz="2000" dirty="0" err="1"/>
              <a:t>otasining</a:t>
            </a:r>
            <a:r>
              <a:rPr lang="en-US" sz="2000" dirty="0"/>
              <a:t> </a:t>
            </a:r>
            <a:r>
              <a:rPr lang="en-US" sz="2000" dirty="0" err="1"/>
              <a:t>o‘rniga</a:t>
            </a:r>
            <a:r>
              <a:rPr lang="en-US" sz="2000" dirty="0"/>
              <a:t> </a:t>
            </a:r>
            <a:r>
              <a:rPr lang="en-US" sz="2000" dirty="0" err="1"/>
              <a:t>taxtga</a:t>
            </a:r>
            <a:r>
              <a:rPr lang="en-US" sz="2000" dirty="0"/>
              <a:t> </a:t>
            </a:r>
            <a:r>
              <a:rPr lang="en-US" sz="2000" dirty="0" err="1"/>
              <a:t>o‘tirishga</a:t>
            </a:r>
            <a:r>
              <a:rPr lang="en-US" sz="2000" dirty="0"/>
              <a:t> </a:t>
            </a:r>
            <a:r>
              <a:rPr lang="en-US" sz="2000" dirty="0" err="1"/>
              <a:t>majbur</a:t>
            </a:r>
            <a:r>
              <a:rPr lang="en-US" sz="2000" dirty="0"/>
              <a:t> </a:t>
            </a:r>
            <a:r>
              <a:rPr lang="en-US" sz="2000" dirty="0" err="1"/>
              <a:t>bo‘ldi</a:t>
            </a:r>
            <a:r>
              <a:rPr lang="en-US" sz="2000" dirty="0"/>
              <a:t>. U </a:t>
            </a:r>
            <a:r>
              <a:rPr lang="en-US" sz="2000" dirty="0" err="1"/>
              <a:t>hukmdor</a:t>
            </a:r>
            <a:r>
              <a:rPr lang="en-US" sz="2000" dirty="0"/>
              <a:t> </a:t>
            </a:r>
            <a:r>
              <a:rPr lang="en-US" sz="2000" dirty="0" err="1"/>
              <a:t>bo‘lgan</a:t>
            </a:r>
            <a:r>
              <a:rPr lang="en-US" sz="2000" dirty="0"/>
              <a:t> </a:t>
            </a:r>
            <a:r>
              <a:rPr lang="en-US" sz="2000" dirty="0" err="1"/>
              <a:t>dastlabki</a:t>
            </a:r>
            <a:r>
              <a:rPr lang="en-US" sz="2000" dirty="0"/>
              <a:t> </a:t>
            </a:r>
            <a:r>
              <a:rPr lang="en-US" sz="2000" dirty="0" err="1"/>
              <a:t>yillarda</a:t>
            </a:r>
            <a:r>
              <a:rPr lang="en-US" sz="2000" dirty="0"/>
              <a:t> </a:t>
            </a:r>
            <a:r>
              <a:rPr lang="en-US" sz="2000" dirty="0" err="1"/>
              <a:t>Temuriy</a:t>
            </a:r>
            <a:r>
              <a:rPr lang="en-US" sz="2000" dirty="0"/>
              <a:t> </a:t>
            </a:r>
            <a:r>
              <a:rPr lang="en-US" sz="2000" dirty="0" err="1"/>
              <a:t>shahzodalar</a:t>
            </a:r>
            <a:r>
              <a:rPr lang="en-US" sz="2000" dirty="0"/>
              <a:t> </a:t>
            </a:r>
            <a:r>
              <a:rPr lang="en-US" sz="2000" dirty="0" err="1"/>
              <a:t>o‘rtasida</a:t>
            </a:r>
            <a:r>
              <a:rPr lang="en-US" sz="2000" dirty="0"/>
              <a:t> </a:t>
            </a:r>
            <a:r>
              <a:rPr lang="en-US" sz="2000" dirty="0" err="1"/>
              <a:t>toju</a:t>
            </a:r>
            <a:r>
              <a:rPr lang="uz-Cyrl-UZ" sz="2000" dirty="0"/>
              <a:t>-</a:t>
            </a:r>
            <a:r>
              <a:rPr lang="en-US" sz="2000" dirty="0" err="1"/>
              <a:t>taxt</a:t>
            </a:r>
            <a:r>
              <a:rPr lang="en-US" sz="2000" dirty="0"/>
              <a:t> </a:t>
            </a:r>
            <a:r>
              <a:rPr lang="en-US" sz="2000" dirty="0" err="1"/>
              <a:t>uchun</a:t>
            </a:r>
            <a:r>
              <a:rPr lang="en-US" sz="2000" dirty="0"/>
              <a:t> </a:t>
            </a:r>
            <a:r>
              <a:rPr lang="en-US" sz="2000" dirty="0" err="1"/>
              <a:t>ayovsiz</a:t>
            </a:r>
            <a:r>
              <a:rPr lang="en-US" sz="2000" dirty="0"/>
              <a:t> </a:t>
            </a:r>
            <a:r>
              <a:rPr lang="en-US" sz="2000" dirty="0" err="1"/>
              <a:t>kurash</a:t>
            </a:r>
            <a:r>
              <a:rPr lang="en-US" sz="2000" dirty="0"/>
              <a:t> </a:t>
            </a:r>
            <a:r>
              <a:rPr lang="en-US" sz="2000" dirty="0" err="1"/>
              <a:t>avj</a:t>
            </a:r>
            <a:r>
              <a:rPr lang="en-US" sz="2000" dirty="0"/>
              <a:t> </a:t>
            </a:r>
            <a:r>
              <a:rPr lang="en-US" sz="2000" dirty="0" err="1"/>
              <a:t>oladi</a:t>
            </a:r>
            <a:r>
              <a:rPr lang="en-US" sz="2000" dirty="0"/>
              <a:t>. </a:t>
            </a:r>
            <a:r>
              <a:rPr lang="en-US" sz="2000" dirty="0" err="1"/>
              <a:t>Yosh</a:t>
            </a:r>
            <a:r>
              <a:rPr lang="en-US" sz="2000" dirty="0"/>
              <a:t> </a:t>
            </a:r>
            <a:r>
              <a:rPr lang="en-US" sz="2000" dirty="0" err="1"/>
              <a:t>Zahiriddin</a:t>
            </a:r>
            <a:r>
              <a:rPr lang="en-US" sz="2000" dirty="0"/>
              <a:t> </a:t>
            </a:r>
            <a:r>
              <a:rPr lang="en-US" sz="2000" dirty="0" err="1"/>
              <a:t>Andijon</a:t>
            </a:r>
            <a:r>
              <a:rPr lang="en-US" sz="2000" dirty="0"/>
              <a:t> </a:t>
            </a:r>
            <a:r>
              <a:rPr lang="en-US" sz="2000" dirty="0" err="1"/>
              <a:t>taxti</a:t>
            </a:r>
            <a:r>
              <a:rPr lang="en-US" sz="2000" dirty="0"/>
              <a:t> </a:t>
            </a:r>
            <a:r>
              <a:rPr lang="en-US" sz="2000" dirty="0" err="1"/>
              <a:t>uchun</a:t>
            </a:r>
            <a:r>
              <a:rPr lang="en-US" sz="2000" dirty="0"/>
              <a:t> </a:t>
            </a:r>
            <a:r>
              <a:rPr lang="en-US" sz="2000" dirty="0" err="1"/>
              <a:t>amakisi</a:t>
            </a:r>
            <a:r>
              <a:rPr lang="en-US" sz="2000" dirty="0"/>
              <a:t> </a:t>
            </a:r>
            <a:r>
              <a:rPr lang="en-US" sz="2000" dirty="0" err="1"/>
              <a:t>Sulton</a:t>
            </a:r>
            <a:r>
              <a:rPr lang="en-US" sz="2000" dirty="0"/>
              <a:t> Ahmad </a:t>
            </a:r>
            <a:r>
              <a:rPr lang="en-US" sz="2000" dirty="0" err="1"/>
              <a:t>Mirzo</a:t>
            </a:r>
            <a:r>
              <a:rPr lang="en-US" sz="2000" dirty="0"/>
              <a:t> </a:t>
            </a:r>
            <a:r>
              <a:rPr lang="en-US" sz="2000" dirty="0" err="1"/>
              <a:t>hamda</a:t>
            </a:r>
            <a:r>
              <a:rPr lang="en-US" sz="2000" dirty="0"/>
              <a:t> </a:t>
            </a:r>
            <a:r>
              <a:rPr lang="en-US" sz="2000" dirty="0" err="1"/>
              <a:t>ukasi</a:t>
            </a:r>
            <a:r>
              <a:rPr lang="en-US" sz="2000" dirty="0"/>
              <a:t> </a:t>
            </a:r>
            <a:r>
              <a:rPr lang="en-US" sz="2000" dirty="0" err="1"/>
              <a:t>Jahongir</a:t>
            </a:r>
            <a:r>
              <a:rPr lang="en-US" sz="2000" dirty="0"/>
              <a:t> </a:t>
            </a:r>
            <a:r>
              <a:rPr lang="en-US" sz="2000" dirty="0" err="1"/>
              <a:t>Mirzo</a:t>
            </a:r>
            <a:r>
              <a:rPr lang="en-US" sz="2000" dirty="0"/>
              <a:t> </a:t>
            </a:r>
            <a:r>
              <a:rPr lang="en-US" sz="2000" dirty="0" err="1"/>
              <a:t>bilan</a:t>
            </a:r>
            <a:r>
              <a:rPr lang="en-US" sz="2000" dirty="0"/>
              <a:t> </a:t>
            </a:r>
            <a:r>
              <a:rPr lang="en-US" sz="2000" dirty="0" err="1"/>
              <a:t>kurashishiga</a:t>
            </a:r>
            <a:r>
              <a:rPr lang="en-US" sz="2000" dirty="0"/>
              <a:t> </a:t>
            </a:r>
            <a:r>
              <a:rPr lang="en-US" sz="2000" dirty="0" err="1"/>
              <a:t>to‘g‘ri</a:t>
            </a:r>
            <a:r>
              <a:rPr lang="en-US" sz="2000" dirty="0"/>
              <a:t> </a:t>
            </a:r>
            <a:r>
              <a:rPr lang="en-US" sz="2000" dirty="0" err="1"/>
              <a:t>keladi</a:t>
            </a:r>
            <a:r>
              <a:rPr lang="en-US" sz="2000" dirty="0"/>
              <a:t>. </a:t>
            </a:r>
            <a:r>
              <a:rPr lang="en-US" sz="2000" dirty="0" err="1"/>
              <a:t>Bobur</a:t>
            </a:r>
            <a:r>
              <a:rPr lang="en-US" sz="2000" dirty="0"/>
              <a:t> </a:t>
            </a:r>
            <a:r>
              <a:rPr lang="en-US" sz="2000" dirty="0" err="1"/>
              <a:t>ukasi</a:t>
            </a:r>
            <a:r>
              <a:rPr lang="en-US" sz="2000" dirty="0"/>
              <a:t> </a:t>
            </a:r>
            <a:r>
              <a:rPr lang="en-US" sz="2000" dirty="0" err="1"/>
              <a:t>bilan</a:t>
            </a:r>
            <a:r>
              <a:rPr lang="en-US" sz="2000" dirty="0"/>
              <a:t> </a:t>
            </a:r>
            <a:r>
              <a:rPr lang="en-US" sz="2000" dirty="0" err="1"/>
              <a:t>murosaga</a:t>
            </a:r>
            <a:r>
              <a:rPr lang="en-US" sz="2000" dirty="0"/>
              <a:t> </a:t>
            </a:r>
            <a:r>
              <a:rPr lang="en-US" sz="2000" dirty="0" err="1"/>
              <a:t>kelishga</a:t>
            </a:r>
            <a:r>
              <a:rPr lang="en-US" sz="2000" dirty="0"/>
              <a:t> </a:t>
            </a:r>
            <a:r>
              <a:rPr lang="en-US" sz="2000" dirty="0" err="1"/>
              <a:t>harakat</a:t>
            </a:r>
            <a:r>
              <a:rPr lang="en-US" sz="2000" dirty="0"/>
              <a:t> </a:t>
            </a:r>
            <a:r>
              <a:rPr lang="en-US" sz="2000" dirty="0" err="1"/>
              <a:t>qiladi</a:t>
            </a:r>
            <a:r>
              <a:rPr lang="en-US" sz="2000" dirty="0"/>
              <a:t> </a:t>
            </a:r>
            <a:r>
              <a:rPr lang="en-US" sz="2000" dirty="0" err="1"/>
              <a:t>Jahongir</a:t>
            </a:r>
            <a:r>
              <a:rPr lang="en-US" sz="2000" dirty="0"/>
              <a:t> </a:t>
            </a:r>
            <a:r>
              <a:rPr lang="en-US" sz="2000" dirty="0" err="1"/>
              <a:t>Mirzoga</a:t>
            </a:r>
            <a:r>
              <a:rPr lang="en-US" sz="2000" dirty="0"/>
              <a:t> </a:t>
            </a:r>
            <a:r>
              <a:rPr lang="en-US" sz="2000" dirty="0" err="1"/>
              <a:t>Farg‘ona</a:t>
            </a:r>
            <a:r>
              <a:rPr lang="en-US" sz="2000" dirty="0"/>
              <a:t> </a:t>
            </a:r>
            <a:r>
              <a:rPr lang="en-US" sz="2000" dirty="0" err="1"/>
              <a:t>ulusini</a:t>
            </a:r>
            <a:r>
              <a:rPr lang="en-US" sz="2000" dirty="0"/>
              <a:t> </a:t>
            </a:r>
            <a:r>
              <a:rPr lang="en-US" sz="2000" dirty="0" err="1"/>
              <a:t>ikkiga</a:t>
            </a:r>
            <a:r>
              <a:rPr lang="en-US" sz="2000" dirty="0"/>
              <a:t> </a:t>
            </a:r>
            <a:r>
              <a:rPr lang="en-US" sz="2000" dirty="0" err="1"/>
              <a:t>taqsimlab</a:t>
            </a:r>
            <a:r>
              <a:rPr lang="en-US" sz="2000" dirty="0"/>
              <a:t>, </a:t>
            </a:r>
            <a:r>
              <a:rPr lang="en-US" sz="2000" dirty="0" err="1"/>
              <a:t>yarmini</a:t>
            </a:r>
            <a:r>
              <a:rPr lang="en-US" sz="2000" dirty="0"/>
              <a:t> </a:t>
            </a:r>
            <a:r>
              <a:rPr lang="en-US" sz="2000" dirty="0" err="1"/>
              <a:t>topshiradi</a:t>
            </a:r>
            <a:r>
              <a:rPr lang="en-US" sz="2000" dirty="0"/>
              <a:t>. </a:t>
            </a:r>
            <a:r>
              <a:rPr lang="en-US" sz="2000" dirty="0" err="1"/>
              <a:t>O‘zi</a:t>
            </a:r>
            <a:r>
              <a:rPr lang="en-US" sz="2000" dirty="0"/>
              <a:t> </a:t>
            </a:r>
            <a:r>
              <a:rPr lang="en-US" sz="2000" dirty="0" err="1"/>
              <a:t>esa</a:t>
            </a:r>
            <a:r>
              <a:rPr lang="en-US" sz="2000" dirty="0"/>
              <a:t> Samarqand </a:t>
            </a:r>
            <a:r>
              <a:rPr lang="en-US" sz="2000" dirty="0" err="1"/>
              <a:t>uchun</a:t>
            </a:r>
            <a:r>
              <a:rPr lang="en-US" sz="2000" dirty="0"/>
              <a:t> </a:t>
            </a:r>
            <a:r>
              <a:rPr lang="en-US" sz="2000" dirty="0" err="1"/>
              <a:t>bo‘layotgan</a:t>
            </a:r>
            <a:r>
              <a:rPr lang="en-US" sz="2000" dirty="0"/>
              <a:t> </a:t>
            </a:r>
            <a:r>
              <a:rPr lang="en-US" sz="2000" dirty="0" err="1"/>
              <a:t>kurashlarga</a:t>
            </a:r>
            <a:r>
              <a:rPr lang="en-US" sz="2000" dirty="0"/>
              <a:t> </a:t>
            </a:r>
            <a:r>
              <a:rPr lang="en-US" sz="2000" dirty="0" err="1"/>
              <a:t>kirishadi</a:t>
            </a:r>
            <a:r>
              <a:rPr lang="en-US" sz="2000" dirty="0"/>
              <a:t>.</a:t>
            </a:r>
            <a:endParaRPr lang="ru-RU" sz="20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56267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3072" name="Group 16"/>
          <p:cNvGrpSpPr>
            <a:grpSpLocks/>
          </p:cNvGrpSpPr>
          <p:nvPr/>
        </p:nvGrpSpPr>
        <p:grpSpPr bwMode="auto">
          <a:xfrm>
            <a:off x="836613" y="1981200"/>
            <a:ext cx="3582987" cy="3827463"/>
            <a:chOff x="527" y="1252"/>
            <a:chExt cx="2257" cy="2411"/>
          </a:xfrm>
        </p:grpSpPr>
        <p:sp>
          <p:nvSpPr>
            <p:cNvPr id="173061" name="Rectangle 5"/>
            <p:cNvSpPr>
              <a:spLocks noChangeArrowheads="1"/>
            </p:cNvSpPr>
            <p:nvPr/>
          </p:nvSpPr>
          <p:spPr bwMode="gray">
            <a:xfrm rot="-319177">
              <a:off x="527" y="1252"/>
              <a:ext cx="2144" cy="2411"/>
            </a:xfrm>
            <a:prstGeom prst="rect">
              <a:avLst/>
            </a:prstGeom>
            <a:solidFill>
              <a:srgbClr val="000000">
                <a:alpha val="39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C0C0C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3062" name="Rectangle 6"/>
            <p:cNvSpPr>
              <a:spLocks noChangeArrowheads="1"/>
            </p:cNvSpPr>
            <p:nvPr/>
          </p:nvSpPr>
          <p:spPr bwMode="gray">
            <a:xfrm>
              <a:off x="688" y="1344"/>
              <a:ext cx="2096" cy="2202"/>
            </a:xfrm>
            <a:prstGeom prst="rect">
              <a:avLst/>
            </a:prstGeom>
            <a:gradFill rotWithShape="1">
              <a:gsLst>
                <a:gs pos="0">
                  <a:srgbClr val="DBD3A9">
                    <a:gamma/>
                    <a:tint val="0"/>
                    <a:invGamma/>
                  </a:srgbClr>
                </a:gs>
                <a:gs pos="100000">
                  <a:srgbClr val="DBD3A9"/>
                </a:gs>
              </a:gsLst>
              <a:lin ang="27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3064" name="Text Box 8"/>
            <p:cNvSpPr txBox="1">
              <a:spLocks noChangeArrowheads="1"/>
            </p:cNvSpPr>
            <p:nvPr/>
          </p:nvSpPr>
          <p:spPr bwMode="gray">
            <a:xfrm>
              <a:off x="759" y="1440"/>
              <a:ext cx="1980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173073" name="Group 17"/>
          <p:cNvGrpSpPr>
            <a:grpSpLocks/>
          </p:cNvGrpSpPr>
          <p:nvPr/>
        </p:nvGrpSpPr>
        <p:grpSpPr bwMode="auto">
          <a:xfrm>
            <a:off x="4267295" y="2037532"/>
            <a:ext cx="4124558" cy="3827463"/>
            <a:chOff x="3111" y="673"/>
            <a:chExt cx="2597" cy="2411"/>
          </a:xfrm>
        </p:grpSpPr>
        <p:sp>
          <p:nvSpPr>
            <p:cNvPr id="173071" name="Rectangle 15"/>
            <p:cNvSpPr>
              <a:spLocks noChangeArrowheads="1"/>
            </p:cNvSpPr>
            <p:nvPr/>
          </p:nvSpPr>
          <p:spPr bwMode="gray">
            <a:xfrm rot="301233">
              <a:off x="3564" y="673"/>
              <a:ext cx="2144" cy="2411"/>
            </a:xfrm>
            <a:prstGeom prst="rect">
              <a:avLst/>
            </a:prstGeom>
            <a:solidFill>
              <a:srgbClr val="000000">
                <a:alpha val="39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C0C0C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3069" name="Rectangle 13"/>
            <p:cNvSpPr>
              <a:spLocks noChangeArrowheads="1"/>
            </p:cNvSpPr>
            <p:nvPr/>
          </p:nvSpPr>
          <p:spPr bwMode="gray">
            <a:xfrm>
              <a:off x="3463" y="777"/>
              <a:ext cx="2096" cy="2202"/>
            </a:xfrm>
            <a:prstGeom prst="rect">
              <a:avLst/>
            </a:prstGeom>
            <a:gradFill rotWithShape="1">
              <a:gsLst>
                <a:gs pos="0">
                  <a:srgbClr val="ABC9BC">
                    <a:gamma/>
                    <a:tint val="0"/>
                    <a:invGamma/>
                  </a:srgbClr>
                </a:gs>
                <a:gs pos="100000">
                  <a:srgbClr val="ABC9BC"/>
                </a:gs>
              </a:gsLst>
              <a:lin ang="27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3070" name="Text Box 14"/>
            <p:cNvSpPr txBox="1">
              <a:spLocks noChangeArrowheads="1"/>
            </p:cNvSpPr>
            <p:nvPr/>
          </p:nvSpPr>
          <p:spPr bwMode="gray">
            <a:xfrm>
              <a:off x="3111" y="1440"/>
              <a:ext cx="1980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 dirty="0">
                <a:solidFill>
                  <a:srgbClr val="000000"/>
                </a:solidFill>
              </a:endParaRPr>
            </a:p>
          </p:txBody>
        </p:sp>
      </p:grpSp>
      <p:pic>
        <p:nvPicPr>
          <p:cNvPr id="13" name="Picture 2" descr="D:\Новая папка\bobur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257343"/>
            <a:ext cx="2852403" cy="325988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Прямоугольник 1"/>
          <p:cNvSpPr/>
          <p:nvPr/>
        </p:nvSpPr>
        <p:spPr>
          <a:xfrm>
            <a:off x="4918115" y="3429000"/>
            <a:ext cx="3144638" cy="83099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l"/>
            <a:r>
              <a:rPr lang="en-US" sz="4800" b="1" dirty="0">
                <a:ln w="50800"/>
                <a:solidFill>
                  <a:schemeClr val="bg1">
                    <a:shade val="50000"/>
                  </a:schemeClr>
                </a:solidFill>
              </a:rPr>
              <a:t>1483-1530</a:t>
            </a:r>
            <a:endParaRPr lang="ru-RU" sz="48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pic>
        <p:nvPicPr>
          <p:cNvPr id="173075" name="Picture 1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1" y="100236"/>
            <a:ext cx="8712967" cy="16005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730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730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730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730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730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730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730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73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7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7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7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5"/>
          <p:cNvSpPr>
            <a:spLocks noChangeArrowheads="1"/>
          </p:cNvSpPr>
          <p:nvPr/>
        </p:nvSpPr>
        <p:spPr bwMode="gray">
          <a:xfrm>
            <a:off x="899592" y="1793883"/>
            <a:ext cx="7866222" cy="4803469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gray">
          <a:xfrm>
            <a:off x="539552" y="1652939"/>
            <a:ext cx="7834127" cy="4584373"/>
          </a:xfrm>
          <a:prstGeom prst="rect">
            <a:avLst/>
          </a:prstGeom>
          <a:gradFill rotWithShape="1">
            <a:gsLst>
              <a:gs pos="0">
                <a:srgbClr val="ABC9BC">
                  <a:gamma/>
                  <a:tint val="0"/>
                  <a:invGamma/>
                </a:srgbClr>
              </a:gs>
              <a:gs pos="100000">
                <a:srgbClr val="ABC9BC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539552" y="1628799"/>
            <a:ext cx="4824536" cy="4663243"/>
          </a:xfrm>
        </p:spPr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just"/>
            <a:r>
              <a:rPr lang="uz-Cyrl-UZ" sz="23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en-US" sz="23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Kurashlar</a:t>
            </a:r>
            <a:r>
              <a:rPr lang="en-US" sz="23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3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hech</a:t>
            </a:r>
            <a:r>
              <a:rPr lang="en-US" sz="23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3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qanday</a:t>
            </a:r>
            <a:r>
              <a:rPr lang="en-US" sz="23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3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natija</a:t>
            </a:r>
            <a:r>
              <a:rPr lang="en-US" sz="23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3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bermaydi</a:t>
            </a:r>
            <a:r>
              <a:rPr lang="en-US" sz="23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3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unda</a:t>
            </a:r>
            <a:r>
              <a:rPr lang="en-US" sz="23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3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katta</a:t>
            </a:r>
            <a:r>
              <a:rPr lang="en-US" sz="23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3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harbiy</a:t>
            </a:r>
            <a:r>
              <a:rPr lang="en-US" sz="23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3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kuchga</a:t>
            </a:r>
            <a:r>
              <a:rPr lang="en-US" sz="23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3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ega</a:t>
            </a:r>
            <a:r>
              <a:rPr lang="en-US" sz="23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3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bo‘lgan</a:t>
            </a:r>
            <a:r>
              <a:rPr lang="en-US" sz="23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3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Shayboniyxonning</a:t>
            </a:r>
            <a:r>
              <a:rPr lang="en-US" sz="23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3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qo‘li</a:t>
            </a:r>
            <a:r>
              <a:rPr lang="en-US" sz="23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3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baland</a:t>
            </a:r>
            <a:r>
              <a:rPr lang="en-US" sz="23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3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keladi</a:t>
            </a:r>
            <a:r>
              <a:rPr lang="en-US" sz="23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23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Bobur</a:t>
            </a:r>
            <a:r>
              <a:rPr lang="en-US" sz="23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3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Samarqandni</a:t>
            </a:r>
            <a:r>
              <a:rPr lang="en-US" sz="23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3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tashlab</a:t>
            </a:r>
            <a:r>
              <a:rPr lang="en-US" sz="23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3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ketadi</a:t>
            </a:r>
            <a:r>
              <a:rPr lang="en-US" sz="23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23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Biroq</a:t>
            </a:r>
            <a:r>
              <a:rPr lang="en-US" sz="23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3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Shayboniyxon</a:t>
            </a:r>
            <a:r>
              <a:rPr lang="en-US" sz="23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1504</a:t>
            </a:r>
            <a:r>
              <a:rPr lang="uz-Cyrl-UZ" sz="23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23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yili</a:t>
            </a:r>
            <a:r>
              <a:rPr lang="en-US" sz="23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3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Andijonni</a:t>
            </a:r>
            <a:r>
              <a:rPr lang="en-US" sz="23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ham </a:t>
            </a:r>
            <a:r>
              <a:rPr lang="en-US" sz="23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qo‘lga</a:t>
            </a:r>
            <a:r>
              <a:rPr lang="en-US" sz="23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3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kiritadi</a:t>
            </a:r>
            <a:r>
              <a:rPr lang="en-US" sz="23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3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</a:t>
            </a:r>
            <a:r>
              <a:rPr lang="en-US" sz="23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3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Bobur</a:t>
            </a:r>
            <a:r>
              <a:rPr lang="en-US" sz="23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3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janub</a:t>
            </a:r>
            <a:r>
              <a:rPr lang="en-US" sz="23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3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tomon</a:t>
            </a:r>
            <a:r>
              <a:rPr lang="en-US" sz="23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bosh </a:t>
            </a:r>
            <a:r>
              <a:rPr lang="en-US" sz="23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olib</a:t>
            </a:r>
            <a:r>
              <a:rPr lang="en-US" sz="23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3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ketishga</a:t>
            </a:r>
            <a:r>
              <a:rPr lang="en-US" sz="23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3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majbur</a:t>
            </a:r>
            <a:r>
              <a:rPr lang="en-US" sz="23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3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bo‘ladi</a:t>
            </a:r>
            <a:r>
              <a:rPr lang="en-US" sz="23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uz-Cyrl-UZ" sz="23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z-Cyrl-UZ" sz="23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en-US" sz="23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Kobul</a:t>
            </a:r>
            <a:r>
              <a:rPr lang="en-US" sz="23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3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ulusida</a:t>
            </a:r>
            <a:r>
              <a:rPr lang="en-US" sz="23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3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o‘z</a:t>
            </a:r>
            <a:r>
              <a:rPr lang="en-US" sz="23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3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hokimiyatini</a:t>
            </a:r>
            <a:r>
              <a:rPr lang="en-US" sz="23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3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o‘rnatadi</a:t>
            </a:r>
            <a:r>
              <a:rPr lang="en-US" sz="23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1505-1515</a:t>
            </a:r>
            <a:r>
              <a:rPr lang="uz-Cyrl-UZ" sz="23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23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yillar</a:t>
            </a:r>
            <a:r>
              <a:rPr lang="en-US" sz="23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3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davomida</a:t>
            </a:r>
            <a:r>
              <a:rPr lang="en-US" sz="23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u </a:t>
            </a:r>
            <a:r>
              <a:rPr lang="en-US" sz="23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Markaziy</a:t>
            </a:r>
            <a:r>
              <a:rPr lang="en-US" sz="23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3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Osiyoga</a:t>
            </a:r>
            <a:r>
              <a:rPr lang="en-US" sz="23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3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qaytishga</a:t>
            </a:r>
            <a:r>
              <a:rPr lang="en-US" sz="23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3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harakat</a:t>
            </a:r>
            <a:r>
              <a:rPr lang="en-US" sz="23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3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qiladi</a:t>
            </a:r>
            <a:r>
              <a:rPr lang="en-US" sz="23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3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biroq</a:t>
            </a:r>
            <a:r>
              <a:rPr lang="en-US" sz="23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3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bu</a:t>
            </a:r>
            <a:r>
              <a:rPr lang="en-US" sz="23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3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urinishlaridan</a:t>
            </a:r>
            <a:r>
              <a:rPr lang="en-US" sz="23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ham </a:t>
            </a:r>
            <a:r>
              <a:rPr lang="en-US" sz="23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hech</a:t>
            </a:r>
            <a:r>
              <a:rPr lang="en-US" sz="23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3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narsa</a:t>
            </a:r>
            <a:r>
              <a:rPr lang="en-US" sz="23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3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chiqmaydi</a:t>
            </a:r>
            <a:r>
              <a:rPr lang="en-US" sz="23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300" b="1" dirty="0">
              <a:ln w="50800"/>
              <a:solidFill>
                <a:schemeClr val="bg1">
                  <a:shade val="50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 13"/>
          <p:cNvSpPr>
            <a:spLocks noChangeArrowheads="1"/>
          </p:cNvSpPr>
          <p:nvPr/>
        </p:nvSpPr>
        <p:spPr bwMode="gray">
          <a:xfrm>
            <a:off x="554297" y="332656"/>
            <a:ext cx="7834127" cy="869757"/>
          </a:xfrm>
          <a:prstGeom prst="rect">
            <a:avLst/>
          </a:prstGeom>
          <a:gradFill rotWithShape="1">
            <a:gsLst>
              <a:gs pos="0">
                <a:srgbClr val="ABC9BC">
                  <a:gamma/>
                  <a:tint val="0"/>
                  <a:invGamma/>
                </a:srgbClr>
              </a:gs>
              <a:gs pos="100000">
                <a:srgbClr val="ABC9BC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endParaRPr lang="ru-RU" sz="24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11" name="Freeform 5"/>
          <p:cNvSpPr>
            <a:spLocks/>
          </p:cNvSpPr>
          <p:nvPr/>
        </p:nvSpPr>
        <p:spPr bwMode="gray">
          <a:xfrm>
            <a:off x="395536" y="395432"/>
            <a:ext cx="1016000" cy="945337"/>
          </a:xfrm>
          <a:custGeom>
            <a:avLst/>
            <a:gdLst>
              <a:gd name="T0" fmla="*/ 88 w 1104"/>
              <a:gd name="T1" fmla="*/ 1160 h 1256"/>
              <a:gd name="T2" fmla="*/ 88 w 1104"/>
              <a:gd name="T3" fmla="*/ 0 h 1256"/>
              <a:gd name="T4" fmla="*/ 0 w 1104"/>
              <a:gd name="T5" fmla="*/ 0 h 1256"/>
              <a:gd name="T6" fmla="*/ 0 w 1104"/>
              <a:gd name="T7" fmla="*/ 1256 h 1256"/>
              <a:gd name="T8" fmla="*/ 1104 w 1104"/>
              <a:gd name="T9" fmla="*/ 1256 h 1256"/>
              <a:gd name="T10" fmla="*/ 1104 w 1104"/>
              <a:gd name="T11" fmla="*/ 1160 h 1256"/>
              <a:gd name="T12" fmla="*/ 88 w 1104"/>
              <a:gd name="T13" fmla="*/ 1160 h 1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04" h="1256">
                <a:moveTo>
                  <a:pt x="88" y="1160"/>
                </a:moveTo>
                <a:lnTo>
                  <a:pt x="88" y="0"/>
                </a:lnTo>
                <a:lnTo>
                  <a:pt x="0" y="0"/>
                </a:lnTo>
                <a:lnTo>
                  <a:pt x="0" y="1256"/>
                </a:lnTo>
                <a:lnTo>
                  <a:pt x="1104" y="1256"/>
                </a:lnTo>
                <a:lnTo>
                  <a:pt x="1104" y="1160"/>
                </a:lnTo>
                <a:lnTo>
                  <a:pt x="88" y="1160"/>
                </a:lnTo>
                <a:close/>
              </a:path>
            </a:pathLst>
          </a:custGeom>
          <a:gradFill rotWithShape="1">
            <a:gsLst>
              <a:gs pos="0">
                <a:srgbClr val="33CCCC"/>
              </a:gs>
              <a:gs pos="50000">
                <a:srgbClr val="33CCCC">
                  <a:gamma/>
                  <a:tint val="21176"/>
                  <a:invGamma/>
                </a:srgbClr>
              </a:gs>
              <a:gs pos="100000">
                <a:srgbClr val="33CCCC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" name="Текст 10"/>
          <p:cNvSpPr txBox="1">
            <a:spLocks/>
          </p:cNvSpPr>
          <p:nvPr/>
        </p:nvSpPr>
        <p:spPr bwMode="auto">
          <a:xfrm>
            <a:off x="554297" y="467439"/>
            <a:ext cx="7624553" cy="10893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None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None/>
              <a:defRPr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91440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None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37160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None/>
              <a:defRPr sz="1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182880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None/>
              <a:defRPr sz="1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28600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None/>
              <a:defRPr sz="1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74320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None/>
              <a:defRPr sz="1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320040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None/>
              <a:defRPr sz="1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65760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None/>
              <a:defRPr sz="1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algn="ctr"/>
            <a:r>
              <a:rPr lang="en-US" sz="2800" b="1" dirty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ZAHIRIDDIN MUHAMMAD BOBUR</a:t>
            </a:r>
          </a:p>
          <a:p>
            <a:pPr algn="ctr"/>
            <a:endParaRPr lang="ru-RU" sz="2800" b="1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14" name="Freeform 5"/>
          <p:cNvSpPr>
            <a:spLocks/>
          </p:cNvSpPr>
          <p:nvPr/>
        </p:nvSpPr>
        <p:spPr bwMode="gray">
          <a:xfrm rot="10800000">
            <a:off x="7524328" y="188640"/>
            <a:ext cx="1016000" cy="945337"/>
          </a:xfrm>
          <a:custGeom>
            <a:avLst/>
            <a:gdLst>
              <a:gd name="T0" fmla="*/ 88 w 1104"/>
              <a:gd name="T1" fmla="*/ 1160 h 1256"/>
              <a:gd name="T2" fmla="*/ 88 w 1104"/>
              <a:gd name="T3" fmla="*/ 0 h 1256"/>
              <a:gd name="T4" fmla="*/ 0 w 1104"/>
              <a:gd name="T5" fmla="*/ 0 h 1256"/>
              <a:gd name="T6" fmla="*/ 0 w 1104"/>
              <a:gd name="T7" fmla="*/ 1256 h 1256"/>
              <a:gd name="T8" fmla="*/ 1104 w 1104"/>
              <a:gd name="T9" fmla="*/ 1256 h 1256"/>
              <a:gd name="T10" fmla="*/ 1104 w 1104"/>
              <a:gd name="T11" fmla="*/ 1160 h 1256"/>
              <a:gd name="T12" fmla="*/ 88 w 1104"/>
              <a:gd name="T13" fmla="*/ 1160 h 1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04" h="1256">
                <a:moveTo>
                  <a:pt x="88" y="1160"/>
                </a:moveTo>
                <a:lnTo>
                  <a:pt x="88" y="0"/>
                </a:lnTo>
                <a:lnTo>
                  <a:pt x="0" y="0"/>
                </a:lnTo>
                <a:lnTo>
                  <a:pt x="0" y="1256"/>
                </a:lnTo>
                <a:lnTo>
                  <a:pt x="1104" y="1256"/>
                </a:lnTo>
                <a:lnTo>
                  <a:pt x="1104" y="1160"/>
                </a:lnTo>
                <a:lnTo>
                  <a:pt x="88" y="1160"/>
                </a:lnTo>
                <a:close/>
              </a:path>
            </a:pathLst>
          </a:custGeom>
          <a:gradFill rotWithShape="1">
            <a:gsLst>
              <a:gs pos="0">
                <a:srgbClr val="33CCCC"/>
              </a:gs>
              <a:gs pos="50000">
                <a:srgbClr val="33CCCC">
                  <a:gamma/>
                  <a:tint val="21176"/>
                  <a:invGamma/>
                </a:srgbClr>
              </a:gs>
              <a:gs pos="100000">
                <a:srgbClr val="33CCCC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3074" name="Picture 2" descr="D:\BOBUR HAQIDA\images-1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988840"/>
            <a:ext cx="2736304" cy="403244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1384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2906713"/>
            <a:ext cx="8568952" cy="3618631"/>
          </a:xfrm>
        </p:spPr>
        <p:txBody>
          <a:bodyPr/>
          <a:lstStyle/>
          <a:p>
            <a:pPr algn="just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Bobur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o‘z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mavqeini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tiklash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maqsadida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1519-1525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yillarda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Hindiston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uchun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bir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necha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bor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janglar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olib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boradi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1526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yil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Panipatda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Hindiston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sultoni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Ibrohim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Lo‘di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bilan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jang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qiladi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1527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yili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esa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Chitora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hokimi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Rano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Sango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bilan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kurashadi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Ikki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kurashda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ham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Boburning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qo‘li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baland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keladi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 Shu tariqa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Bobur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Hindistonda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o‘z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hokimiyatiga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asos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soladi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Bobur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asos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solgan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sulola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tarixda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eng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yirik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sulolalardan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biri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bo‘lib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uning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avlodlari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350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yildan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ortiq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Hindistonga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hukmronlik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qiladi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Bobur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hukmronligi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davrida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Hindiston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gullab-yashnaydi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Adabiyot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san’at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shaharsozlik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rivojlanadi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Uning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o‘g‘illari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va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avlodlari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davrida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Hindiston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qudratli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mamlakatlardan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biriga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aylandi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17278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5357813"/>
            <a:ext cx="8640960" cy="1500187"/>
          </a:xfrm>
        </p:spPr>
        <p:txBody>
          <a:bodyPr/>
          <a:lstStyle/>
          <a:p>
            <a:pPr algn="just"/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Boburning</a:t>
            </a:r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avlodlari</a:t>
            </a:r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bobosining</a:t>
            </a:r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bunyodkorlik</a:t>
            </a:r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ishlarini</a:t>
            </a:r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munosib</a:t>
            </a:r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davom</a:t>
            </a:r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ettirishadi</a:t>
            </a:r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Mamlakatda</a:t>
            </a:r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mukammal</a:t>
            </a:r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ma’naviy-ruhiy</a:t>
            </a:r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muhit</a:t>
            </a:r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vujudga</a:t>
            </a:r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keladi</a:t>
            </a:r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Hindiston</a:t>
            </a:r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tarixida</a:t>
            </a:r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Boburning</a:t>
            </a:r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ahamiyati</a:t>
            </a:r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nihoyatda</a:t>
            </a:r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katta</a:t>
            </a:r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Yirik</a:t>
            </a:r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hind </a:t>
            </a:r>
            <a:r>
              <a:rPr lang="en-US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olimi</a:t>
            </a:r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Javoharla’l</a:t>
            </a:r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Neru</a:t>
            </a:r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u </a:t>
            </a:r>
            <a:r>
              <a:rPr lang="en-US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haqida</a:t>
            </a:r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shunday</a:t>
            </a:r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deydi</a:t>
            </a:r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“</a:t>
            </a:r>
            <a:r>
              <a:rPr lang="en-US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Bobur</a:t>
            </a:r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Hindistonga</a:t>
            </a:r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kelgandan</a:t>
            </a:r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keyin</a:t>
            </a:r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katta</a:t>
            </a:r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siljishlar</a:t>
            </a:r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yuz</a:t>
            </a:r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berdi</a:t>
            </a:r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va</a:t>
            </a:r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yangi</a:t>
            </a:r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rag‘batlantirishlar</a:t>
            </a:r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hayotga</a:t>
            </a:r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san’atga</a:t>
            </a:r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arxitekturaga</a:t>
            </a:r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toza</a:t>
            </a:r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havo</a:t>
            </a:r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baxsh</a:t>
            </a:r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etdi</a:t>
            </a:r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madaniyatning</a:t>
            </a:r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boshqa</a:t>
            </a:r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sohalari</a:t>
            </a:r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esa</a:t>
            </a:r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bir-birlariga</a:t>
            </a:r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tutashib</a:t>
            </a:r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ketdi</a:t>
            </a:r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”.</a:t>
            </a:r>
          </a:p>
          <a:p>
            <a:pPr algn="just"/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 </a:t>
            </a:r>
            <a:r>
              <a:rPr lang="en-US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Bulardan</a:t>
            </a:r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so‘ng</a:t>
            </a:r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Bobur</a:t>
            </a:r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uzoq</a:t>
            </a:r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yashamadi</a:t>
            </a:r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1530</a:t>
            </a:r>
            <a:r>
              <a:rPr lang="uz-Cyrl-UZ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yili</a:t>
            </a:r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Agrada</a:t>
            </a:r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47 </a:t>
            </a:r>
            <a:r>
              <a:rPr lang="en-US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yoshida</a:t>
            </a:r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vafot</a:t>
            </a:r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etadi</a:t>
            </a:r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Rivoyatlarga</a:t>
            </a:r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ko‘ra</a:t>
            </a:r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Boburning</a:t>
            </a:r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to‘ng‘ich</a:t>
            </a:r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o‘g‘li</a:t>
            </a:r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Humoyun</a:t>
            </a:r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Mirzo</a:t>
            </a:r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og‘ir</a:t>
            </a:r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dardga</a:t>
            </a:r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chalinadi</a:t>
            </a:r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Bobur</a:t>
            </a:r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uch</a:t>
            </a:r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kechayu</a:t>
            </a:r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uch</a:t>
            </a:r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kunduz</a:t>
            </a:r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Yaratgandan</a:t>
            </a:r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o‘g‘lining</a:t>
            </a:r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dardiga</a:t>
            </a:r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shifo</a:t>
            </a:r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so‘rab</a:t>
            </a:r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farzandi</a:t>
            </a:r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chekayotgan</a:t>
            </a:r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dardni</a:t>
            </a:r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o‘ziga</a:t>
            </a:r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berishini</a:t>
            </a:r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so‘raydi</a:t>
            </a:r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Humoyun</a:t>
            </a:r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Mirzo</a:t>
            </a:r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tuzaladi</a:t>
            </a:r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biroq</a:t>
            </a:r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Zahiriddin</a:t>
            </a:r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Muhammad </a:t>
            </a:r>
            <a:r>
              <a:rPr lang="en-US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Bobur</a:t>
            </a:r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ko‘p</a:t>
            </a:r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o‘tmay</a:t>
            </a:r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vafot</a:t>
            </a:r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etadi</a:t>
            </a:r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17208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46275"/>
                <a:invGamma/>
              </a:schemeClr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8462" y="2204864"/>
            <a:ext cx="5667870" cy="4249857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 bwMode="auto">
          <a:xfrm>
            <a:off x="0" y="-1"/>
            <a:ext cx="9144000" cy="6858001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332656"/>
            <a:ext cx="8568952" cy="6264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98249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3"/>
          <p:cNvSpPr>
            <a:spLocks noChangeArrowheads="1"/>
          </p:cNvSpPr>
          <p:nvPr/>
        </p:nvSpPr>
        <p:spPr bwMode="gray">
          <a:xfrm>
            <a:off x="762000" y="3153370"/>
            <a:ext cx="2297113" cy="3155950"/>
          </a:xfrm>
          <a:prstGeom prst="roundRect">
            <a:avLst>
              <a:gd name="adj" fmla="val 4690"/>
            </a:avLst>
          </a:prstGeom>
          <a:solidFill>
            <a:srgbClr val="A9DC86"/>
          </a:solidFill>
          <a:ln w="25400">
            <a:round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A9DC86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25400" dir="10800000" sy="50000" kx="-2453608" rotWithShape="0">
                    <a:srgbClr val="00000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6" name="AutoShape 4"/>
          <p:cNvSpPr>
            <a:spLocks noChangeArrowheads="1"/>
          </p:cNvSpPr>
          <p:nvPr/>
        </p:nvSpPr>
        <p:spPr bwMode="gray">
          <a:xfrm>
            <a:off x="762000" y="2575520"/>
            <a:ext cx="2438400" cy="439738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66B828"/>
              </a:gs>
              <a:gs pos="100000">
                <a:srgbClr val="2F611D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" name="AutoShape 7"/>
          <p:cNvSpPr>
            <a:spLocks noChangeArrowheads="1"/>
          </p:cNvSpPr>
          <p:nvPr/>
        </p:nvSpPr>
        <p:spPr bwMode="gray">
          <a:xfrm>
            <a:off x="3424238" y="3153370"/>
            <a:ext cx="2295525" cy="3155950"/>
          </a:xfrm>
          <a:prstGeom prst="roundRect">
            <a:avLst>
              <a:gd name="adj" fmla="val 4690"/>
            </a:avLst>
          </a:prstGeom>
          <a:solidFill>
            <a:srgbClr val="F1D08F"/>
          </a:solidFill>
          <a:ln w="25400">
            <a:round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1D08F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25400" dir="10800000" sy="50000" kx="-2453608" rotWithShape="0">
                    <a:srgbClr val="00000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8" name="AutoShape 11"/>
          <p:cNvSpPr>
            <a:spLocks noChangeArrowheads="1"/>
          </p:cNvSpPr>
          <p:nvPr/>
        </p:nvSpPr>
        <p:spPr bwMode="gray">
          <a:xfrm>
            <a:off x="6088063" y="3153370"/>
            <a:ext cx="2293937" cy="3155950"/>
          </a:xfrm>
          <a:prstGeom prst="roundRect">
            <a:avLst>
              <a:gd name="adj" fmla="val 4690"/>
            </a:avLst>
          </a:prstGeom>
          <a:solidFill>
            <a:srgbClr val="6FC5E3"/>
          </a:solidFill>
          <a:ln w="25400">
            <a:round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6FC5E3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25400" dir="10800000" sy="50000" kx="-2453608" rotWithShape="0">
                    <a:srgbClr val="00000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9" name="Freeform 15"/>
          <p:cNvSpPr>
            <a:spLocks/>
          </p:cNvSpPr>
          <p:nvPr/>
        </p:nvSpPr>
        <p:spPr bwMode="gray">
          <a:xfrm rot="1332565">
            <a:off x="2514600" y="1508720"/>
            <a:ext cx="1466850" cy="1157288"/>
          </a:xfrm>
          <a:custGeom>
            <a:avLst/>
            <a:gdLst>
              <a:gd name="T0" fmla="*/ 0 w 982"/>
              <a:gd name="T1" fmla="*/ 774 h 774"/>
              <a:gd name="T2" fmla="*/ 2 w 982"/>
              <a:gd name="T3" fmla="*/ 770 h 774"/>
              <a:gd name="T4" fmla="*/ 8 w 982"/>
              <a:gd name="T5" fmla="*/ 754 h 774"/>
              <a:gd name="T6" fmla="*/ 16 w 982"/>
              <a:gd name="T7" fmla="*/ 730 h 774"/>
              <a:gd name="T8" fmla="*/ 32 w 982"/>
              <a:gd name="T9" fmla="*/ 698 h 774"/>
              <a:gd name="T10" fmla="*/ 50 w 982"/>
              <a:gd name="T11" fmla="*/ 660 h 774"/>
              <a:gd name="T12" fmla="*/ 76 w 982"/>
              <a:gd name="T13" fmla="*/ 618 h 774"/>
              <a:gd name="T14" fmla="*/ 106 w 982"/>
              <a:gd name="T15" fmla="*/ 574 h 774"/>
              <a:gd name="T16" fmla="*/ 142 w 982"/>
              <a:gd name="T17" fmla="*/ 528 h 774"/>
              <a:gd name="T18" fmla="*/ 186 w 982"/>
              <a:gd name="T19" fmla="*/ 482 h 774"/>
              <a:gd name="T20" fmla="*/ 236 w 982"/>
              <a:gd name="T21" fmla="*/ 438 h 774"/>
              <a:gd name="T22" fmla="*/ 294 w 982"/>
              <a:gd name="T23" fmla="*/ 398 h 774"/>
              <a:gd name="T24" fmla="*/ 360 w 982"/>
              <a:gd name="T25" fmla="*/ 360 h 774"/>
              <a:gd name="T26" fmla="*/ 426 w 982"/>
              <a:gd name="T27" fmla="*/ 332 h 774"/>
              <a:gd name="T28" fmla="*/ 488 w 982"/>
              <a:gd name="T29" fmla="*/ 314 h 774"/>
              <a:gd name="T30" fmla="*/ 544 w 982"/>
              <a:gd name="T31" fmla="*/ 304 h 774"/>
              <a:gd name="T32" fmla="*/ 594 w 982"/>
              <a:gd name="T33" fmla="*/ 300 h 774"/>
              <a:gd name="T34" fmla="*/ 638 w 982"/>
              <a:gd name="T35" fmla="*/ 300 h 774"/>
              <a:gd name="T36" fmla="*/ 678 w 982"/>
              <a:gd name="T37" fmla="*/ 304 h 774"/>
              <a:gd name="T38" fmla="*/ 710 w 982"/>
              <a:gd name="T39" fmla="*/ 312 h 774"/>
              <a:gd name="T40" fmla="*/ 736 w 982"/>
              <a:gd name="T41" fmla="*/ 320 h 774"/>
              <a:gd name="T42" fmla="*/ 754 w 982"/>
              <a:gd name="T43" fmla="*/ 326 h 774"/>
              <a:gd name="T44" fmla="*/ 766 w 982"/>
              <a:gd name="T45" fmla="*/ 332 h 774"/>
              <a:gd name="T46" fmla="*/ 770 w 982"/>
              <a:gd name="T47" fmla="*/ 334 h 774"/>
              <a:gd name="T48" fmla="*/ 680 w 982"/>
              <a:gd name="T49" fmla="*/ 476 h 774"/>
              <a:gd name="T50" fmla="*/ 982 w 982"/>
              <a:gd name="T51" fmla="*/ 370 h 774"/>
              <a:gd name="T52" fmla="*/ 912 w 982"/>
              <a:gd name="T53" fmla="*/ 0 h 774"/>
              <a:gd name="T54" fmla="*/ 854 w 982"/>
              <a:gd name="T55" fmla="*/ 150 h 774"/>
              <a:gd name="T56" fmla="*/ 850 w 982"/>
              <a:gd name="T57" fmla="*/ 148 h 774"/>
              <a:gd name="T58" fmla="*/ 838 w 982"/>
              <a:gd name="T59" fmla="*/ 142 h 774"/>
              <a:gd name="T60" fmla="*/ 822 w 982"/>
              <a:gd name="T61" fmla="*/ 134 h 774"/>
              <a:gd name="T62" fmla="*/ 798 w 982"/>
              <a:gd name="T63" fmla="*/ 126 h 774"/>
              <a:gd name="T64" fmla="*/ 768 w 982"/>
              <a:gd name="T65" fmla="*/ 120 h 774"/>
              <a:gd name="T66" fmla="*/ 732 w 982"/>
              <a:gd name="T67" fmla="*/ 114 h 774"/>
              <a:gd name="T68" fmla="*/ 692 w 982"/>
              <a:gd name="T69" fmla="*/ 110 h 774"/>
              <a:gd name="T70" fmla="*/ 646 w 982"/>
              <a:gd name="T71" fmla="*/ 110 h 774"/>
              <a:gd name="T72" fmla="*/ 596 w 982"/>
              <a:gd name="T73" fmla="*/ 116 h 774"/>
              <a:gd name="T74" fmla="*/ 540 w 982"/>
              <a:gd name="T75" fmla="*/ 126 h 774"/>
              <a:gd name="T76" fmla="*/ 482 w 982"/>
              <a:gd name="T77" fmla="*/ 146 h 774"/>
              <a:gd name="T78" fmla="*/ 422 w 982"/>
              <a:gd name="T79" fmla="*/ 172 h 774"/>
              <a:gd name="T80" fmla="*/ 356 w 982"/>
              <a:gd name="T81" fmla="*/ 210 h 774"/>
              <a:gd name="T82" fmla="*/ 290 w 982"/>
              <a:gd name="T83" fmla="*/ 258 h 774"/>
              <a:gd name="T84" fmla="*/ 230 w 982"/>
              <a:gd name="T85" fmla="*/ 310 h 774"/>
              <a:gd name="T86" fmla="*/ 178 w 982"/>
              <a:gd name="T87" fmla="*/ 364 h 774"/>
              <a:gd name="T88" fmla="*/ 136 w 982"/>
              <a:gd name="T89" fmla="*/ 422 h 774"/>
              <a:gd name="T90" fmla="*/ 100 w 982"/>
              <a:gd name="T91" fmla="*/ 480 h 774"/>
              <a:gd name="T92" fmla="*/ 72 w 982"/>
              <a:gd name="T93" fmla="*/ 536 h 774"/>
              <a:gd name="T94" fmla="*/ 48 w 982"/>
              <a:gd name="T95" fmla="*/ 590 h 774"/>
              <a:gd name="T96" fmla="*/ 30 w 982"/>
              <a:gd name="T97" fmla="*/ 640 h 774"/>
              <a:gd name="T98" fmla="*/ 18 w 982"/>
              <a:gd name="T99" fmla="*/ 684 h 774"/>
              <a:gd name="T100" fmla="*/ 8 w 982"/>
              <a:gd name="T101" fmla="*/ 722 h 774"/>
              <a:gd name="T102" fmla="*/ 4 w 982"/>
              <a:gd name="T103" fmla="*/ 750 h 774"/>
              <a:gd name="T104" fmla="*/ 0 w 982"/>
              <a:gd name="T105" fmla="*/ 768 h 774"/>
              <a:gd name="T106" fmla="*/ 0 w 982"/>
              <a:gd name="T107" fmla="*/ 774 h 7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982" h="774">
                <a:moveTo>
                  <a:pt x="0" y="774"/>
                </a:moveTo>
                <a:lnTo>
                  <a:pt x="2" y="770"/>
                </a:lnTo>
                <a:lnTo>
                  <a:pt x="8" y="754"/>
                </a:lnTo>
                <a:lnTo>
                  <a:pt x="16" y="730"/>
                </a:lnTo>
                <a:lnTo>
                  <a:pt x="32" y="698"/>
                </a:lnTo>
                <a:lnTo>
                  <a:pt x="50" y="660"/>
                </a:lnTo>
                <a:lnTo>
                  <a:pt x="76" y="618"/>
                </a:lnTo>
                <a:lnTo>
                  <a:pt x="106" y="574"/>
                </a:lnTo>
                <a:lnTo>
                  <a:pt x="142" y="528"/>
                </a:lnTo>
                <a:lnTo>
                  <a:pt x="186" y="482"/>
                </a:lnTo>
                <a:lnTo>
                  <a:pt x="236" y="438"/>
                </a:lnTo>
                <a:lnTo>
                  <a:pt x="294" y="398"/>
                </a:lnTo>
                <a:lnTo>
                  <a:pt x="360" y="360"/>
                </a:lnTo>
                <a:lnTo>
                  <a:pt x="426" y="332"/>
                </a:lnTo>
                <a:lnTo>
                  <a:pt x="488" y="314"/>
                </a:lnTo>
                <a:lnTo>
                  <a:pt x="544" y="304"/>
                </a:lnTo>
                <a:lnTo>
                  <a:pt x="594" y="300"/>
                </a:lnTo>
                <a:lnTo>
                  <a:pt x="638" y="300"/>
                </a:lnTo>
                <a:lnTo>
                  <a:pt x="678" y="304"/>
                </a:lnTo>
                <a:lnTo>
                  <a:pt x="710" y="312"/>
                </a:lnTo>
                <a:lnTo>
                  <a:pt x="736" y="320"/>
                </a:lnTo>
                <a:lnTo>
                  <a:pt x="754" y="326"/>
                </a:lnTo>
                <a:lnTo>
                  <a:pt x="766" y="332"/>
                </a:lnTo>
                <a:lnTo>
                  <a:pt x="770" y="334"/>
                </a:lnTo>
                <a:lnTo>
                  <a:pt x="680" y="476"/>
                </a:lnTo>
                <a:lnTo>
                  <a:pt x="982" y="370"/>
                </a:lnTo>
                <a:lnTo>
                  <a:pt x="912" y="0"/>
                </a:lnTo>
                <a:lnTo>
                  <a:pt x="854" y="150"/>
                </a:lnTo>
                <a:lnTo>
                  <a:pt x="850" y="148"/>
                </a:lnTo>
                <a:lnTo>
                  <a:pt x="838" y="142"/>
                </a:lnTo>
                <a:lnTo>
                  <a:pt x="822" y="134"/>
                </a:lnTo>
                <a:lnTo>
                  <a:pt x="798" y="126"/>
                </a:lnTo>
                <a:lnTo>
                  <a:pt x="768" y="120"/>
                </a:lnTo>
                <a:lnTo>
                  <a:pt x="732" y="114"/>
                </a:lnTo>
                <a:lnTo>
                  <a:pt x="692" y="110"/>
                </a:lnTo>
                <a:lnTo>
                  <a:pt x="646" y="110"/>
                </a:lnTo>
                <a:lnTo>
                  <a:pt x="596" y="116"/>
                </a:lnTo>
                <a:lnTo>
                  <a:pt x="540" y="126"/>
                </a:lnTo>
                <a:lnTo>
                  <a:pt x="482" y="146"/>
                </a:lnTo>
                <a:lnTo>
                  <a:pt x="422" y="172"/>
                </a:lnTo>
                <a:lnTo>
                  <a:pt x="356" y="210"/>
                </a:lnTo>
                <a:lnTo>
                  <a:pt x="290" y="258"/>
                </a:lnTo>
                <a:lnTo>
                  <a:pt x="230" y="310"/>
                </a:lnTo>
                <a:lnTo>
                  <a:pt x="178" y="364"/>
                </a:lnTo>
                <a:lnTo>
                  <a:pt x="136" y="422"/>
                </a:lnTo>
                <a:lnTo>
                  <a:pt x="100" y="480"/>
                </a:lnTo>
                <a:lnTo>
                  <a:pt x="72" y="536"/>
                </a:lnTo>
                <a:lnTo>
                  <a:pt x="48" y="590"/>
                </a:lnTo>
                <a:lnTo>
                  <a:pt x="30" y="640"/>
                </a:lnTo>
                <a:lnTo>
                  <a:pt x="18" y="684"/>
                </a:lnTo>
                <a:lnTo>
                  <a:pt x="8" y="722"/>
                </a:lnTo>
                <a:lnTo>
                  <a:pt x="4" y="750"/>
                </a:lnTo>
                <a:lnTo>
                  <a:pt x="0" y="768"/>
                </a:lnTo>
                <a:lnTo>
                  <a:pt x="0" y="774"/>
                </a:lnTo>
              </a:path>
            </a:pathLst>
          </a:custGeom>
          <a:gradFill rotWithShape="1">
            <a:gsLst>
              <a:gs pos="0">
                <a:srgbClr val="88CE58">
                  <a:gamma/>
                  <a:tint val="90980"/>
                  <a:invGamma/>
                  <a:alpha val="32001"/>
                </a:srgbClr>
              </a:gs>
              <a:gs pos="100000">
                <a:srgbClr val="88CE58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" name="Freeform 16"/>
          <p:cNvSpPr>
            <a:spLocks/>
          </p:cNvSpPr>
          <p:nvPr/>
        </p:nvSpPr>
        <p:spPr bwMode="gray">
          <a:xfrm rot="1754271">
            <a:off x="5467350" y="1508720"/>
            <a:ext cx="1466850" cy="1155700"/>
          </a:xfrm>
          <a:custGeom>
            <a:avLst/>
            <a:gdLst>
              <a:gd name="T0" fmla="*/ 0 w 982"/>
              <a:gd name="T1" fmla="*/ 774 h 774"/>
              <a:gd name="T2" fmla="*/ 2 w 982"/>
              <a:gd name="T3" fmla="*/ 770 h 774"/>
              <a:gd name="T4" fmla="*/ 8 w 982"/>
              <a:gd name="T5" fmla="*/ 754 h 774"/>
              <a:gd name="T6" fmla="*/ 16 w 982"/>
              <a:gd name="T7" fmla="*/ 730 h 774"/>
              <a:gd name="T8" fmla="*/ 32 w 982"/>
              <a:gd name="T9" fmla="*/ 698 h 774"/>
              <a:gd name="T10" fmla="*/ 50 w 982"/>
              <a:gd name="T11" fmla="*/ 660 h 774"/>
              <a:gd name="T12" fmla="*/ 76 w 982"/>
              <a:gd name="T13" fmla="*/ 618 h 774"/>
              <a:gd name="T14" fmla="*/ 106 w 982"/>
              <a:gd name="T15" fmla="*/ 574 h 774"/>
              <a:gd name="T16" fmla="*/ 142 w 982"/>
              <a:gd name="T17" fmla="*/ 528 h 774"/>
              <a:gd name="T18" fmla="*/ 186 w 982"/>
              <a:gd name="T19" fmla="*/ 482 h 774"/>
              <a:gd name="T20" fmla="*/ 236 w 982"/>
              <a:gd name="T21" fmla="*/ 438 h 774"/>
              <a:gd name="T22" fmla="*/ 294 w 982"/>
              <a:gd name="T23" fmla="*/ 398 h 774"/>
              <a:gd name="T24" fmla="*/ 360 w 982"/>
              <a:gd name="T25" fmla="*/ 360 h 774"/>
              <a:gd name="T26" fmla="*/ 426 w 982"/>
              <a:gd name="T27" fmla="*/ 332 h 774"/>
              <a:gd name="T28" fmla="*/ 488 w 982"/>
              <a:gd name="T29" fmla="*/ 314 h 774"/>
              <a:gd name="T30" fmla="*/ 544 w 982"/>
              <a:gd name="T31" fmla="*/ 304 h 774"/>
              <a:gd name="T32" fmla="*/ 594 w 982"/>
              <a:gd name="T33" fmla="*/ 300 h 774"/>
              <a:gd name="T34" fmla="*/ 638 w 982"/>
              <a:gd name="T35" fmla="*/ 300 h 774"/>
              <a:gd name="T36" fmla="*/ 678 w 982"/>
              <a:gd name="T37" fmla="*/ 304 h 774"/>
              <a:gd name="T38" fmla="*/ 710 w 982"/>
              <a:gd name="T39" fmla="*/ 312 h 774"/>
              <a:gd name="T40" fmla="*/ 736 w 982"/>
              <a:gd name="T41" fmla="*/ 320 h 774"/>
              <a:gd name="T42" fmla="*/ 754 w 982"/>
              <a:gd name="T43" fmla="*/ 326 h 774"/>
              <a:gd name="T44" fmla="*/ 766 w 982"/>
              <a:gd name="T45" fmla="*/ 332 h 774"/>
              <a:gd name="T46" fmla="*/ 770 w 982"/>
              <a:gd name="T47" fmla="*/ 334 h 774"/>
              <a:gd name="T48" fmla="*/ 680 w 982"/>
              <a:gd name="T49" fmla="*/ 476 h 774"/>
              <a:gd name="T50" fmla="*/ 982 w 982"/>
              <a:gd name="T51" fmla="*/ 370 h 774"/>
              <a:gd name="T52" fmla="*/ 912 w 982"/>
              <a:gd name="T53" fmla="*/ 0 h 774"/>
              <a:gd name="T54" fmla="*/ 854 w 982"/>
              <a:gd name="T55" fmla="*/ 150 h 774"/>
              <a:gd name="T56" fmla="*/ 850 w 982"/>
              <a:gd name="T57" fmla="*/ 148 h 774"/>
              <a:gd name="T58" fmla="*/ 838 w 982"/>
              <a:gd name="T59" fmla="*/ 142 h 774"/>
              <a:gd name="T60" fmla="*/ 822 w 982"/>
              <a:gd name="T61" fmla="*/ 134 h 774"/>
              <a:gd name="T62" fmla="*/ 798 w 982"/>
              <a:gd name="T63" fmla="*/ 126 h 774"/>
              <a:gd name="T64" fmla="*/ 768 w 982"/>
              <a:gd name="T65" fmla="*/ 120 h 774"/>
              <a:gd name="T66" fmla="*/ 732 w 982"/>
              <a:gd name="T67" fmla="*/ 114 h 774"/>
              <a:gd name="T68" fmla="*/ 692 w 982"/>
              <a:gd name="T69" fmla="*/ 110 h 774"/>
              <a:gd name="T70" fmla="*/ 646 w 982"/>
              <a:gd name="T71" fmla="*/ 110 h 774"/>
              <a:gd name="T72" fmla="*/ 596 w 982"/>
              <a:gd name="T73" fmla="*/ 116 h 774"/>
              <a:gd name="T74" fmla="*/ 540 w 982"/>
              <a:gd name="T75" fmla="*/ 126 h 774"/>
              <a:gd name="T76" fmla="*/ 482 w 982"/>
              <a:gd name="T77" fmla="*/ 146 h 774"/>
              <a:gd name="T78" fmla="*/ 422 w 982"/>
              <a:gd name="T79" fmla="*/ 172 h 774"/>
              <a:gd name="T80" fmla="*/ 356 w 982"/>
              <a:gd name="T81" fmla="*/ 210 h 774"/>
              <a:gd name="T82" fmla="*/ 290 w 982"/>
              <a:gd name="T83" fmla="*/ 258 h 774"/>
              <a:gd name="T84" fmla="*/ 230 w 982"/>
              <a:gd name="T85" fmla="*/ 310 h 774"/>
              <a:gd name="T86" fmla="*/ 178 w 982"/>
              <a:gd name="T87" fmla="*/ 364 h 774"/>
              <a:gd name="T88" fmla="*/ 136 w 982"/>
              <a:gd name="T89" fmla="*/ 422 h 774"/>
              <a:gd name="T90" fmla="*/ 100 w 982"/>
              <a:gd name="T91" fmla="*/ 480 h 774"/>
              <a:gd name="T92" fmla="*/ 72 w 982"/>
              <a:gd name="T93" fmla="*/ 536 h 774"/>
              <a:gd name="T94" fmla="*/ 48 w 982"/>
              <a:gd name="T95" fmla="*/ 590 h 774"/>
              <a:gd name="T96" fmla="*/ 30 w 982"/>
              <a:gd name="T97" fmla="*/ 640 h 774"/>
              <a:gd name="T98" fmla="*/ 18 w 982"/>
              <a:gd name="T99" fmla="*/ 684 h 774"/>
              <a:gd name="T100" fmla="*/ 8 w 982"/>
              <a:gd name="T101" fmla="*/ 722 h 774"/>
              <a:gd name="T102" fmla="*/ 4 w 982"/>
              <a:gd name="T103" fmla="*/ 750 h 774"/>
              <a:gd name="T104" fmla="*/ 0 w 982"/>
              <a:gd name="T105" fmla="*/ 768 h 774"/>
              <a:gd name="T106" fmla="*/ 0 w 982"/>
              <a:gd name="T107" fmla="*/ 774 h 7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982" h="774">
                <a:moveTo>
                  <a:pt x="0" y="774"/>
                </a:moveTo>
                <a:lnTo>
                  <a:pt x="2" y="770"/>
                </a:lnTo>
                <a:lnTo>
                  <a:pt x="8" y="754"/>
                </a:lnTo>
                <a:lnTo>
                  <a:pt x="16" y="730"/>
                </a:lnTo>
                <a:lnTo>
                  <a:pt x="32" y="698"/>
                </a:lnTo>
                <a:lnTo>
                  <a:pt x="50" y="660"/>
                </a:lnTo>
                <a:lnTo>
                  <a:pt x="76" y="618"/>
                </a:lnTo>
                <a:lnTo>
                  <a:pt x="106" y="574"/>
                </a:lnTo>
                <a:lnTo>
                  <a:pt x="142" y="528"/>
                </a:lnTo>
                <a:lnTo>
                  <a:pt x="186" y="482"/>
                </a:lnTo>
                <a:lnTo>
                  <a:pt x="236" y="438"/>
                </a:lnTo>
                <a:lnTo>
                  <a:pt x="294" y="398"/>
                </a:lnTo>
                <a:lnTo>
                  <a:pt x="360" y="360"/>
                </a:lnTo>
                <a:lnTo>
                  <a:pt x="426" y="332"/>
                </a:lnTo>
                <a:lnTo>
                  <a:pt x="488" y="314"/>
                </a:lnTo>
                <a:lnTo>
                  <a:pt x="544" y="304"/>
                </a:lnTo>
                <a:lnTo>
                  <a:pt x="594" y="300"/>
                </a:lnTo>
                <a:lnTo>
                  <a:pt x="638" y="300"/>
                </a:lnTo>
                <a:lnTo>
                  <a:pt x="678" y="304"/>
                </a:lnTo>
                <a:lnTo>
                  <a:pt x="710" y="312"/>
                </a:lnTo>
                <a:lnTo>
                  <a:pt x="736" y="320"/>
                </a:lnTo>
                <a:lnTo>
                  <a:pt x="754" y="326"/>
                </a:lnTo>
                <a:lnTo>
                  <a:pt x="766" y="332"/>
                </a:lnTo>
                <a:lnTo>
                  <a:pt x="770" y="334"/>
                </a:lnTo>
                <a:lnTo>
                  <a:pt x="680" y="476"/>
                </a:lnTo>
                <a:lnTo>
                  <a:pt x="982" y="370"/>
                </a:lnTo>
                <a:lnTo>
                  <a:pt x="912" y="0"/>
                </a:lnTo>
                <a:lnTo>
                  <a:pt x="854" y="150"/>
                </a:lnTo>
                <a:lnTo>
                  <a:pt x="850" y="148"/>
                </a:lnTo>
                <a:lnTo>
                  <a:pt x="838" y="142"/>
                </a:lnTo>
                <a:lnTo>
                  <a:pt x="822" y="134"/>
                </a:lnTo>
                <a:lnTo>
                  <a:pt x="798" y="126"/>
                </a:lnTo>
                <a:lnTo>
                  <a:pt x="768" y="120"/>
                </a:lnTo>
                <a:lnTo>
                  <a:pt x="732" y="114"/>
                </a:lnTo>
                <a:lnTo>
                  <a:pt x="692" y="110"/>
                </a:lnTo>
                <a:lnTo>
                  <a:pt x="646" y="110"/>
                </a:lnTo>
                <a:lnTo>
                  <a:pt x="596" y="116"/>
                </a:lnTo>
                <a:lnTo>
                  <a:pt x="540" y="126"/>
                </a:lnTo>
                <a:lnTo>
                  <a:pt x="482" y="146"/>
                </a:lnTo>
                <a:lnTo>
                  <a:pt x="422" y="172"/>
                </a:lnTo>
                <a:lnTo>
                  <a:pt x="356" y="210"/>
                </a:lnTo>
                <a:lnTo>
                  <a:pt x="290" y="258"/>
                </a:lnTo>
                <a:lnTo>
                  <a:pt x="230" y="310"/>
                </a:lnTo>
                <a:lnTo>
                  <a:pt x="178" y="364"/>
                </a:lnTo>
                <a:lnTo>
                  <a:pt x="136" y="422"/>
                </a:lnTo>
                <a:lnTo>
                  <a:pt x="100" y="480"/>
                </a:lnTo>
                <a:lnTo>
                  <a:pt x="72" y="536"/>
                </a:lnTo>
                <a:lnTo>
                  <a:pt x="48" y="590"/>
                </a:lnTo>
                <a:lnTo>
                  <a:pt x="30" y="640"/>
                </a:lnTo>
                <a:lnTo>
                  <a:pt x="18" y="684"/>
                </a:lnTo>
                <a:lnTo>
                  <a:pt x="8" y="722"/>
                </a:lnTo>
                <a:lnTo>
                  <a:pt x="4" y="750"/>
                </a:lnTo>
                <a:lnTo>
                  <a:pt x="0" y="768"/>
                </a:lnTo>
                <a:lnTo>
                  <a:pt x="0" y="774"/>
                </a:lnTo>
              </a:path>
            </a:pathLst>
          </a:custGeom>
          <a:gradFill rotWithShape="1">
            <a:gsLst>
              <a:gs pos="0">
                <a:srgbClr val="AD83EB">
                  <a:gamma/>
                  <a:tint val="90980"/>
                  <a:invGamma/>
                  <a:alpha val="32001"/>
                </a:srgbClr>
              </a:gs>
              <a:gs pos="100000">
                <a:srgbClr val="AD83EB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" name="Text Box 17"/>
          <p:cNvSpPr txBox="1">
            <a:spLocks noChangeArrowheads="1"/>
          </p:cNvSpPr>
          <p:nvPr/>
        </p:nvSpPr>
        <p:spPr bwMode="gray">
          <a:xfrm>
            <a:off x="1308017" y="2600920"/>
            <a:ext cx="146378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FFFFFF"/>
                </a:solidFill>
              </a:rPr>
              <a:t>1503-YIL</a:t>
            </a:r>
          </a:p>
        </p:txBody>
      </p:sp>
      <p:sp>
        <p:nvSpPr>
          <p:cNvPr id="12" name="Text Box 20"/>
          <p:cNvSpPr txBox="1">
            <a:spLocks noChangeArrowheads="1"/>
          </p:cNvSpPr>
          <p:nvPr/>
        </p:nvSpPr>
        <p:spPr bwMode="gray">
          <a:xfrm>
            <a:off x="838200" y="3413720"/>
            <a:ext cx="2133600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uz-Cyrl-UZ" sz="3200" b="1" dirty="0">
                <a:ln w="50800"/>
                <a:solidFill>
                  <a:schemeClr val="bg1">
                    <a:shade val="50000"/>
                  </a:schemeClr>
                </a:solidFill>
                <a:effectLst>
                  <a:reflection blurRad="6350" stA="55000" endA="50" endPos="85000" dir="5400000" sy="-100000" algn="bl" rotWithShape="0"/>
                </a:effectLst>
              </a:rPr>
              <a:t>XATTI BOBURIY</a:t>
            </a:r>
            <a:endParaRPr lang="en-US" sz="3200" b="1" dirty="0">
              <a:ln w="50800"/>
              <a:solidFill>
                <a:schemeClr val="bg1">
                  <a:shade val="50000"/>
                </a:schemeClr>
              </a:solidFill>
              <a:effectLst>
                <a:reflection blurRad="6350" stA="55000" endA="50" endPos="85000" dir="5400000" sy="-100000" algn="bl" rotWithShape="0"/>
              </a:effectLst>
            </a:endParaRPr>
          </a:p>
        </p:txBody>
      </p:sp>
      <p:sp>
        <p:nvSpPr>
          <p:cNvPr id="13" name="Text Box 21"/>
          <p:cNvSpPr txBox="1">
            <a:spLocks noChangeArrowheads="1"/>
          </p:cNvSpPr>
          <p:nvPr/>
        </p:nvSpPr>
        <p:spPr bwMode="gray">
          <a:xfrm>
            <a:off x="3505200" y="3502496"/>
            <a:ext cx="213360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uz-Cyrl-UZ" sz="2800" b="1" dirty="0">
                <a:ln w="50800"/>
                <a:solidFill>
                  <a:schemeClr val="bg1">
                    <a:shade val="50000"/>
                  </a:schemeClr>
                </a:solidFill>
                <a:effectLst>
                  <a:reflection blurRad="6350" stA="55000" endA="50" endPos="85000" dir="5400000" sy="-100000" algn="bl" rotWithShape="0"/>
                </a:effectLst>
              </a:rPr>
              <a:t>MUBAYYIN AL-ZAKOT</a:t>
            </a:r>
            <a:endParaRPr lang="en-US" sz="2800" b="1" dirty="0">
              <a:ln w="50800"/>
              <a:solidFill>
                <a:schemeClr val="bg1">
                  <a:shade val="50000"/>
                </a:schemeClr>
              </a:solidFill>
              <a:effectLst>
                <a:reflection blurRad="6350" stA="55000" endA="50" endPos="85000" dir="5400000" sy="-100000" algn="bl" rotWithShape="0"/>
              </a:effectLst>
            </a:endParaRPr>
          </a:p>
        </p:txBody>
      </p:sp>
      <p:sp>
        <p:nvSpPr>
          <p:cNvPr id="14" name="Text Box 22"/>
          <p:cNvSpPr txBox="1">
            <a:spLocks noChangeArrowheads="1"/>
          </p:cNvSpPr>
          <p:nvPr/>
        </p:nvSpPr>
        <p:spPr bwMode="gray">
          <a:xfrm>
            <a:off x="6172200" y="3354983"/>
            <a:ext cx="2133600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en-US" sz="2100" b="1" dirty="0">
                <a:ln w="50800"/>
                <a:solidFill>
                  <a:schemeClr val="bg1">
                    <a:shade val="50000"/>
                  </a:schemeClr>
                </a:solidFill>
                <a:effectLst>
                  <a:reflection blurRad="6350" stA="55000" endA="50" endPos="85000" dir="5400000" sy="-100000" algn="bl" rotWithShape="0"/>
                </a:effectLst>
              </a:rPr>
              <a:t>“</a:t>
            </a:r>
            <a:r>
              <a:rPr lang="uz-Cyrl-UZ" sz="2100" b="1" dirty="0">
                <a:ln w="50800"/>
                <a:solidFill>
                  <a:schemeClr val="bg1">
                    <a:shade val="50000"/>
                  </a:schemeClr>
                </a:solidFill>
                <a:effectLst>
                  <a:reflection blurRad="6350" stA="55000" endA="50" endPos="85000" dir="5400000" sy="-100000" algn="bl" rotWithShape="0"/>
                </a:effectLst>
              </a:rPr>
              <a:t>MUXTASAR</a:t>
            </a:r>
            <a:r>
              <a:rPr lang="en-US" sz="2100" b="1" dirty="0">
                <a:ln w="50800"/>
                <a:solidFill>
                  <a:schemeClr val="bg1">
                    <a:shade val="50000"/>
                  </a:schemeClr>
                </a:solidFill>
                <a:effectLst>
                  <a:reflection blurRad="6350" stA="55000" endA="50" endPos="85000" dir="5400000" sy="-100000" algn="bl" rotWithShape="0"/>
                </a:effectLst>
              </a:rPr>
              <a:t>”</a:t>
            </a:r>
            <a:r>
              <a:rPr lang="uz-Cyrl-UZ" sz="2100" b="1" dirty="0">
                <a:ln w="50800"/>
                <a:solidFill>
                  <a:schemeClr val="bg1">
                    <a:shade val="50000"/>
                  </a:schemeClr>
                </a:solidFill>
                <a:effectLst>
                  <a:reflection blurRad="6350" stA="55000" endA="50" endPos="85000" dir="5400000" sy="-100000" algn="bl" rotWithShape="0"/>
                </a:effectLst>
              </a:rPr>
              <a:t> </a:t>
            </a:r>
            <a:r>
              <a:rPr lang="en-US" sz="2100" b="1" dirty="0">
                <a:ln w="50800"/>
                <a:solidFill>
                  <a:schemeClr val="bg1">
                    <a:shade val="50000"/>
                  </a:schemeClr>
                </a:solidFill>
                <a:effectLst>
                  <a:reflection blurRad="6350" stA="55000" endA="50" endPos="85000" dir="5400000" sy="-100000" algn="bl" rotWithShape="0"/>
                </a:effectLst>
              </a:rPr>
              <a:t>“</a:t>
            </a:r>
            <a:r>
              <a:rPr lang="uz-Cyrl-UZ" sz="2100" b="1" dirty="0">
                <a:ln w="50800"/>
                <a:solidFill>
                  <a:schemeClr val="bg1">
                    <a:shade val="50000"/>
                  </a:schemeClr>
                </a:solidFill>
                <a:effectLst>
                  <a:reflection blurRad="6350" stA="55000" endA="50" endPos="85000" dir="5400000" sy="-100000" algn="bl" rotWithShape="0"/>
                </a:effectLst>
              </a:rPr>
              <a:t>XARB ISHI</a:t>
            </a:r>
            <a:r>
              <a:rPr lang="en-US" sz="2100" b="1" dirty="0">
                <a:ln w="50800"/>
                <a:solidFill>
                  <a:schemeClr val="bg1">
                    <a:shade val="50000"/>
                  </a:schemeClr>
                </a:solidFill>
                <a:effectLst>
                  <a:reflection blurRad="6350" stA="55000" endA="50" endPos="85000" dir="5400000" sy="-100000" algn="bl" rotWithShape="0"/>
                </a:effectLst>
              </a:rPr>
              <a:t>”</a:t>
            </a:r>
          </a:p>
          <a:p>
            <a:r>
              <a:rPr lang="en-US" sz="2100" b="1" dirty="0">
                <a:ln w="50800"/>
                <a:solidFill>
                  <a:schemeClr val="bg1">
                    <a:shade val="50000"/>
                  </a:schemeClr>
                </a:solidFill>
                <a:effectLst>
                  <a:reflection blurRad="6350" stA="55000" endA="50" endPos="85000" dir="5400000" sy="-100000" algn="bl" rotWithShape="0"/>
                </a:effectLst>
              </a:rPr>
              <a:t>“</a:t>
            </a:r>
            <a:r>
              <a:rPr lang="uz-Cyrl-UZ" sz="2100" b="1" dirty="0">
                <a:ln w="50800"/>
                <a:solidFill>
                  <a:schemeClr val="bg1">
                    <a:shade val="50000"/>
                  </a:schemeClr>
                </a:solidFill>
                <a:effectLst>
                  <a:reflection blurRad="6350" stA="55000" endA="50" endPos="85000" dir="5400000" sy="-100000" algn="bl" rotWithShape="0"/>
                </a:effectLst>
              </a:rPr>
              <a:t>MUSIQA ILMI</a:t>
            </a:r>
            <a:r>
              <a:rPr lang="en-US" sz="2100" b="1" dirty="0">
                <a:ln w="50800"/>
                <a:solidFill>
                  <a:schemeClr val="bg1">
                    <a:shade val="50000"/>
                  </a:schemeClr>
                </a:solidFill>
                <a:effectLst>
                  <a:reflection blurRad="6350" stA="55000" endA="50" endPos="85000" dir="5400000" sy="-100000" algn="bl" rotWithShape="0"/>
                </a:effectLst>
              </a:rPr>
              <a:t>”</a:t>
            </a:r>
            <a:r>
              <a:rPr lang="uz-Cyrl-UZ" sz="2100" b="1" dirty="0">
                <a:ln w="50800"/>
                <a:solidFill>
                  <a:schemeClr val="bg1">
                    <a:shade val="50000"/>
                  </a:schemeClr>
                </a:solidFill>
                <a:effectLst>
                  <a:reflection blurRad="6350" stA="55000" endA="50" endPos="85000" dir="5400000" sy="-100000" algn="bl" rotWithShape="0"/>
                </a:effectLst>
              </a:rPr>
              <a:t> </a:t>
            </a:r>
            <a:r>
              <a:rPr lang="en-US" sz="2100" b="1" dirty="0">
                <a:ln w="50800"/>
                <a:solidFill>
                  <a:schemeClr val="bg1">
                    <a:shade val="50000"/>
                  </a:schemeClr>
                </a:solidFill>
                <a:effectLst>
                  <a:reflection blurRad="6350" stA="55000" endA="50" endPos="85000" dir="5400000" sy="-100000" algn="bl" rotWithShape="0"/>
                </a:effectLst>
              </a:rPr>
              <a:t>“</a:t>
            </a:r>
            <a:r>
              <a:rPr lang="uz-Cyrl-UZ" sz="2100" b="1" dirty="0">
                <a:ln w="50800"/>
                <a:solidFill>
                  <a:schemeClr val="bg1">
                    <a:shade val="50000"/>
                  </a:schemeClr>
                </a:solidFill>
                <a:effectLst>
                  <a:reflection blurRad="6350" stA="55000" endA="50" endPos="85000" dir="5400000" sy="-100000" algn="bl" rotWithShape="0"/>
                </a:effectLst>
              </a:rPr>
              <a:t>VOLIDIYYA</a:t>
            </a:r>
            <a:r>
              <a:rPr lang="en-US" sz="2100" b="1" dirty="0">
                <a:ln w="50800"/>
                <a:solidFill>
                  <a:schemeClr val="bg1">
                    <a:shade val="50000"/>
                  </a:schemeClr>
                </a:solidFill>
                <a:effectLst>
                  <a:reflection blurRad="6350" stA="55000" endA="50" endPos="85000" dir="5400000" sy="-100000" algn="bl" rotWithShape="0"/>
                </a:effectLst>
              </a:rPr>
              <a:t>”</a:t>
            </a:r>
          </a:p>
        </p:txBody>
      </p:sp>
      <p:sp>
        <p:nvSpPr>
          <p:cNvPr id="15" name="AutoShape 23"/>
          <p:cNvSpPr>
            <a:spLocks noChangeArrowheads="1"/>
          </p:cNvSpPr>
          <p:nvPr/>
        </p:nvSpPr>
        <p:spPr bwMode="gray">
          <a:xfrm>
            <a:off x="3429000" y="2592983"/>
            <a:ext cx="2438400" cy="439737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D79133"/>
              </a:gs>
              <a:gs pos="100000">
                <a:srgbClr val="D79133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6" name="Text Box 18"/>
          <p:cNvSpPr txBox="1">
            <a:spLocks noChangeArrowheads="1"/>
          </p:cNvSpPr>
          <p:nvPr/>
        </p:nvSpPr>
        <p:spPr bwMode="gray">
          <a:xfrm>
            <a:off x="3993556" y="2618383"/>
            <a:ext cx="123944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FFFFFF"/>
                </a:solidFill>
              </a:rPr>
              <a:t>1521-YIL</a:t>
            </a:r>
          </a:p>
        </p:txBody>
      </p:sp>
      <p:sp>
        <p:nvSpPr>
          <p:cNvPr id="17" name="AutoShape 24"/>
          <p:cNvSpPr>
            <a:spLocks noChangeArrowheads="1"/>
          </p:cNvSpPr>
          <p:nvPr/>
        </p:nvSpPr>
        <p:spPr bwMode="gray">
          <a:xfrm>
            <a:off x="6096000" y="2575520"/>
            <a:ext cx="2438400" cy="439738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4B71DD"/>
              </a:gs>
              <a:gs pos="100000">
                <a:srgbClr val="4B71DD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8" name="Text Box 25"/>
          <p:cNvSpPr txBox="1">
            <a:spLocks noChangeArrowheads="1"/>
          </p:cNvSpPr>
          <p:nvPr/>
        </p:nvSpPr>
        <p:spPr bwMode="gray">
          <a:xfrm>
            <a:off x="6068248" y="2600920"/>
            <a:ext cx="242406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FFFFFF"/>
                </a:solidFill>
              </a:rPr>
              <a:t>1523-1525-YILLAR</a:t>
            </a:r>
          </a:p>
        </p:txBody>
      </p:sp>
      <p:sp>
        <p:nvSpPr>
          <p:cNvPr id="21" name="Rectangle 15"/>
          <p:cNvSpPr>
            <a:spLocks noChangeArrowheads="1"/>
          </p:cNvSpPr>
          <p:nvPr/>
        </p:nvSpPr>
        <p:spPr bwMode="gray">
          <a:xfrm>
            <a:off x="1026258" y="558324"/>
            <a:ext cx="7866222" cy="905393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7" name="Rectangle 13"/>
          <p:cNvSpPr>
            <a:spLocks noChangeArrowheads="1"/>
          </p:cNvSpPr>
          <p:nvPr/>
        </p:nvSpPr>
        <p:spPr bwMode="gray">
          <a:xfrm>
            <a:off x="698313" y="404663"/>
            <a:ext cx="7834127" cy="869757"/>
          </a:xfrm>
          <a:prstGeom prst="rect">
            <a:avLst/>
          </a:prstGeom>
          <a:gradFill rotWithShape="1">
            <a:gsLst>
              <a:gs pos="0">
                <a:srgbClr val="ABC9BC">
                  <a:gamma/>
                  <a:tint val="0"/>
                  <a:invGamma/>
                </a:srgbClr>
              </a:gs>
              <a:gs pos="100000">
                <a:srgbClr val="ABC9BC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endParaRPr lang="ru-RU" sz="24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28" name="Заголовок 22"/>
          <p:cNvSpPr txBox="1">
            <a:spLocks/>
          </p:cNvSpPr>
          <p:nvPr/>
        </p:nvSpPr>
        <p:spPr bwMode="auto">
          <a:xfrm>
            <a:off x="760040" y="620688"/>
            <a:ext cx="7772400" cy="8697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r>
              <a:rPr lang="en-US" sz="2800" b="1" dirty="0">
                <a:ln w="50800"/>
                <a:solidFill>
                  <a:schemeClr val="bg1">
                    <a:shade val="50000"/>
                  </a:schemeClr>
                </a:solidFill>
                <a:effectLst>
                  <a:reflection blurRad="6350" stA="55000" endA="50" endPos="85000" dir="5400000" sy="-100000" algn="bl" rotWithShape="0"/>
                </a:effectLst>
              </a:rPr>
              <a:t>ZAHIRIDDIN MUHAMMAD BOBUR YARATGAN ASARLAR:</a:t>
            </a:r>
            <a:r>
              <a:rPr lang="ru-RU" sz="2800" b="1" dirty="0">
                <a:ln w="50800"/>
                <a:solidFill>
                  <a:schemeClr val="bg1">
                    <a:shade val="50000"/>
                  </a:schemeClr>
                </a:solidFill>
                <a:effectLst>
                  <a:reflection blurRad="6350" stA="55000" endA="50" endPos="85000" dir="5400000" sy="-100000" algn="bl" rotWithShape="0"/>
                </a:effectLst>
              </a:rPr>
              <a:t/>
            </a:r>
            <a:br>
              <a:rPr lang="ru-RU" sz="2800" b="1" dirty="0">
                <a:ln w="50800"/>
                <a:solidFill>
                  <a:schemeClr val="bg1">
                    <a:shade val="50000"/>
                  </a:schemeClr>
                </a:solidFill>
                <a:effectLst>
                  <a:reflection blurRad="6350" stA="55000" endA="50" endPos="85000" dir="5400000" sy="-100000" algn="bl" rotWithShape="0"/>
                </a:effectLst>
              </a:rPr>
            </a:br>
            <a:endParaRPr lang="ru-RU" sz="2800" b="1" dirty="0">
              <a:ln w="50800"/>
              <a:solidFill>
                <a:schemeClr val="bg1">
                  <a:shade val="50000"/>
                </a:schemeClr>
              </a:solidFill>
              <a:effectLst>
                <a:reflection blurRad="6350" stA="55000" endA="50" endPos="85000" dir="5400000" sy="-100000" algn="bl" rotWithShape="0"/>
              </a:effectLst>
            </a:endParaRPr>
          </a:p>
        </p:txBody>
      </p:sp>
      <p:sp>
        <p:nvSpPr>
          <p:cNvPr id="29" name="Freeform 5"/>
          <p:cNvSpPr>
            <a:spLocks/>
          </p:cNvSpPr>
          <p:nvPr/>
        </p:nvSpPr>
        <p:spPr bwMode="gray">
          <a:xfrm rot="10800000">
            <a:off x="7660456" y="323422"/>
            <a:ext cx="1016000" cy="945337"/>
          </a:xfrm>
          <a:custGeom>
            <a:avLst/>
            <a:gdLst>
              <a:gd name="T0" fmla="*/ 88 w 1104"/>
              <a:gd name="T1" fmla="*/ 1160 h 1256"/>
              <a:gd name="T2" fmla="*/ 88 w 1104"/>
              <a:gd name="T3" fmla="*/ 0 h 1256"/>
              <a:gd name="T4" fmla="*/ 0 w 1104"/>
              <a:gd name="T5" fmla="*/ 0 h 1256"/>
              <a:gd name="T6" fmla="*/ 0 w 1104"/>
              <a:gd name="T7" fmla="*/ 1256 h 1256"/>
              <a:gd name="T8" fmla="*/ 1104 w 1104"/>
              <a:gd name="T9" fmla="*/ 1256 h 1256"/>
              <a:gd name="T10" fmla="*/ 1104 w 1104"/>
              <a:gd name="T11" fmla="*/ 1160 h 1256"/>
              <a:gd name="T12" fmla="*/ 88 w 1104"/>
              <a:gd name="T13" fmla="*/ 1160 h 1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04" h="1256">
                <a:moveTo>
                  <a:pt x="88" y="1160"/>
                </a:moveTo>
                <a:lnTo>
                  <a:pt x="88" y="0"/>
                </a:lnTo>
                <a:lnTo>
                  <a:pt x="0" y="0"/>
                </a:lnTo>
                <a:lnTo>
                  <a:pt x="0" y="1256"/>
                </a:lnTo>
                <a:lnTo>
                  <a:pt x="1104" y="1256"/>
                </a:lnTo>
                <a:lnTo>
                  <a:pt x="1104" y="1160"/>
                </a:lnTo>
                <a:lnTo>
                  <a:pt x="88" y="1160"/>
                </a:lnTo>
                <a:close/>
              </a:path>
            </a:pathLst>
          </a:custGeom>
          <a:gradFill rotWithShape="1">
            <a:gsLst>
              <a:gs pos="0">
                <a:srgbClr val="33CCCC"/>
              </a:gs>
              <a:gs pos="50000">
                <a:srgbClr val="33CCCC">
                  <a:gamma/>
                  <a:tint val="21176"/>
                  <a:invGamma/>
                </a:srgbClr>
              </a:gs>
              <a:gs pos="100000">
                <a:srgbClr val="33CCCC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0" name="Freeform 5"/>
          <p:cNvSpPr>
            <a:spLocks/>
          </p:cNvSpPr>
          <p:nvPr/>
        </p:nvSpPr>
        <p:spPr bwMode="gray">
          <a:xfrm>
            <a:off x="539552" y="467439"/>
            <a:ext cx="1016000" cy="945337"/>
          </a:xfrm>
          <a:custGeom>
            <a:avLst/>
            <a:gdLst>
              <a:gd name="T0" fmla="*/ 88 w 1104"/>
              <a:gd name="T1" fmla="*/ 1160 h 1256"/>
              <a:gd name="T2" fmla="*/ 88 w 1104"/>
              <a:gd name="T3" fmla="*/ 0 h 1256"/>
              <a:gd name="T4" fmla="*/ 0 w 1104"/>
              <a:gd name="T5" fmla="*/ 0 h 1256"/>
              <a:gd name="T6" fmla="*/ 0 w 1104"/>
              <a:gd name="T7" fmla="*/ 1256 h 1256"/>
              <a:gd name="T8" fmla="*/ 1104 w 1104"/>
              <a:gd name="T9" fmla="*/ 1256 h 1256"/>
              <a:gd name="T10" fmla="*/ 1104 w 1104"/>
              <a:gd name="T11" fmla="*/ 1160 h 1256"/>
              <a:gd name="T12" fmla="*/ 88 w 1104"/>
              <a:gd name="T13" fmla="*/ 1160 h 1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04" h="1256">
                <a:moveTo>
                  <a:pt x="88" y="1160"/>
                </a:moveTo>
                <a:lnTo>
                  <a:pt x="88" y="0"/>
                </a:lnTo>
                <a:lnTo>
                  <a:pt x="0" y="0"/>
                </a:lnTo>
                <a:lnTo>
                  <a:pt x="0" y="1256"/>
                </a:lnTo>
                <a:lnTo>
                  <a:pt x="1104" y="1256"/>
                </a:lnTo>
                <a:lnTo>
                  <a:pt x="1104" y="1160"/>
                </a:lnTo>
                <a:lnTo>
                  <a:pt x="88" y="1160"/>
                </a:lnTo>
                <a:close/>
              </a:path>
            </a:pathLst>
          </a:custGeom>
          <a:gradFill rotWithShape="1">
            <a:gsLst>
              <a:gs pos="0">
                <a:srgbClr val="33CCCC"/>
              </a:gs>
              <a:gs pos="50000">
                <a:srgbClr val="33CCCC">
                  <a:gamma/>
                  <a:tint val="21176"/>
                  <a:invGamma/>
                </a:srgbClr>
              </a:gs>
              <a:gs pos="100000">
                <a:srgbClr val="33CCCC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44502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3"/>
          <p:cNvSpPr>
            <a:spLocks noChangeArrowheads="1"/>
          </p:cNvSpPr>
          <p:nvPr/>
        </p:nvSpPr>
        <p:spPr bwMode="gray">
          <a:xfrm>
            <a:off x="762000" y="3153370"/>
            <a:ext cx="2297113" cy="3155950"/>
          </a:xfrm>
          <a:prstGeom prst="roundRect">
            <a:avLst>
              <a:gd name="adj" fmla="val 4690"/>
            </a:avLst>
          </a:prstGeom>
          <a:solidFill>
            <a:srgbClr val="A9DC86"/>
          </a:solidFill>
          <a:ln w="25400">
            <a:round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A9DC86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25400" dir="10800000" sy="50000" kx="-2453608" rotWithShape="0">
                    <a:srgbClr val="00000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5" name="AutoShape 4"/>
          <p:cNvSpPr>
            <a:spLocks noChangeArrowheads="1"/>
          </p:cNvSpPr>
          <p:nvPr/>
        </p:nvSpPr>
        <p:spPr bwMode="gray">
          <a:xfrm>
            <a:off x="762000" y="2575520"/>
            <a:ext cx="2438400" cy="439738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66B828"/>
              </a:gs>
              <a:gs pos="100000">
                <a:srgbClr val="2F611D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AutoShape 7"/>
          <p:cNvSpPr>
            <a:spLocks noChangeArrowheads="1"/>
          </p:cNvSpPr>
          <p:nvPr/>
        </p:nvSpPr>
        <p:spPr bwMode="gray">
          <a:xfrm>
            <a:off x="3424238" y="3153370"/>
            <a:ext cx="2295525" cy="3155950"/>
          </a:xfrm>
          <a:prstGeom prst="roundRect">
            <a:avLst>
              <a:gd name="adj" fmla="val 4690"/>
            </a:avLst>
          </a:prstGeom>
          <a:solidFill>
            <a:srgbClr val="F1D08F"/>
          </a:solidFill>
          <a:ln w="25400">
            <a:round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1D08F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25400" dir="10800000" sy="50000" kx="-2453608" rotWithShape="0">
                    <a:srgbClr val="00000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7" name="AutoShape 11"/>
          <p:cNvSpPr>
            <a:spLocks noChangeArrowheads="1"/>
          </p:cNvSpPr>
          <p:nvPr/>
        </p:nvSpPr>
        <p:spPr bwMode="gray">
          <a:xfrm>
            <a:off x="6088063" y="3153370"/>
            <a:ext cx="2293937" cy="3155950"/>
          </a:xfrm>
          <a:prstGeom prst="roundRect">
            <a:avLst>
              <a:gd name="adj" fmla="val 4690"/>
            </a:avLst>
          </a:prstGeom>
          <a:solidFill>
            <a:srgbClr val="6FC5E3"/>
          </a:solidFill>
          <a:ln w="25400">
            <a:round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6FC5E3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25400" dir="10800000" sy="50000" kx="-2453608" rotWithShape="0">
                    <a:srgbClr val="00000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8" name="Freeform 15"/>
          <p:cNvSpPr>
            <a:spLocks/>
          </p:cNvSpPr>
          <p:nvPr/>
        </p:nvSpPr>
        <p:spPr bwMode="gray">
          <a:xfrm rot="1332565">
            <a:off x="2514600" y="1508720"/>
            <a:ext cx="1466850" cy="1157288"/>
          </a:xfrm>
          <a:custGeom>
            <a:avLst/>
            <a:gdLst>
              <a:gd name="T0" fmla="*/ 0 w 982"/>
              <a:gd name="T1" fmla="*/ 774 h 774"/>
              <a:gd name="T2" fmla="*/ 2 w 982"/>
              <a:gd name="T3" fmla="*/ 770 h 774"/>
              <a:gd name="T4" fmla="*/ 8 w 982"/>
              <a:gd name="T5" fmla="*/ 754 h 774"/>
              <a:gd name="T6" fmla="*/ 16 w 982"/>
              <a:gd name="T7" fmla="*/ 730 h 774"/>
              <a:gd name="T8" fmla="*/ 32 w 982"/>
              <a:gd name="T9" fmla="*/ 698 h 774"/>
              <a:gd name="T10" fmla="*/ 50 w 982"/>
              <a:gd name="T11" fmla="*/ 660 h 774"/>
              <a:gd name="T12" fmla="*/ 76 w 982"/>
              <a:gd name="T13" fmla="*/ 618 h 774"/>
              <a:gd name="T14" fmla="*/ 106 w 982"/>
              <a:gd name="T15" fmla="*/ 574 h 774"/>
              <a:gd name="T16" fmla="*/ 142 w 982"/>
              <a:gd name="T17" fmla="*/ 528 h 774"/>
              <a:gd name="T18" fmla="*/ 186 w 982"/>
              <a:gd name="T19" fmla="*/ 482 h 774"/>
              <a:gd name="T20" fmla="*/ 236 w 982"/>
              <a:gd name="T21" fmla="*/ 438 h 774"/>
              <a:gd name="T22" fmla="*/ 294 w 982"/>
              <a:gd name="T23" fmla="*/ 398 h 774"/>
              <a:gd name="T24" fmla="*/ 360 w 982"/>
              <a:gd name="T25" fmla="*/ 360 h 774"/>
              <a:gd name="T26" fmla="*/ 426 w 982"/>
              <a:gd name="T27" fmla="*/ 332 h 774"/>
              <a:gd name="T28" fmla="*/ 488 w 982"/>
              <a:gd name="T29" fmla="*/ 314 h 774"/>
              <a:gd name="T30" fmla="*/ 544 w 982"/>
              <a:gd name="T31" fmla="*/ 304 h 774"/>
              <a:gd name="T32" fmla="*/ 594 w 982"/>
              <a:gd name="T33" fmla="*/ 300 h 774"/>
              <a:gd name="T34" fmla="*/ 638 w 982"/>
              <a:gd name="T35" fmla="*/ 300 h 774"/>
              <a:gd name="T36" fmla="*/ 678 w 982"/>
              <a:gd name="T37" fmla="*/ 304 h 774"/>
              <a:gd name="T38" fmla="*/ 710 w 982"/>
              <a:gd name="T39" fmla="*/ 312 h 774"/>
              <a:gd name="T40" fmla="*/ 736 w 982"/>
              <a:gd name="T41" fmla="*/ 320 h 774"/>
              <a:gd name="T42" fmla="*/ 754 w 982"/>
              <a:gd name="T43" fmla="*/ 326 h 774"/>
              <a:gd name="T44" fmla="*/ 766 w 982"/>
              <a:gd name="T45" fmla="*/ 332 h 774"/>
              <a:gd name="T46" fmla="*/ 770 w 982"/>
              <a:gd name="T47" fmla="*/ 334 h 774"/>
              <a:gd name="T48" fmla="*/ 680 w 982"/>
              <a:gd name="T49" fmla="*/ 476 h 774"/>
              <a:gd name="T50" fmla="*/ 982 w 982"/>
              <a:gd name="T51" fmla="*/ 370 h 774"/>
              <a:gd name="T52" fmla="*/ 912 w 982"/>
              <a:gd name="T53" fmla="*/ 0 h 774"/>
              <a:gd name="T54" fmla="*/ 854 w 982"/>
              <a:gd name="T55" fmla="*/ 150 h 774"/>
              <a:gd name="T56" fmla="*/ 850 w 982"/>
              <a:gd name="T57" fmla="*/ 148 h 774"/>
              <a:gd name="T58" fmla="*/ 838 w 982"/>
              <a:gd name="T59" fmla="*/ 142 h 774"/>
              <a:gd name="T60" fmla="*/ 822 w 982"/>
              <a:gd name="T61" fmla="*/ 134 h 774"/>
              <a:gd name="T62" fmla="*/ 798 w 982"/>
              <a:gd name="T63" fmla="*/ 126 h 774"/>
              <a:gd name="T64" fmla="*/ 768 w 982"/>
              <a:gd name="T65" fmla="*/ 120 h 774"/>
              <a:gd name="T66" fmla="*/ 732 w 982"/>
              <a:gd name="T67" fmla="*/ 114 h 774"/>
              <a:gd name="T68" fmla="*/ 692 w 982"/>
              <a:gd name="T69" fmla="*/ 110 h 774"/>
              <a:gd name="T70" fmla="*/ 646 w 982"/>
              <a:gd name="T71" fmla="*/ 110 h 774"/>
              <a:gd name="T72" fmla="*/ 596 w 982"/>
              <a:gd name="T73" fmla="*/ 116 h 774"/>
              <a:gd name="T74" fmla="*/ 540 w 982"/>
              <a:gd name="T75" fmla="*/ 126 h 774"/>
              <a:gd name="T76" fmla="*/ 482 w 982"/>
              <a:gd name="T77" fmla="*/ 146 h 774"/>
              <a:gd name="T78" fmla="*/ 422 w 982"/>
              <a:gd name="T79" fmla="*/ 172 h 774"/>
              <a:gd name="T80" fmla="*/ 356 w 982"/>
              <a:gd name="T81" fmla="*/ 210 h 774"/>
              <a:gd name="T82" fmla="*/ 290 w 982"/>
              <a:gd name="T83" fmla="*/ 258 h 774"/>
              <a:gd name="T84" fmla="*/ 230 w 982"/>
              <a:gd name="T85" fmla="*/ 310 h 774"/>
              <a:gd name="T86" fmla="*/ 178 w 982"/>
              <a:gd name="T87" fmla="*/ 364 h 774"/>
              <a:gd name="T88" fmla="*/ 136 w 982"/>
              <a:gd name="T89" fmla="*/ 422 h 774"/>
              <a:gd name="T90" fmla="*/ 100 w 982"/>
              <a:gd name="T91" fmla="*/ 480 h 774"/>
              <a:gd name="T92" fmla="*/ 72 w 982"/>
              <a:gd name="T93" fmla="*/ 536 h 774"/>
              <a:gd name="T94" fmla="*/ 48 w 982"/>
              <a:gd name="T95" fmla="*/ 590 h 774"/>
              <a:gd name="T96" fmla="*/ 30 w 982"/>
              <a:gd name="T97" fmla="*/ 640 h 774"/>
              <a:gd name="T98" fmla="*/ 18 w 982"/>
              <a:gd name="T99" fmla="*/ 684 h 774"/>
              <a:gd name="T100" fmla="*/ 8 w 982"/>
              <a:gd name="T101" fmla="*/ 722 h 774"/>
              <a:gd name="T102" fmla="*/ 4 w 982"/>
              <a:gd name="T103" fmla="*/ 750 h 774"/>
              <a:gd name="T104" fmla="*/ 0 w 982"/>
              <a:gd name="T105" fmla="*/ 768 h 774"/>
              <a:gd name="T106" fmla="*/ 0 w 982"/>
              <a:gd name="T107" fmla="*/ 774 h 7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982" h="774">
                <a:moveTo>
                  <a:pt x="0" y="774"/>
                </a:moveTo>
                <a:lnTo>
                  <a:pt x="2" y="770"/>
                </a:lnTo>
                <a:lnTo>
                  <a:pt x="8" y="754"/>
                </a:lnTo>
                <a:lnTo>
                  <a:pt x="16" y="730"/>
                </a:lnTo>
                <a:lnTo>
                  <a:pt x="32" y="698"/>
                </a:lnTo>
                <a:lnTo>
                  <a:pt x="50" y="660"/>
                </a:lnTo>
                <a:lnTo>
                  <a:pt x="76" y="618"/>
                </a:lnTo>
                <a:lnTo>
                  <a:pt x="106" y="574"/>
                </a:lnTo>
                <a:lnTo>
                  <a:pt x="142" y="528"/>
                </a:lnTo>
                <a:lnTo>
                  <a:pt x="186" y="482"/>
                </a:lnTo>
                <a:lnTo>
                  <a:pt x="236" y="438"/>
                </a:lnTo>
                <a:lnTo>
                  <a:pt x="294" y="398"/>
                </a:lnTo>
                <a:lnTo>
                  <a:pt x="360" y="360"/>
                </a:lnTo>
                <a:lnTo>
                  <a:pt x="426" y="332"/>
                </a:lnTo>
                <a:lnTo>
                  <a:pt x="488" y="314"/>
                </a:lnTo>
                <a:lnTo>
                  <a:pt x="544" y="304"/>
                </a:lnTo>
                <a:lnTo>
                  <a:pt x="594" y="300"/>
                </a:lnTo>
                <a:lnTo>
                  <a:pt x="638" y="300"/>
                </a:lnTo>
                <a:lnTo>
                  <a:pt x="678" y="304"/>
                </a:lnTo>
                <a:lnTo>
                  <a:pt x="710" y="312"/>
                </a:lnTo>
                <a:lnTo>
                  <a:pt x="736" y="320"/>
                </a:lnTo>
                <a:lnTo>
                  <a:pt x="754" y="326"/>
                </a:lnTo>
                <a:lnTo>
                  <a:pt x="766" y="332"/>
                </a:lnTo>
                <a:lnTo>
                  <a:pt x="770" y="334"/>
                </a:lnTo>
                <a:lnTo>
                  <a:pt x="680" y="476"/>
                </a:lnTo>
                <a:lnTo>
                  <a:pt x="982" y="370"/>
                </a:lnTo>
                <a:lnTo>
                  <a:pt x="912" y="0"/>
                </a:lnTo>
                <a:lnTo>
                  <a:pt x="854" y="150"/>
                </a:lnTo>
                <a:lnTo>
                  <a:pt x="850" y="148"/>
                </a:lnTo>
                <a:lnTo>
                  <a:pt x="838" y="142"/>
                </a:lnTo>
                <a:lnTo>
                  <a:pt x="822" y="134"/>
                </a:lnTo>
                <a:lnTo>
                  <a:pt x="798" y="126"/>
                </a:lnTo>
                <a:lnTo>
                  <a:pt x="768" y="120"/>
                </a:lnTo>
                <a:lnTo>
                  <a:pt x="732" y="114"/>
                </a:lnTo>
                <a:lnTo>
                  <a:pt x="692" y="110"/>
                </a:lnTo>
                <a:lnTo>
                  <a:pt x="646" y="110"/>
                </a:lnTo>
                <a:lnTo>
                  <a:pt x="596" y="116"/>
                </a:lnTo>
                <a:lnTo>
                  <a:pt x="540" y="126"/>
                </a:lnTo>
                <a:lnTo>
                  <a:pt x="482" y="146"/>
                </a:lnTo>
                <a:lnTo>
                  <a:pt x="422" y="172"/>
                </a:lnTo>
                <a:lnTo>
                  <a:pt x="356" y="210"/>
                </a:lnTo>
                <a:lnTo>
                  <a:pt x="290" y="258"/>
                </a:lnTo>
                <a:lnTo>
                  <a:pt x="230" y="310"/>
                </a:lnTo>
                <a:lnTo>
                  <a:pt x="178" y="364"/>
                </a:lnTo>
                <a:lnTo>
                  <a:pt x="136" y="422"/>
                </a:lnTo>
                <a:lnTo>
                  <a:pt x="100" y="480"/>
                </a:lnTo>
                <a:lnTo>
                  <a:pt x="72" y="536"/>
                </a:lnTo>
                <a:lnTo>
                  <a:pt x="48" y="590"/>
                </a:lnTo>
                <a:lnTo>
                  <a:pt x="30" y="640"/>
                </a:lnTo>
                <a:lnTo>
                  <a:pt x="18" y="684"/>
                </a:lnTo>
                <a:lnTo>
                  <a:pt x="8" y="722"/>
                </a:lnTo>
                <a:lnTo>
                  <a:pt x="4" y="750"/>
                </a:lnTo>
                <a:lnTo>
                  <a:pt x="0" y="768"/>
                </a:lnTo>
                <a:lnTo>
                  <a:pt x="0" y="774"/>
                </a:lnTo>
              </a:path>
            </a:pathLst>
          </a:custGeom>
          <a:gradFill rotWithShape="1">
            <a:gsLst>
              <a:gs pos="0">
                <a:srgbClr val="88CE58">
                  <a:gamma/>
                  <a:tint val="90980"/>
                  <a:invGamma/>
                  <a:alpha val="32001"/>
                </a:srgbClr>
              </a:gs>
              <a:gs pos="100000">
                <a:srgbClr val="88CE58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" name="Freeform 16"/>
          <p:cNvSpPr>
            <a:spLocks/>
          </p:cNvSpPr>
          <p:nvPr/>
        </p:nvSpPr>
        <p:spPr bwMode="gray">
          <a:xfrm rot="1754271">
            <a:off x="5467350" y="1508720"/>
            <a:ext cx="1466850" cy="1155700"/>
          </a:xfrm>
          <a:custGeom>
            <a:avLst/>
            <a:gdLst>
              <a:gd name="T0" fmla="*/ 0 w 982"/>
              <a:gd name="T1" fmla="*/ 774 h 774"/>
              <a:gd name="T2" fmla="*/ 2 w 982"/>
              <a:gd name="T3" fmla="*/ 770 h 774"/>
              <a:gd name="T4" fmla="*/ 8 w 982"/>
              <a:gd name="T5" fmla="*/ 754 h 774"/>
              <a:gd name="T6" fmla="*/ 16 w 982"/>
              <a:gd name="T7" fmla="*/ 730 h 774"/>
              <a:gd name="T8" fmla="*/ 32 w 982"/>
              <a:gd name="T9" fmla="*/ 698 h 774"/>
              <a:gd name="T10" fmla="*/ 50 w 982"/>
              <a:gd name="T11" fmla="*/ 660 h 774"/>
              <a:gd name="T12" fmla="*/ 76 w 982"/>
              <a:gd name="T13" fmla="*/ 618 h 774"/>
              <a:gd name="T14" fmla="*/ 106 w 982"/>
              <a:gd name="T15" fmla="*/ 574 h 774"/>
              <a:gd name="T16" fmla="*/ 142 w 982"/>
              <a:gd name="T17" fmla="*/ 528 h 774"/>
              <a:gd name="T18" fmla="*/ 186 w 982"/>
              <a:gd name="T19" fmla="*/ 482 h 774"/>
              <a:gd name="T20" fmla="*/ 236 w 982"/>
              <a:gd name="T21" fmla="*/ 438 h 774"/>
              <a:gd name="T22" fmla="*/ 294 w 982"/>
              <a:gd name="T23" fmla="*/ 398 h 774"/>
              <a:gd name="T24" fmla="*/ 360 w 982"/>
              <a:gd name="T25" fmla="*/ 360 h 774"/>
              <a:gd name="T26" fmla="*/ 426 w 982"/>
              <a:gd name="T27" fmla="*/ 332 h 774"/>
              <a:gd name="T28" fmla="*/ 488 w 982"/>
              <a:gd name="T29" fmla="*/ 314 h 774"/>
              <a:gd name="T30" fmla="*/ 544 w 982"/>
              <a:gd name="T31" fmla="*/ 304 h 774"/>
              <a:gd name="T32" fmla="*/ 594 w 982"/>
              <a:gd name="T33" fmla="*/ 300 h 774"/>
              <a:gd name="T34" fmla="*/ 638 w 982"/>
              <a:gd name="T35" fmla="*/ 300 h 774"/>
              <a:gd name="T36" fmla="*/ 678 w 982"/>
              <a:gd name="T37" fmla="*/ 304 h 774"/>
              <a:gd name="T38" fmla="*/ 710 w 982"/>
              <a:gd name="T39" fmla="*/ 312 h 774"/>
              <a:gd name="T40" fmla="*/ 736 w 982"/>
              <a:gd name="T41" fmla="*/ 320 h 774"/>
              <a:gd name="T42" fmla="*/ 754 w 982"/>
              <a:gd name="T43" fmla="*/ 326 h 774"/>
              <a:gd name="T44" fmla="*/ 766 w 982"/>
              <a:gd name="T45" fmla="*/ 332 h 774"/>
              <a:gd name="T46" fmla="*/ 770 w 982"/>
              <a:gd name="T47" fmla="*/ 334 h 774"/>
              <a:gd name="T48" fmla="*/ 680 w 982"/>
              <a:gd name="T49" fmla="*/ 476 h 774"/>
              <a:gd name="T50" fmla="*/ 982 w 982"/>
              <a:gd name="T51" fmla="*/ 370 h 774"/>
              <a:gd name="T52" fmla="*/ 912 w 982"/>
              <a:gd name="T53" fmla="*/ 0 h 774"/>
              <a:gd name="T54" fmla="*/ 854 w 982"/>
              <a:gd name="T55" fmla="*/ 150 h 774"/>
              <a:gd name="T56" fmla="*/ 850 w 982"/>
              <a:gd name="T57" fmla="*/ 148 h 774"/>
              <a:gd name="T58" fmla="*/ 838 w 982"/>
              <a:gd name="T59" fmla="*/ 142 h 774"/>
              <a:gd name="T60" fmla="*/ 822 w 982"/>
              <a:gd name="T61" fmla="*/ 134 h 774"/>
              <a:gd name="T62" fmla="*/ 798 w 982"/>
              <a:gd name="T63" fmla="*/ 126 h 774"/>
              <a:gd name="T64" fmla="*/ 768 w 982"/>
              <a:gd name="T65" fmla="*/ 120 h 774"/>
              <a:gd name="T66" fmla="*/ 732 w 982"/>
              <a:gd name="T67" fmla="*/ 114 h 774"/>
              <a:gd name="T68" fmla="*/ 692 w 982"/>
              <a:gd name="T69" fmla="*/ 110 h 774"/>
              <a:gd name="T70" fmla="*/ 646 w 982"/>
              <a:gd name="T71" fmla="*/ 110 h 774"/>
              <a:gd name="T72" fmla="*/ 596 w 982"/>
              <a:gd name="T73" fmla="*/ 116 h 774"/>
              <a:gd name="T74" fmla="*/ 540 w 982"/>
              <a:gd name="T75" fmla="*/ 126 h 774"/>
              <a:gd name="T76" fmla="*/ 482 w 982"/>
              <a:gd name="T77" fmla="*/ 146 h 774"/>
              <a:gd name="T78" fmla="*/ 422 w 982"/>
              <a:gd name="T79" fmla="*/ 172 h 774"/>
              <a:gd name="T80" fmla="*/ 356 w 982"/>
              <a:gd name="T81" fmla="*/ 210 h 774"/>
              <a:gd name="T82" fmla="*/ 290 w 982"/>
              <a:gd name="T83" fmla="*/ 258 h 774"/>
              <a:gd name="T84" fmla="*/ 230 w 982"/>
              <a:gd name="T85" fmla="*/ 310 h 774"/>
              <a:gd name="T86" fmla="*/ 178 w 982"/>
              <a:gd name="T87" fmla="*/ 364 h 774"/>
              <a:gd name="T88" fmla="*/ 136 w 982"/>
              <a:gd name="T89" fmla="*/ 422 h 774"/>
              <a:gd name="T90" fmla="*/ 100 w 982"/>
              <a:gd name="T91" fmla="*/ 480 h 774"/>
              <a:gd name="T92" fmla="*/ 72 w 982"/>
              <a:gd name="T93" fmla="*/ 536 h 774"/>
              <a:gd name="T94" fmla="*/ 48 w 982"/>
              <a:gd name="T95" fmla="*/ 590 h 774"/>
              <a:gd name="T96" fmla="*/ 30 w 982"/>
              <a:gd name="T97" fmla="*/ 640 h 774"/>
              <a:gd name="T98" fmla="*/ 18 w 982"/>
              <a:gd name="T99" fmla="*/ 684 h 774"/>
              <a:gd name="T100" fmla="*/ 8 w 982"/>
              <a:gd name="T101" fmla="*/ 722 h 774"/>
              <a:gd name="T102" fmla="*/ 4 w 982"/>
              <a:gd name="T103" fmla="*/ 750 h 774"/>
              <a:gd name="T104" fmla="*/ 0 w 982"/>
              <a:gd name="T105" fmla="*/ 768 h 774"/>
              <a:gd name="T106" fmla="*/ 0 w 982"/>
              <a:gd name="T107" fmla="*/ 774 h 7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982" h="774">
                <a:moveTo>
                  <a:pt x="0" y="774"/>
                </a:moveTo>
                <a:lnTo>
                  <a:pt x="2" y="770"/>
                </a:lnTo>
                <a:lnTo>
                  <a:pt x="8" y="754"/>
                </a:lnTo>
                <a:lnTo>
                  <a:pt x="16" y="730"/>
                </a:lnTo>
                <a:lnTo>
                  <a:pt x="32" y="698"/>
                </a:lnTo>
                <a:lnTo>
                  <a:pt x="50" y="660"/>
                </a:lnTo>
                <a:lnTo>
                  <a:pt x="76" y="618"/>
                </a:lnTo>
                <a:lnTo>
                  <a:pt x="106" y="574"/>
                </a:lnTo>
                <a:lnTo>
                  <a:pt x="142" y="528"/>
                </a:lnTo>
                <a:lnTo>
                  <a:pt x="186" y="482"/>
                </a:lnTo>
                <a:lnTo>
                  <a:pt x="236" y="438"/>
                </a:lnTo>
                <a:lnTo>
                  <a:pt x="294" y="398"/>
                </a:lnTo>
                <a:lnTo>
                  <a:pt x="360" y="360"/>
                </a:lnTo>
                <a:lnTo>
                  <a:pt x="426" y="332"/>
                </a:lnTo>
                <a:lnTo>
                  <a:pt x="488" y="314"/>
                </a:lnTo>
                <a:lnTo>
                  <a:pt x="544" y="304"/>
                </a:lnTo>
                <a:lnTo>
                  <a:pt x="594" y="300"/>
                </a:lnTo>
                <a:lnTo>
                  <a:pt x="638" y="300"/>
                </a:lnTo>
                <a:lnTo>
                  <a:pt x="678" y="304"/>
                </a:lnTo>
                <a:lnTo>
                  <a:pt x="710" y="312"/>
                </a:lnTo>
                <a:lnTo>
                  <a:pt x="736" y="320"/>
                </a:lnTo>
                <a:lnTo>
                  <a:pt x="754" y="326"/>
                </a:lnTo>
                <a:lnTo>
                  <a:pt x="766" y="332"/>
                </a:lnTo>
                <a:lnTo>
                  <a:pt x="770" y="334"/>
                </a:lnTo>
                <a:lnTo>
                  <a:pt x="680" y="476"/>
                </a:lnTo>
                <a:lnTo>
                  <a:pt x="982" y="370"/>
                </a:lnTo>
                <a:lnTo>
                  <a:pt x="912" y="0"/>
                </a:lnTo>
                <a:lnTo>
                  <a:pt x="854" y="150"/>
                </a:lnTo>
                <a:lnTo>
                  <a:pt x="850" y="148"/>
                </a:lnTo>
                <a:lnTo>
                  <a:pt x="838" y="142"/>
                </a:lnTo>
                <a:lnTo>
                  <a:pt x="822" y="134"/>
                </a:lnTo>
                <a:lnTo>
                  <a:pt x="798" y="126"/>
                </a:lnTo>
                <a:lnTo>
                  <a:pt x="768" y="120"/>
                </a:lnTo>
                <a:lnTo>
                  <a:pt x="732" y="114"/>
                </a:lnTo>
                <a:lnTo>
                  <a:pt x="692" y="110"/>
                </a:lnTo>
                <a:lnTo>
                  <a:pt x="646" y="110"/>
                </a:lnTo>
                <a:lnTo>
                  <a:pt x="596" y="116"/>
                </a:lnTo>
                <a:lnTo>
                  <a:pt x="540" y="126"/>
                </a:lnTo>
                <a:lnTo>
                  <a:pt x="482" y="146"/>
                </a:lnTo>
                <a:lnTo>
                  <a:pt x="422" y="172"/>
                </a:lnTo>
                <a:lnTo>
                  <a:pt x="356" y="210"/>
                </a:lnTo>
                <a:lnTo>
                  <a:pt x="290" y="258"/>
                </a:lnTo>
                <a:lnTo>
                  <a:pt x="230" y="310"/>
                </a:lnTo>
                <a:lnTo>
                  <a:pt x="178" y="364"/>
                </a:lnTo>
                <a:lnTo>
                  <a:pt x="136" y="422"/>
                </a:lnTo>
                <a:lnTo>
                  <a:pt x="100" y="480"/>
                </a:lnTo>
                <a:lnTo>
                  <a:pt x="72" y="536"/>
                </a:lnTo>
                <a:lnTo>
                  <a:pt x="48" y="590"/>
                </a:lnTo>
                <a:lnTo>
                  <a:pt x="30" y="640"/>
                </a:lnTo>
                <a:lnTo>
                  <a:pt x="18" y="684"/>
                </a:lnTo>
                <a:lnTo>
                  <a:pt x="8" y="722"/>
                </a:lnTo>
                <a:lnTo>
                  <a:pt x="4" y="750"/>
                </a:lnTo>
                <a:lnTo>
                  <a:pt x="0" y="768"/>
                </a:lnTo>
                <a:lnTo>
                  <a:pt x="0" y="774"/>
                </a:lnTo>
              </a:path>
            </a:pathLst>
          </a:custGeom>
          <a:gradFill rotWithShape="1">
            <a:gsLst>
              <a:gs pos="0">
                <a:srgbClr val="AD83EB">
                  <a:gamma/>
                  <a:tint val="90980"/>
                  <a:invGamma/>
                  <a:alpha val="32001"/>
                </a:srgbClr>
              </a:gs>
              <a:gs pos="100000">
                <a:srgbClr val="AD83EB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" name="Text Box 17"/>
          <p:cNvSpPr txBox="1">
            <a:spLocks noChangeArrowheads="1"/>
          </p:cNvSpPr>
          <p:nvPr/>
        </p:nvSpPr>
        <p:spPr bwMode="gray">
          <a:xfrm>
            <a:off x="1255121" y="2600920"/>
            <a:ext cx="123944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FFFFFF"/>
                </a:solidFill>
              </a:rPr>
              <a:t>1519-YIL</a:t>
            </a:r>
          </a:p>
        </p:txBody>
      </p:sp>
      <p:sp>
        <p:nvSpPr>
          <p:cNvPr id="11" name="Text Box 20"/>
          <p:cNvSpPr txBox="1">
            <a:spLocks noChangeArrowheads="1"/>
          </p:cNvSpPr>
          <p:nvPr/>
        </p:nvSpPr>
        <p:spPr bwMode="gray">
          <a:xfrm>
            <a:off x="838200" y="3413720"/>
            <a:ext cx="2133600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en-US" sz="3200" b="1" dirty="0">
                <a:ln w="50800"/>
                <a:solidFill>
                  <a:schemeClr val="bg1">
                    <a:shade val="50000"/>
                  </a:schemeClr>
                </a:solidFill>
                <a:effectLst>
                  <a:reflection blurRad="6350" stA="55000" endA="50" endPos="85000" dir="5400000" sy="-100000" algn="bl" rotWithShape="0"/>
                </a:effectLst>
              </a:rPr>
              <a:t>QOBUL DEVONI</a:t>
            </a:r>
          </a:p>
        </p:txBody>
      </p:sp>
      <p:sp>
        <p:nvSpPr>
          <p:cNvPr id="12" name="Text Box 21"/>
          <p:cNvSpPr txBox="1">
            <a:spLocks noChangeArrowheads="1"/>
          </p:cNvSpPr>
          <p:nvPr/>
        </p:nvSpPr>
        <p:spPr bwMode="gray">
          <a:xfrm>
            <a:off x="3505200" y="3502496"/>
            <a:ext cx="213360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en-US" sz="2800" b="1" dirty="0">
                <a:ln w="50800"/>
                <a:solidFill>
                  <a:schemeClr val="bg1">
                    <a:shade val="50000"/>
                  </a:schemeClr>
                </a:solidFill>
                <a:effectLst>
                  <a:reflection blurRad="6350" stA="55000" endA="50" endPos="85000" dir="5400000" sy="-100000" algn="bl" rotWithShape="0"/>
                </a:effectLst>
              </a:rPr>
              <a:t>HIND DEVONI</a:t>
            </a:r>
          </a:p>
        </p:txBody>
      </p:sp>
      <p:sp>
        <p:nvSpPr>
          <p:cNvPr id="13" name="Text Box 22"/>
          <p:cNvSpPr txBox="1">
            <a:spLocks noChangeArrowheads="1"/>
          </p:cNvSpPr>
          <p:nvPr/>
        </p:nvSpPr>
        <p:spPr bwMode="gray">
          <a:xfrm>
            <a:off x="6192079" y="3354983"/>
            <a:ext cx="2133600" cy="4154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en-US" sz="2100" b="1" dirty="0">
                <a:ln w="50800"/>
                <a:solidFill>
                  <a:schemeClr val="bg1">
                    <a:shade val="50000"/>
                  </a:schemeClr>
                </a:solidFill>
                <a:effectLst>
                  <a:reflection blurRad="6350" stA="55000" endA="50" endPos="85000" dir="5400000" sy="-100000" algn="bl" rotWithShape="0"/>
                </a:effectLst>
              </a:rPr>
              <a:t>BOBURNOMA</a:t>
            </a:r>
          </a:p>
        </p:txBody>
      </p:sp>
      <p:sp>
        <p:nvSpPr>
          <p:cNvPr id="14" name="AutoShape 23"/>
          <p:cNvSpPr>
            <a:spLocks noChangeArrowheads="1"/>
          </p:cNvSpPr>
          <p:nvPr/>
        </p:nvSpPr>
        <p:spPr bwMode="gray">
          <a:xfrm>
            <a:off x="3429000" y="2592983"/>
            <a:ext cx="2438400" cy="439737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D79133"/>
              </a:gs>
              <a:gs pos="100000">
                <a:srgbClr val="D79133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5" name="Text Box 18"/>
          <p:cNvSpPr txBox="1">
            <a:spLocks noChangeArrowheads="1"/>
          </p:cNvSpPr>
          <p:nvPr/>
        </p:nvSpPr>
        <p:spPr bwMode="gray">
          <a:xfrm>
            <a:off x="3401249" y="2618383"/>
            <a:ext cx="242406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FFFFFF"/>
                </a:solidFill>
              </a:rPr>
              <a:t>1528-1529-YILLAR</a:t>
            </a:r>
          </a:p>
        </p:txBody>
      </p:sp>
      <p:sp>
        <p:nvSpPr>
          <p:cNvPr id="16" name="AutoShape 24"/>
          <p:cNvSpPr>
            <a:spLocks noChangeArrowheads="1"/>
          </p:cNvSpPr>
          <p:nvPr/>
        </p:nvSpPr>
        <p:spPr bwMode="gray">
          <a:xfrm>
            <a:off x="6096000" y="2575520"/>
            <a:ext cx="2438400" cy="439738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4B71DD"/>
              </a:gs>
              <a:gs pos="100000">
                <a:srgbClr val="4B71DD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7" name="Text Box 25"/>
          <p:cNvSpPr txBox="1">
            <a:spLocks noChangeArrowheads="1"/>
          </p:cNvSpPr>
          <p:nvPr/>
        </p:nvSpPr>
        <p:spPr bwMode="gray">
          <a:xfrm>
            <a:off x="6068248" y="2600920"/>
            <a:ext cx="242406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FFFFFF"/>
                </a:solidFill>
              </a:rPr>
              <a:t>1525-1530-YILLAR</a:t>
            </a:r>
          </a:p>
        </p:txBody>
      </p:sp>
      <p:sp>
        <p:nvSpPr>
          <p:cNvPr id="18" name="Rectangle 15"/>
          <p:cNvSpPr>
            <a:spLocks noChangeArrowheads="1"/>
          </p:cNvSpPr>
          <p:nvPr/>
        </p:nvSpPr>
        <p:spPr bwMode="gray">
          <a:xfrm>
            <a:off x="1026258" y="558324"/>
            <a:ext cx="7866222" cy="905393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9" name="Rectangle 13"/>
          <p:cNvSpPr>
            <a:spLocks noChangeArrowheads="1"/>
          </p:cNvSpPr>
          <p:nvPr/>
        </p:nvSpPr>
        <p:spPr bwMode="gray">
          <a:xfrm>
            <a:off x="698313" y="404663"/>
            <a:ext cx="7834127" cy="869757"/>
          </a:xfrm>
          <a:prstGeom prst="rect">
            <a:avLst/>
          </a:prstGeom>
          <a:gradFill rotWithShape="1">
            <a:gsLst>
              <a:gs pos="0">
                <a:srgbClr val="ABC9BC">
                  <a:gamma/>
                  <a:tint val="0"/>
                  <a:invGamma/>
                </a:srgbClr>
              </a:gs>
              <a:gs pos="100000">
                <a:srgbClr val="ABC9BC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endParaRPr lang="ru-RU" sz="24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20" name="Заголовок 22"/>
          <p:cNvSpPr txBox="1">
            <a:spLocks/>
          </p:cNvSpPr>
          <p:nvPr/>
        </p:nvSpPr>
        <p:spPr bwMode="auto">
          <a:xfrm>
            <a:off x="760040" y="620688"/>
            <a:ext cx="7772400" cy="8697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r>
              <a:rPr lang="en-US" sz="2800" b="1" dirty="0">
                <a:ln w="50800"/>
                <a:solidFill>
                  <a:schemeClr val="bg1">
                    <a:shade val="50000"/>
                  </a:schemeClr>
                </a:solidFill>
                <a:effectLst>
                  <a:reflection blurRad="6350" stA="55000" endA="50" endPos="85000" dir="5400000" sy="-100000" algn="bl" rotWithShape="0"/>
                </a:effectLst>
              </a:rPr>
              <a:t>ZAHIRIDDIN MUHAMMAD BOBUR YARATGAN ASARLAR:</a:t>
            </a:r>
            <a:r>
              <a:rPr lang="ru-RU" sz="2800" b="1" dirty="0">
                <a:ln w="50800"/>
                <a:solidFill>
                  <a:schemeClr val="bg1">
                    <a:shade val="50000"/>
                  </a:schemeClr>
                </a:solidFill>
                <a:effectLst>
                  <a:reflection blurRad="6350" stA="55000" endA="50" endPos="85000" dir="5400000" sy="-100000" algn="bl" rotWithShape="0"/>
                </a:effectLst>
              </a:rPr>
              <a:t/>
            </a:r>
            <a:br>
              <a:rPr lang="ru-RU" sz="2800" b="1" dirty="0">
                <a:ln w="50800"/>
                <a:solidFill>
                  <a:schemeClr val="bg1">
                    <a:shade val="50000"/>
                  </a:schemeClr>
                </a:solidFill>
                <a:effectLst>
                  <a:reflection blurRad="6350" stA="55000" endA="50" endPos="85000" dir="5400000" sy="-100000" algn="bl" rotWithShape="0"/>
                </a:effectLst>
              </a:rPr>
            </a:br>
            <a:endParaRPr lang="ru-RU" sz="2800" b="1" dirty="0">
              <a:ln w="50800"/>
              <a:solidFill>
                <a:schemeClr val="bg1">
                  <a:shade val="50000"/>
                </a:schemeClr>
              </a:solidFill>
              <a:effectLst>
                <a:reflection blurRad="6350" stA="55000" endA="50" endPos="85000" dir="5400000" sy="-100000" algn="bl" rotWithShape="0"/>
              </a:effectLst>
            </a:endParaRPr>
          </a:p>
        </p:txBody>
      </p:sp>
      <p:sp>
        <p:nvSpPr>
          <p:cNvPr id="21" name="Text Box 22"/>
          <p:cNvSpPr txBox="1">
            <a:spLocks noChangeArrowheads="1"/>
          </p:cNvSpPr>
          <p:nvPr/>
        </p:nvSpPr>
        <p:spPr bwMode="gray">
          <a:xfrm>
            <a:off x="6088063" y="3912391"/>
            <a:ext cx="2390016" cy="20774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en-US" sz="2100" b="1" dirty="0">
                <a:ln w="50800"/>
                <a:solidFill>
                  <a:schemeClr val="bg1">
                    <a:shade val="50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</a:rPr>
              <a:t>USBU ASAR:</a:t>
            </a:r>
          </a:p>
          <a:p>
            <a:r>
              <a:rPr lang="en-US" b="1" dirty="0">
                <a:ln w="50800"/>
                <a:solidFill>
                  <a:schemeClr val="bg1">
                    <a:shade val="50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</a:rPr>
              <a:t>“</a:t>
            </a:r>
            <a:r>
              <a:rPr lang="uz-Cyrl-UZ" b="1" dirty="0">
                <a:ln w="50800"/>
                <a:solidFill>
                  <a:schemeClr val="bg1">
                    <a:shade val="50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</a:rPr>
              <a:t>TUZUKI</a:t>
            </a:r>
            <a:r>
              <a:rPr lang="en-US" b="1" dirty="0">
                <a:ln w="50800"/>
                <a:solidFill>
                  <a:schemeClr val="bg1">
                    <a:shade val="50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uz-Cyrl-UZ" b="1" dirty="0">
                <a:ln w="50800"/>
                <a:solidFill>
                  <a:schemeClr val="bg1">
                    <a:shade val="50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</a:rPr>
              <a:t>BOBURIY” “VOQEOTI BOBURIY”, “VOQEANOMA</a:t>
            </a:r>
            <a:r>
              <a:rPr lang="en-US" b="1" dirty="0">
                <a:ln w="50800"/>
                <a:solidFill>
                  <a:schemeClr val="bg1">
                    <a:shade val="50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</a:rPr>
              <a:t>”</a:t>
            </a:r>
          </a:p>
          <a:p>
            <a:r>
              <a:rPr lang="en-US" b="1" dirty="0" err="1">
                <a:ln w="50800"/>
                <a:solidFill>
                  <a:schemeClr val="bg1">
                    <a:shade val="50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</a:rPr>
              <a:t>Nomlari</a:t>
            </a:r>
            <a:r>
              <a:rPr lang="en-US" b="1" dirty="0">
                <a:ln w="50800"/>
                <a:solidFill>
                  <a:schemeClr val="bg1">
                    <a:shade val="50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b="1" dirty="0" err="1">
                <a:ln w="50800"/>
                <a:solidFill>
                  <a:schemeClr val="bg1">
                    <a:shade val="50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</a:rPr>
              <a:t>bilan</a:t>
            </a:r>
            <a:r>
              <a:rPr lang="en-US" b="1" dirty="0">
                <a:ln w="50800"/>
                <a:solidFill>
                  <a:schemeClr val="bg1">
                    <a:shade val="50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</a:rPr>
              <a:t> ham </a:t>
            </a:r>
            <a:r>
              <a:rPr lang="en-US" b="1" dirty="0" err="1">
                <a:ln w="50800"/>
                <a:solidFill>
                  <a:schemeClr val="bg1">
                    <a:shade val="50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</a:rPr>
              <a:t>mashhur</a:t>
            </a:r>
            <a:endParaRPr lang="en-US" b="1" dirty="0">
              <a:ln w="50800"/>
              <a:solidFill>
                <a:schemeClr val="bg1">
                  <a:shade val="50000"/>
                </a:schemeClr>
              </a:solidFill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22" name="Freeform 5"/>
          <p:cNvSpPr>
            <a:spLocks/>
          </p:cNvSpPr>
          <p:nvPr/>
        </p:nvSpPr>
        <p:spPr bwMode="gray">
          <a:xfrm rot="10800000">
            <a:off x="7660456" y="323422"/>
            <a:ext cx="1016000" cy="945337"/>
          </a:xfrm>
          <a:custGeom>
            <a:avLst/>
            <a:gdLst>
              <a:gd name="T0" fmla="*/ 88 w 1104"/>
              <a:gd name="T1" fmla="*/ 1160 h 1256"/>
              <a:gd name="T2" fmla="*/ 88 w 1104"/>
              <a:gd name="T3" fmla="*/ 0 h 1256"/>
              <a:gd name="T4" fmla="*/ 0 w 1104"/>
              <a:gd name="T5" fmla="*/ 0 h 1256"/>
              <a:gd name="T6" fmla="*/ 0 w 1104"/>
              <a:gd name="T7" fmla="*/ 1256 h 1256"/>
              <a:gd name="T8" fmla="*/ 1104 w 1104"/>
              <a:gd name="T9" fmla="*/ 1256 h 1256"/>
              <a:gd name="T10" fmla="*/ 1104 w 1104"/>
              <a:gd name="T11" fmla="*/ 1160 h 1256"/>
              <a:gd name="T12" fmla="*/ 88 w 1104"/>
              <a:gd name="T13" fmla="*/ 1160 h 1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04" h="1256">
                <a:moveTo>
                  <a:pt x="88" y="1160"/>
                </a:moveTo>
                <a:lnTo>
                  <a:pt x="88" y="0"/>
                </a:lnTo>
                <a:lnTo>
                  <a:pt x="0" y="0"/>
                </a:lnTo>
                <a:lnTo>
                  <a:pt x="0" y="1256"/>
                </a:lnTo>
                <a:lnTo>
                  <a:pt x="1104" y="1256"/>
                </a:lnTo>
                <a:lnTo>
                  <a:pt x="1104" y="1160"/>
                </a:lnTo>
                <a:lnTo>
                  <a:pt x="88" y="1160"/>
                </a:lnTo>
                <a:close/>
              </a:path>
            </a:pathLst>
          </a:custGeom>
          <a:gradFill rotWithShape="1">
            <a:gsLst>
              <a:gs pos="0">
                <a:srgbClr val="33CCCC"/>
              </a:gs>
              <a:gs pos="50000">
                <a:srgbClr val="33CCCC">
                  <a:gamma/>
                  <a:tint val="21176"/>
                  <a:invGamma/>
                </a:srgbClr>
              </a:gs>
              <a:gs pos="100000">
                <a:srgbClr val="33CCCC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3" name="Freeform 5"/>
          <p:cNvSpPr>
            <a:spLocks/>
          </p:cNvSpPr>
          <p:nvPr/>
        </p:nvSpPr>
        <p:spPr bwMode="gray">
          <a:xfrm>
            <a:off x="539552" y="467439"/>
            <a:ext cx="1016000" cy="945337"/>
          </a:xfrm>
          <a:custGeom>
            <a:avLst/>
            <a:gdLst>
              <a:gd name="T0" fmla="*/ 88 w 1104"/>
              <a:gd name="T1" fmla="*/ 1160 h 1256"/>
              <a:gd name="T2" fmla="*/ 88 w 1104"/>
              <a:gd name="T3" fmla="*/ 0 h 1256"/>
              <a:gd name="T4" fmla="*/ 0 w 1104"/>
              <a:gd name="T5" fmla="*/ 0 h 1256"/>
              <a:gd name="T6" fmla="*/ 0 w 1104"/>
              <a:gd name="T7" fmla="*/ 1256 h 1256"/>
              <a:gd name="T8" fmla="*/ 1104 w 1104"/>
              <a:gd name="T9" fmla="*/ 1256 h 1256"/>
              <a:gd name="T10" fmla="*/ 1104 w 1104"/>
              <a:gd name="T11" fmla="*/ 1160 h 1256"/>
              <a:gd name="T12" fmla="*/ 88 w 1104"/>
              <a:gd name="T13" fmla="*/ 1160 h 1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04" h="1256">
                <a:moveTo>
                  <a:pt x="88" y="1160"/>
                </a:moveTo>
                <a:lnTo>
                  <a:pt x="88" y="0"/>
                </a:lnTo>
                <a:lnTo>
                  <a:pt x="0" y="0"/>
                </a:lnTo>
                <a:lnTo>
                  <a:pt x="0" y="1256"/>
                </a:lnTo>
                <a:lnTo>
                  <a:pt x="1104" y="1256"/>
                </a:lnTo>
                <a:lnTo>
                  <a:pt x="1104" y="1160"/>
                </a:lnTo>
                <a:lnTo>
                  <a:pt x="88" y="1160"/>
                </a:lnTo>
                <a:close/>
              </a:path>
            </a:pathLst>
          </a:custGeom>
          <a:gradFill rotWithShape="1">
            <a:gsLst>
              <a:gs pos="0">
                <a:srgbClr val="33CCCC"/>
              </a:gs>
              <a:gs pos="50000">
                <a:srgbClr val="33CCCC">
                  <a:gamma/>
                  <a:tint val="21176"/>
                  <a:invGamma/>
                </a:srgbClr>
              </a:gs>
              <a:gs pos="100000">
                <a:srgbClr val="33CCCC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23263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LASHSPRING_BG_AUDIO_DURATION_TAG" val="0.0000000"/>
  <p:tag name="ISPRING_UUID" val="{0C816442-C622-48F0-B931-517024BF1AFA}"/>
  <p:tag name="ISPRING_RESOURCE_FOLDER" val="D:\BOBUR HAQIDA\yaxshirog`i\"/>
  <p:tag name="ISPRING_PRESENTATION_PATH" val="D:\BOBUR HAQIDA\yaxshirog`i.pptx"/>
  <p:tag name="ISPRING_PRESENTATION_INFO" val="&lt;?xml version=&quot;1.0&quot; encoding=&quot;UTF-8&quot; standalone=&quot;no&quot; ?&gt;&#10;&lt;presentation&gt;&#10;&#10;  &lt;slides&gt;&#10;    &lt;slide duration=&quot;18336&quot; id=&quot;{51F7EE35-753D-483F-B834-921839E8D489}&quot; pptId=&quot;386&quot; transitionDuration=&quot;0&quot;/&gt;&#10;    &lt;slide duration=&quot;2000&quot; id=&quot;{89C90C4E-A2E3-4FA7-8C66-738CACD0D024}&quot; pptId=&quot;385&quot; transitionDuration=&quot;4000&quot;/&gt;&#10;    &lt;slide duration=&quot;4391&quot; id=&quot;{AAD65616-85B8-4519-9FE0-22330009F4BC}&quot; pptId=&quot;387&quot; transitionDuration=&quot;1600&quot;/&gt;&#10;    &lt;slide duration=&quot;1&quot; id=&quot;{FFD059BC-4F5A-47E4-B3BF-0C06D01A7B99}&quot; pptId=&quot;388&quot; transitionDuration=&quot;1600&quot;/&gt;&#10;  &lt;/slides&gt;&#10;&#10;  &lt;narration&gt;&#10;    &lt;audioTracks&gt;&#10;      &lt;audioTrack duration=&quot;6010&quot; slideId=&quot;{AAD65616-85B8-4519-9FE0-22330009F4BC}&quot; startTime=&quot;0&quot; volume=&quot;1&quot;&gt;&#10;        &lt;file modifyTime=&quot;2015-02-11T06:07:08&quot; size=&quot;1060208&quot;&gt;&#10;          &lt;path full=&quot;D:\BOBUR HAQIDA\yaxshirog`i\audio\Wed Feb 11 09-07-00 2015.wav&quot; relative=&quot;yaxshirog`i\audio\Wed Feb 11 09-07-00 2015.wav&quot; resource=&quot;Wed Feb 11 09-07-00 2015.wav&quot;/&gt;&#10;        &lt;/file&gt;&#10;        &lt;trim end=&quot;19&quot; start=&quot;0&quot;/&gt;&#10;        &lt;audio channels=&quot;2&quot; sampleRate=&quot;44100&quot;/&gt;&#10;      &lt;/audioTrack&gt;&#10;      &lt;audioTrack duration=&quot;18300&quot; slideId=&quot;{51F7EE35-753D-483F-B834-921839E8D489}&quot; startTime=&quot;0&quot; stepIndex=&quot;0&quot; volume=&quot;1&quot;&gt;&#10;        &lt;file modifyTime=&quot;2015-02-11T06:09:50&quot; size=&quot;3228164&quot;&gt;&#10;          &lt;path full=&quot;D:\BOBUR HAQIDA\yaxshirog`i\audio\Wed Feb 11 09-09-31 2015.wav&quot; relative=&quot;yaxshirog`i\audio\Wed Feb 11 09-09-31 2015.wav&quot; resource=&quot;Wed Feb 11 09-09-31 2015.wav&quot;/&gt;&#10;        &lt;/file&gt;&#10;        &lt;audio channels=&quot;2&quot; sampleRate=&quot;44100&quot;/&gt;&#10;      &lt;/audioTrack&gt;&#10;    &lt;/audioTracks&gt;&#10;  &lt;/narration&gt;&#10;&#10;&lt;/presentation&gt;&#10;"/>
  <p:tag name="ISPRING_RESOURCE_PATHS_HASH_2" val="a643de0cef6a5a2e0944b5528583611f3fcbd3f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NDENT_LEVEL" val="0"/>
  <p:tag name="ISPRING_PRESENTER_ID" val="None"/>
  <p:tag name="ISPRING_SLIDE_ID" val="{51F7EE35-753D-483F-B834-921839E8D489}"/>
  <p:tag name="GENSWF_ADVANCE_TIME" val="18.336"/>
  <p:tag name="TIMING" val="|18.336"/>
  <p:tag name="ISPRING_CUSTOM_TIMING_USED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" val="{89C90C4E-A2E3-4FA7-8C66-738CACD0D024}"/>
  <p:tag name="GENSWF_ADVANCE_TIME" val="2"/>
  <p:tag name="TIMING" val="|2"/>
  <p:tag name="ISPRING_CUSTOM_TIMING_USED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" val="{AAD65616-85B8-4519-9FE0-22330009F4BC}"/>
  <p:tag name="GENSWF_ADVANCE_TIME" val="4.391"/>
  <p:tag name="TIMING" val="|4.391"/>
  <p:tag name="ISPRING_CUSTOM_TIMING_USED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" val="{FFD059BC-4F5A-47E4-B3BF-0C06D01A7B99}"/>
  <p:tag name="GENSWF_ADVANCE_TIME" val="0.001"/>
  <p:tag name="TIMING" val="|0.001"/>
  <p:tag name="ISPRING_CUSTOM_TIMING_USED" val="1"/>
</p:tagLst>
</file>

<file path=ppt/theme/theme1.xml><?xml version="1.0" encoding="utf-8"?>
<a:theme xmlns:a="http://schemas.openxmlformats.org/drawingml/2006/main" name="TG_Diagram_069">
  <a:themeElements>
    <a:clrScheme name="CD100_dark_2002 7">
      <a:dk1>
        <a:srgbClr val="003B76"/>
      </a:dk1>
      <a:lt1>
        <a:srgbClr val="FFFFFF"/>
      </a:lt1>
      <a:dk2>
        <a:srgbClr val="003399"/>
      </a:dk2>
      <a:lt2>
        <a:srgbClr val="C0C0C0"/>
      </a:lt2>
      <a:accent1>
        <a:srgbClr val="FCC704"/>
      </a:accent1>
      <a:accent2>
        <a:srgbClr val="A01DD5"/>
      </a:accent2>
      <a:accent3>
        <a:srgbClr val="AAADCA"/>
      </a:accent3>
      <a:accent4>
        <a:srgbClr val="DADADA"/>
      </a:accent4>
      <a:accent5>
        <a:srgbClr val="FDE0AA"/>
      </a:accent5>
      <a:accent6>
        <a:srgbClr val="9119C1"/>
      </a:accent6>
      <a:hlink>
        <a:srgbClr val="66C5F4"/>
      </a:hlink>
      <a:folHlink>
        <a:srgbClr val="009999"/>
      </a:folHlink>
    </a:clrScheme>
    <a:fontScheme name="CD100_dark_2002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D100_dark_2002 1">
        <a:dk1>
          <a:srgbClr val="622100"/>
        </a:dk1>
        <a:lt1>
          <a:srgbClr val="FFFFFF"/>
        </a:lt1>
        <a:dk2>
          <a:srgbClr val="800000"/>
        </a:dk2>
        <a:lt2>
          <a:srgbClr val="FFFFCC"/>
        </a:lt2>
        <a:accent1>
          <a:srgbClr val="E42B00"/>
        </a:accent1>
        <a:accent2>
          <a:srgbClr val="996600"/>
        </a:accent2>
        <a:accent3>
          <a:srgbClr val="C0AAAA"/>
        </a:accent3>
        <a:accent4>
          <a:srgbClr val="DADADA"/>
        </a:accent4>
        <a:accent5>
          <a:srgbClr val="EFACAA"/>
        </a:accent5>
        <a:accent6>
          <a:srgbClr val="8A5C00"/>
        </a:accent6>
        <a:hlink>
          <a:srgbClr val="FADF6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D100_dark_2002 2">
        <a:dk1>
          <a:srgbClr val="5F4545"/>
        </a:dk1>
        <a:lt1>
          <a:srgbClr val="FFFFFF"/>
        </a:lt1>
        <a:dk2>
          <a:srgbClr val="8F6969"/>
        </a:dk2>
        <a:lt2>
          <a:srgbClr val="FFFFCC"/>
        </a:lt2>
        <a:accent1>
          <a:srgbClr val="CC6600"/>
        </a:accent1>
        <a:accent2>
          <a:srgbClr val="924C0C"/>
        </a:accent2>
        <a:accent3>
          <a:srgbClr val="C6B9B9"/>
        </a:accent3>
        <a:accent4>
          <a:srgbClr val="DADADA"/>
        </a:accent4>
        <a:accent5>
          <a:srgbClr val="E2B8AA"/>
        </a:accent5>
        <a:accent6>
          <a:srgbClr val="84440A"/>
        </a:accent6>
        <a:hlink>
          <a:srgbClr val="CFD375"/>
        </a:hlink>
        <a:folHlink>
          <a:srgbClr val="98BB9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D100_dark_2002 3">
        <a:dk1>
          <a:srgbClr val="003B76"/>
        </a:dk1>
        <a:lt1>
          <a:srgbClr val="FFFFFF"/>
        </a:lt1>
        <a:dk2>
          <a:srgbClr val="0066CC"/>
        </a:dk2>
        <a:lt2>
          <a:srgbClr val="CCECFF"/>
        </a:lt2>
        <a:accent1>
          <a:srgbClr val="33CCCC"/>
        </a:accent1>
        <a:accent2>
          <a:srgbClr val="66CCFF"/>
        </a:accent2>
        <a:accent3>
          <a:srgbClr val="AAB8E2"/>
        </a:accent3>
        <a:accent4>
          <a:srgbClr val="DADADA"/>
        </a:accent4>
        <a:accent5>
          <a:srgbClr val="ADE2E2"/>
        </a:accent5>
        <a:accent6>
          <a:srgbClr val="5CB9E7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D100_dark_2002 4">
        <a:dk1>
          <a:srgbClr val="005856"/>
        </a:dk1>
        <a:lt1>
          <a:srgbClr val="FFFFFF"/>
        </a:lt1>
        <a:dk2>
          <a:srgbClr val="008080"/>
        </a:dk2>
        <a:lt2>
          <a:srgbClr val="FFFFCC"/>
        </a:lt2>
        <a:accent1>
          <a:srgbClr val="0099CC"/>
        </a:accent1>
        <a:accent2>
          <a:srgbClr val="00CCFF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B9E7"/>
        </a:accent6>
        <a:hlink>
          <a:srgbClr val="1ACE9F"/>
        </a:hlink>
        <a:folHlink>
          <a:srgbClr val="948CC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D100_dark_2002 5">
        <a:dk1>
          <a:srgbClr val="4C4E44"/>
        </a:dk1>
        <a:lt1>
          <a:srgbClr val="FFFFFF"/>
        </a:lt1>
        <a:dk2>
          <a:srgbClr val="686B5D"/>
        </a:dk2>
        <a:lt2>
          <a:srgbClr val="D6D5C6"/>
        </a:lt2>
        <a:accent1>
          <a:srgbClr val="898D79"/>
        </a:accent1>
        <a:accent2>
          <a:srgbClr val="4D4F45"/>
        </a:accent2>
        <a:accent3>
          <a:srgbClr val="B9BAB6"/>
        </a:accent3>
        <a:accent4>
          <a:srgbClr val="DADADA"/>
        </a:accent4>
        <a:accent5>
          <a:srgbClr val="C4C5BE"/>
        </a:accent5>
        <a:accent6>
          <a:srgbClr val="45473E"/>
        </a:accent6>
        <a:hlink>
          <a:srgbClr val="58BE67"/>
        </a:hlink>
        <a:folHlink>
          <a:srgbClr val="C0C64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D100_dark_2002 6">
        <a:dk1>
          <a:srgbClr val="003B76"/>
        </a:dk1>
        <a:lt1>
          <a:srgbClr val="FFFFFF"/>
        </a:lt1>
        <a:dk2>
          <a:srgbClr val="003399"/>
        </a:dk2>
        <a:lt2>
          <a:srgbClr val="C0C0C0"/>
        </a:lt2>
        <a:accent1>
          <a:srgbClr val="FCC704"/>
        </a:accent1>
        <a:accent2>
          <a:srgbClr val="A01DD5"/>
        </a:accent2>
        <a:accent3>
          <a:srgbClr val="AAADCA"/>
        </a:accent3>
        <a:accent4>
          <a:srgbClr val="DADADA"/>
        </a:accent4>
        <a:accent5>
          <a:srgbClr val="FDE0AA"/>
        </a:accent5>
        <a:accent6>
          <a:srgbClr val="9119C1"/>
        </a:accent6>
        <a:hlink>
          <a:srgbClr val="126CD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D100_dark_2002 7">
        <a:dk1>
          <a:srgbClr val="003B76"/>
        </a:dk1>
        <a:lt1>
          <a:srgbClr val="FFFFFF"/>
        </a:lt1>
        <a:dk2>
          <a:srgbClr val="003399"/>
        </a:dk2>
        <a:lt2>
          <a:srgbClr val="C0C0C0"/>
        </a:lt2>
        <a:accent1>
          <a:srgbClr val="FCC704"/>
        </a:accent1>
        <a:accent2>
          <a:srgbClr val="A01DD5"/>
        </a:accent2>
        <a:accent3>
          <a:srgbClr val="AAADCA"/>
        </a:accent3>
        <a:accent4>
          <a:srgbClr val="DADADA"/>
        </a:accent4>
        <a:accent5>
          <a:srgbClr val="FDE0AA"/>
        </a:accent5>
        <a:accent6>
          <a:srgbClr val="9119C1"/>
        </a:accent6>
        <a:hlink>
          <a:srgbClr val="66C5F4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TG_Diagram_069</Template>
  <TotalTime>267</TotalTime>
  <Words>208</Words>
  <Application>Microsoft Office PowerPoint</Application>
  <PresentationFormat>Экран (4:3)</PresentationFormat>
  <Paragraphs>49</Paragraphs>
  <Slides>17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TG_Diagram_069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TOJ MAHAL OBIDASI BOBURIYLAR MEROSI</vt:lpstr>
      <vt:lpstr>E’TIBORINGIZ UCHUN RAHMAT!: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ZAHIRIDDIN MUHAMMAD BOBUR</dc:title>
  <dc:creator>Админ Aim.Uz</dc:creator>
  <cp:lastModifiedBy>MAF</cp:lastModifiedBy>
  <cp:revision>53</cp:revision>
  <dcterms:created xsi:type="dcterms:W3CDTF">2015-02-11T03:14:27Z</dcterms:created>
  <dcterms:modified xsi:type="dcterms:W3CDTF">2024-02-09T11:22:35Z</dcterms:modified>
</cp:coreProperties>
</file>