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6" r:id="rId1"/>
  </p:sldMasterIdLst>
  <p:notesMasterIdLst>
    <p:notesMasterId r:id="rId42"/>
  </p:notesMasterIdLst>
  <p:sldIdLst>
    <p:sldId id="443" r:id="rId2"/>
    <p:sldId id="389" r:id="rId3"/>
    <p:sldId id="388" r:id="rId4"/>
    <p:sldId id="390" r:id="rId5"/>
    <p:sldId id="391" r:id="rId6"/>
    <p:sldId id="392" r:id="rId7"/>
    <p:sldId id="393" r:id="rId8"/>
    <p:sldId id="394" r:id="rId9"/>
    <p:sldId id="395" r:id="rId10"/>
    <p:sldId id="396" r:id="rId11"/>
    <p:sldId id="397" r:id="rId12"/>
    <p:sldId id="399" r:id="rId13"/>
    <p:sldId id="400" r:id="rId14"/>
    <p:sldId id="401" r:id="rId15"/>
    <p:sldId id="403" r:id="rId16"/>
    <p:sldId id="404" r:id="rId17"/>
    <p:sldId id="405" r:id="rId18"/>
    <p:sldId id="406" r:id="rId19"/>
    <p:sldId id="407" r:id="rId20"/>
    <p:sldId id="408" r:id="rId21"/>
    <p:sldId id="409" r:id="rId22"/>
    <p:sldId id="410" r:id="rId23"/>
    <p:sldId id="413" r:id="rId24"/>
    <p:sldId id="418" r:id="rId25"/>
    <p:sldId id="419" r:id="rId26"/>
    <p:sldId id="420" r:id="rId27"/>
    <p:sldId id="421" r:id="rId28"/>
    <p:sldId id="424" r:id="rId29"/>
    <p:sldId id="425" r:id="rId30"/>
    <p:sldId id="426" r:id="rId31"/>
    <p:sldId id="427" r:id="rId32"/>
    <p:sldId id="430" r:id="rId33"/>
    <p:sldId id="433" r:id="rId34"/>
    <p:sldId id="434" r:id="rId35"/>
    <p:sldId id="435" r:id="rId36"/>
    <p:sldId id="436" r:id="rId37"/>
    <p:sldId id="437" r:id="rId38"/>
    <p:sldId id="349" r:id="rId39"/>
    <p:sldId id="350" r:id="rId40"/>
    <p:sldId id="351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987F328-D530-4CC6-8E14-C91B98BF22EE}">
          <p14:sldIdLst>
            <p14:sldId id="443"/>
            <p14:sldId id="389"/>
            <p14:sldId id="388"/>
            <p14:sldId id="390"/>
            <p14:sldId id="391"/>
            <p14:sldId id="392"/>
            <p14:sldId id="393"/>
            <p14:sldId id="394"/>
            <p14:sldId id="395"/>
            <p14:sldId id="396"/>
            <p14:sldId id="397"/>
            <p14:sldId id="399"/>
            <p14:sldId id="400"/>
            <p14:sldId id="401"/>
            <p14:sldId id="403"/>
            <p14:sldId id="404"/>
            <p14:sldId id="405"/>
            <p14:sldId id="406"/>
            <p14:sldId id="407"/>
            <p14:sldId id="408"/>
            <p14:sldId id="409"/>
            <p14:sldId id="410"/>
            <p14:sldId id="413"/>
            <p14:sldId id="418"/>
            <p14:sldId id="419"/>
            <p14:sldId id="420"/>
            <p14:sldId id="421"/>
            <p14:sldId id="424"/>
            <p14:sldId id="425"/>
            <p14:sldId id="426"/>
            <p14:sldId id="427"/>
            <p14:sldId id="430"/>
            <p14:sldId id="433"/>
            <p14:sldId id="434"/>
            <p14:sldId id="435"/>
            <p14:sldId id="436"/>
            <p14:sldId id="437"/>
          </p14:sldIdLst>
        </p14:section>
        <p14:section name="Раздел без заголовка" id="{7147DA34-7CDF-46E1-8EB3-D91C0F081E6B}">
          <p14:sldIdLst>
            <p14:sldId id="349"/>
            <p14:sldId id="350"/>
            <p14:sldId id="35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shid" initials="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6288" autoAdjust="0"/>
  </p:normalViewPr>
  <p:slideViewPr>
    <p:cSldViewPr snapToGrid="0">
      <p:cViewPr varScale="1">
        <p:scale>
          <a:sx n="105" d="100"/>
          <a:sy n="105" d="100"/>
        </p:scale>
        <p:origin x="750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7EBB15-8955-469E-8D28-28D99AFDDD55}" type="datetimeFigureOut">
              <a:rPr lang="ru-RU" smtClean="0"/>
              <a:t>03-11 понедельник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07B7D-70C8-49F5-8587-626B56A97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050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9CBAA-70CF-4313-AA66-CAEE49574AAE}" type="datetimeFigureOut">
              <a:rPr lang="ru-RU" smtClean="0"/>
              <a:t>03-11 понедельник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875A823-DD76-4DE7-8BB5-70DC2E5F33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791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9CBAA-70CF-4313-AA66-CAEE49574AAE}" type="datetimeFigureOut">
              <a:rPr lang="ru-RU" smtClean="0"/>
              <a:t>03-11 понедельник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875A823-DD76-4DE7-8BB5-70DC2E5F33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276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9CBAA-70CF-4313-AA66-CAEE49574AAE}" type="datetimeFigureOut">
              <a:rPr lang="ru-RU" smtClean="0"/>
              <a:t>03-11 понедельник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875A823-DD76-4DE7-8BB5-70DC2E5F338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5148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9CBAA-70CF-4313-AA66-CAEE49574AAE}" type="datetimeFigureOut">
              <a:rPr lang="ru-RU" smtClean="0"/>
              <a:t>03-11 понедельник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875A823-DD76-4DE7-8BB5-70DC2E5F33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52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9CBAA-70CF-4313-AA66-CAEE49574AAE}" type="datetimeFigureOut">
              <a:rPr lang="ru-RU" smtClean="0"/>
              <a:t>03-11 понедельник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875A823-DD76-4DE7-8BB5-70DC2E5F338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0250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9CBAA-70CF-4313-AA66-CAEE49574AAE}" type="datetimeFigureOut">
              <a:rPr lang="ru-RU" smtClean="0"/>
              <a:t>03-11 понедельник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875A823-DD76-4DE7-8BB5-70DC2E5F33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837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9CBAA-70CF-4313-AA66-CAEE49574AAE}" type="datetimeFigureOut">
              <a:rPr lang="ru-RU" smtClean="0"/>
              <a:t>03-11 понедельник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A823-DD76-4DE7-8BB5-70DC2E5F33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585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9CBAA-70CF-4313-AA66-CAEE49574AAE}" type="datetimeFigureOut">
              <a:rPr lang="ru-RU" smtClean="0"/>
              <a:t>03-11 понедельник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A823-DD76-4DE7-8BB5-70DC2E5F33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584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442A0-B7A2-4105-A8E4-93282D0175D6}" type="datetimeFigureOut">
              <a:rPr lang="ru-RU"/>
              <a:pPr>
                <a:defRPr/>
              </a:pPr>
              <a:t>03-11 понедельник</a:t>
            </a:fld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5452F-582B-4D67-BA0D-A3BA78A388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2678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eft Clipart Right"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404F2-BE9A-4460-8815-8F645183555F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E69268-9C8B-4EBF-A9EE-DC5DC2D48DC3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684391" y="1066800"/>
            <a:ext cx="4192092" cy="762000"/>
          </a:xfrm>
        </p:spPr>
        <p:txBody>
          <a:bodyPr>
            <a:noAutofit/>
          </a:bodyPr>
          <a:lstStyle>
            <a:lvl1pPr>
              <a:defRPr sz="3999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684391" y="2057400"/>
            <a:ext cx="4192092" cy="381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0874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9CBAA-70CF-4313-AA66-CAEE49574AAE}" type="datetimeFigureOut">
              <a:rPr lang="ru-RU" smtClean="0"/>
              <a:t>03-11 понедельник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A823-DD76-4DE7-8BB5-70DC2E5F33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044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9CBAA-70CF-4313-AA66-CAEE49574AAE}" type="datetimeFigureOut">
              <a:rPr lang="ru-RU" smtClean="0"/>
              <a:t>03-11 понедельник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875A823-DD76-4DE7-8BB5-70DC2E5F33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568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9CBAA-70CF-4313-AA66-CAEE49574AAE}" type="datetimeFigureOut">
              <a:rPr lang="ru-RU" smtClean="0"/>
              <a:t>03-11 понедельник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875A823-DD76-4DE7-8BB5-70DC2E5F33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090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9CBAA-70CF-4313-AA66-CAEE49574AAE}" type="datetimeFigureOut">
              <a:rPr lang="ru-RU" smtClean="0"/>
              <a:t>03-11 понедельник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875A823-DD76-4DE7-8BB5-70DC2E5F33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294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9CBAA-70CF-4313-AA66-CAEE49574AAE}" type="datetimeFigureOut">
              <a:rPr lang="ru-RU" smtClean="0"/>
              <a:t>03-11 понедельник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A823-DD76-4DE7-8BB5-70DC2E5F33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285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9CBAA-70CF-4313-AA66-CAEE49574AAE}" type="datetimeFigureOut">
              <a:rPr lang="ru-RU" smtClean="0"/>
              <a:t>03-11 понедельник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A823-DD76-4DE7-8BB5-70DC2E5F33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890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9CBAA-70CF-4313-AA66-CAEE49574AAE}" type="datetimeFigureOut">
              <a:rPr lang="ru-RU" smtClean="0"/>
              <a:t>03-11 понедельник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A823-DD76-4DE7-8BB5-70DC2E5F33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142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9CBAA-70CF-4313-AA66-CAEE49574AAE}" type="datetimeFigureOut">
              <a:rPr lang="ru-RU" smtClean="0"/>
              <a:t>03-11 понедельник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875A823-DD76-4DE7-8BB5-70DC2E5F33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710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9CBAA-70CF-4313-AA66-CAEE49574AAE}" type="datetimeFigureOut">
              <a:rPr lang="ru-RU" smtClean="0"/>
              <a:t>03-11 понедельник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875A823-DD76-4DE7-8BB5-70DC2E5F33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289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  <p:sldLayoutId id="2147484058" r:id="rId12"/>
    <p:sldLayoutId id="2147484059" r:id="rId13"/>
    <p:sldLayoutId id="2147484060" r:id="rId14"/>
    <p:sldLayoutId id="2147484061" r:id="rId15"/>
    <p:sldLayoutId id="2147484062" r:id="rId16"/>
    <p:sldLayoutId id="2147484063" r:id="rId17"/>
    <p:sldLayoutId id="2147484065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590C7F-9281-4D90-BC2C-7902818DBF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251" y="1000846"/>
            <a:ext cx="11510749" cy="2099456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uz-Cyrl-U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КРЕДИТ-МОДУЛЬ ТИЗИМИДА ЎҚУВ ЖАРАЁНИНИНГ МЕЪЁРИЙ ВА УСЛУБИЙ ТАЪМИНОТИ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F645507-CD2A-4637-B4C3-D7F2E570B1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3391" y="3759849"/>
            <a:ext cx="9249066" cy="1797952"/>
          </a:xfrm>
        </p:spPr>
        <p:txBody>
          <a:bodyPr>
            <a:noAutofit/>
          </a:bodyPr>
          <a:lstStyle/>
          <a:p>
            <a:pPr algn="ctr"/>
            <a:r>
              <a:rPr lang="ru-RU" sz="2400" b="1" i="0" dirty="0">
                <a:solidFill>
                  <a:srgbClr val="002F8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rgbClr val="002F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ТИҚХММИ» </a:t>
            </a:r>
            <a:r>
              <a:rPr lang="ru-RU" sz="2400" b="1" dirty="0" err="1">
                <a:solidFill>
                  <a:srgbClr val="002F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Миллий</a:t>
            </a:r>
            <a:r>
              <a:rPr lang="ru-RU" sz="2400" b="1" dirty="0">
                <a:solidFill>
                  <a:srgbClr val="002F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F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тадқиқот</a:t>
            </a:r>
            <a:r>
              <a:rPr lang="ru-RU" sz="2400" b="1" dirty="0">
                <a:solidFill>
                  <a:srgbClr val="002F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F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университетининг</a:t>
            </a:r>
            <a:r>
              <a:rPr lang="ru-RU" sz="2400" b="1" dirty="0">
                <a:solidFill>
                  <a:srgbClr val="002F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b="1" dirty="0">
                <a:solidFill>
                  <a:srgbClr val="002F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err="1">
                <a:solidFill>
                  <a:srgbClr val="002F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Қарши</a:t>
            </a:r>
            <a:r>
              <a:rPr lang="ru-RU" sz="2400" b="1" dirty="0">
                <a:solidFill>
                  <a:srgbClr val="002F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ирригация </a:t>
            </a:r>
            <a:r>
              <a:rPr lang="ru-RU" sz="2400" b="1" dirty="0" err="1">
                <a:solidFill>
                  <a:srgbClr val="002F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2400" b="1" dirty="0">
                <a:solidFill>
                  <a:srgbClr val="002F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F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агротехнологиялар</a:t>
            </a:r>
            <a:r>
              <a:rPr lang="ru-RU" sz="2400" b="1" dirty="0">
                <a:solidFill>
                  <a:srgbClr val="002F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F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институти</a:t>
            </a:r>
            <a:r>
              <a:rPr lang="ru-RU" sz="2400" b="1" dirty="0">
                <a:solidFill>
                  <a:srgbClr val="002F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b="1" dirty="0">
                <a:solidFill>
                  <a:srgbClr val="002F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err="1">
                <a:solidFill>
                  <a:srgbClr val="002F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Ўқув-услубий</a:t>
            </a:r>
            <a:r>
              <a:rPr lang="ru-RU" sz="2400" b="1" dirty="0">
                <a:solidFill>
                  <a:srgbClr val="002F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F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бўлими</a:t>
            </a:r>
            <a:r>
              <a:rPr lang="ru-RU" sz="2400" b="1" dirty="0">
                <a:solidFill>
                  <a:srgbClr val="002F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F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бошлиғи</a:t>
            </a:r>
            <a:r>
              <a:rPr lang="ru-RU" sz="2400" b="1" dirty="0">
                <a:solidFill>
                  <a:srgbClr val="002F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ru-RU" sz="2400" b="1" dirty="0">
                <a:solidFill>
                  <a:srgbClr val="002F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F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доц. </a:t>
            </a:r>
            <a:r>
              <a:rPr lang="ru-RU" sz="2400" b="1" dirty="0" err="1">
                <a:solidFill>
                  <a:srgbClr val="002F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А.А.Абдиев</a:t>
            </a:r>
            <a:endParaRPr lang="ru-RU" sz="2400" b="1" dirty="0">
              <a:solidFill>
                <a:srgbClr val="002F8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106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063751" y="2454278"/>
            <a:ext cx="8278813" cy="3387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ru-RU" sz="3000" b="1" dirty="0"/>
              <a:t>Ўзбекистон </a:t>
            </a:r>
            <a:r>
              <a:rPr lang="ru-RU" sz="3000" b="1" dirty="0" err="1"/>
              <a:t>Республикаси</a:t>
            </a:r>
            <a:r>
              <a:rPr lang="ru-RU" sz="3000" b="1" dirty="0"/>
              <a:t> </a:t>
            </a:r>
          </a:p>
          <a:p>
            <a:pPr algn="ctr">
              <a:buNone/>
            </a:pPr>
            <a:r>
              <a:rPr lang="ru-RU" sz="3000" b="1" dirty="0"/>
              <a:t>Олий ва </a:t>
            </a:r>
            <a:r>
              <a:rPr lang="ru-RU" sz="3000" b="1" dirty="0" err="1"/>
              <a:t>ўрта</a:t>
            </a:r>
            <a:r>
              <a:rPr lang="ru-RU" sz="3000" b="1" dirty="0"/>
              <a:t> </a:t>
            </a:r>
            <a:r>
              <a:rPr lang="uz-Cyrl-UZ" sz="3000" b="1" dirty="0"/>
              <a:t>маҳсус таълим вазирлигининг  2021 йил 16 июлдаги “Олий таълимнинг Давлат таълим стандартларини тасдиқлаш тўғрисида”ги №311-сонли буйруғи</a:t>
            </a:r>
            <a:endParaRPr lang="ru-RU" sz="3000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z-Cyrl-UZ" altLang="zh-CN" sz="2800" b="1" dirty="0"/>
              <a:t> </a:t>
            </a:r>
            <a:endParaRPr lang="ru-RU" i="1" dirty="0"/>
          </a:p>
        </p:txBody>
      </p:sp>
      <p:pic>
        <p:nvPicPr>
          <p:cNvPr id="3" name="Picture 5" descr="C:\Users\Латыпов\Desktop\gerb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6672"/>
            <a:ext cx="9144000" cy="1512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7675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Группа 16"/>
          <p:cNvGrpSpPr>
            <a:grpSpLocks/>
          </p:cNvGrpSpPr>
          <p:nvPr/>
        </p:nvGrpSpPr>
        <p:grpSpPr bwMode="auto">
          <a:xfrm>
            <a:off x="870857" y="548682"/>
            <a:ext cx="10842172" cy="5647177"/>
            <a:chOff x="899592" y="404665"/>
            <a:chExt cx="7560840" cy="5647345"/>
          </a:xfrm>
        </p:grpSpPr>
        <p:cxnSp>
          <p:nvCxnSpPr>
            <p:cNvPr id="11" name="Прямая со стрелкой 10"/>
            <p:cNvCxnSpPr/>
            <p:nvPr/>
          </p:nvCxnSpPr>
          <p:spPr>
            <a:xfrm>
              <a:off x="4241794" y="3789314"/>
              <a:ext cx="474736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Овал 3"/>
            <p:cNvSpPr/>
            <p:nvPr/>
          </p:nvSpPr>
          <p:spPr>
            <a:xfrm>
              <a:off x="899592" y="1592796"/>
              <a:ext cx="3528392" cy="3780418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hangingPunct="0">
                <a:defRPr/>
              </a:pPr>
              <a:r>
                <a:rPr lang="ru-RU" b="1" dirty="0"/>
                <a:t>Ўзбекистон </a:t>
              </a:r>
              <a:r>
                <a:rPr lang="ru-RU" b="1" dirty="0" err="1"/>
                <a:t>Республикаси</a:t>
              </a:r>
              <a:r>
                <a:rPr lang="ru-RU" b="1" dirty="0"/>
                <a:t> Олий ва </a:t>
              </a:r>
              <a:r>
                <a:rPr lang="ru-RU" b="1" dirty="0" err="1"/>
                <a:t>ўрта</a:t>
              </a:r>
              <a:r>
                <a:rPr lang="ru-RU" b="1" dirty="0"/>
                <a:t> </a:t>
              </a:r>
              <a:r>
                <a:rPr lang="uz-Cyrl-UZ" b="1" dirty="0"/>
                <a:t>маҳсус таълим вазирлигининг  2021 йил 16 июлдаги “Олий таълимнинг Давлат таълим стандартларини тасдиқлаш тўғрисида”ги №311-сонли буйруғи</a:t>
              </a:r>
              <a:endParaRPr lang="ru-RU" dirty="0"/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4716016" y="404665"/>
              <a:ext cx="3744416" cy="2088294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 b="1" dirty="0"/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4716016" y="2783697"/>
              <a:ext cx="3744416" cy="1725423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z-Cyrl-UZ" b="1" dirty="0"/>
                <a:t>Олий таълимнинг Давлат таълим стандарти. “Олий таълим йўналишлари ва мутахассисликлари класификатори</a:t>
              </a:r>
              <a:r>
                <a:rPr lang="uz-Cyrl-UZ" sz="1600" b="1" dirty="0"/>
                <a:t>” </a:t>
              </a:r>
              <a:endParaRPr lang="ru-RU" sz="1600" b="1" dirty="0"/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4708322" y="4694420"/>
              <a:ext cx="3744416" cy="135759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z-Cyrl-UZ" sz="2000" b="1" dirty="0">
                  <a:solidFill>
                    <a:schemeClr val="bg1"/>
                  </a:solidFill>
                </a:rPr>
                <a:t>Олий таълим сохалари бўйича таянч олий таълим муассасалари 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0" name="Прямая со стрелкой 9"/>
            <p:cNvCxnSpPr>
              <a:stCxn id="4" idx="7"/>
            </p:cNvCxnSpPr>
            <p:nvPr/>
          </p:nvCxnSpPr>
          <p:spPr>
            <a:xfrm flipV="1">
              <a:off x="3911263" y="1592151"/>
              <a:ext cx="660782" cy="554274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>
              <a:stCxn id="4" idx="5"/>
            </p:cNvCxnSpPr>
            <p:nvPr/>
          </p:nvCxnSpPr>
          <p:spPr>
            <a:xfrm>
              <a:off x="3911263" y="4819585"/>
              <a:ext cx="660782" cy="554101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Прямоугольник 4"/>
          <p:cNvSpPr/>
          <p:nvPr/>
        </p:nvSpPr>
        <p:spPr>
          <a:xfrm>
            <a:off x="6384032" y="1006902"/>
            <a:ext cx="50967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Олий таълимнинг Давлат таълим стандарти.</a:t>
            </a:r>
          </a:p>
          <a:p>
            <a:pPr algn="ctr"/>
            <a:r>
              <a:rPr lang="uz-Cyrl-UZ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“Асосий қоидалар” 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886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433388"/>
            <a:ext cx="7561263" cy="889000"/>
          </a:xfrm>
          <a:solidFill>
            <a:srgbClr val="0070C0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uz-Cyrl-UZ" sz="2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ОЛИЙ ТАЪЛИМНИНГ ДАВЛАТ ТАЪЛИМ СТАНДАРТИ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АСОСИЙ ҚОИДАЛАР: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38546" y="4816605"/>
            <a:ext cx="8003510" cy="1283076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uz-Cyrl-UZ" sz="1900" b="1" dirty="0">
                <a:solidFill>
                  <a:schemeClr val="tx1"/>
                </a:solidFill>
              </a:rPr>
              <a:t>Кадрлар тайёрлаш сифати ва олий таълим муассасалари фаолиятини баҳолаш, Малака талаблари, Ўқув режа ва Ўқув дастурларини ишлаб чиқиш ва тадбиқ этиш тартибини белгилайди.</a:t>
            </a:r>
            <a:r>
              <a:rPr lang="uz-Cyrl-UZ" sz="19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46484" y="3865694"/>
            <a:ext cx="7995572" cy="814256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endParaRPr lang="ru-RU" sz="2000" dirty="0">
              <a:solidFill>
                <a:schemeClr val="tx1"/>
              </a:solidFill>
            </a:endParaRPr>
          </a:p>
          <a:p>
            <a:pPr algn="just" eaLnBrk="1" hangingPunct="1">
              <a:defRPr/>
            </a:pPr>
            <a:r>
              <a:rPr lang="uz-Cyrl-UZ" sz="2100" b="1" dirty="0">
                <a:solidFill>
                  <a:schemeClr val="tx1"/>
                </a:solidFill>
              </a:rPr>
              <a:t>Ўқув юкламасининг ҳажмини;</a:t>
            </a:r>
            <a:r>
              <a:rPr lang="uz-Cyrl-UZ" dirty="0">
                <a:solidFill>
                  <a:schemeClr val="tx1"/>
                </a:solidFill>
              </a:rPr>
              <a:t> </a:t>
            </a:r>
          </a:p>
          <a:p>
            <a:pPr algn="just" eaLnBrk="1" hangingPunct="1">
              <a:defRPr/>
            </a:pPr>
            <a:endParaRPr lang="ru-RU" sz="24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46484" y="2864442"/>
            <a:ext cx="7995572" cy="860676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sz="1900" b="1" dirty="0">
                <a:solidFill>
                  <a:schemeClr val="tx1"/>
                </a:solidFill>
              </a:rPr>
              <a:t>Б</a:t>
            </a:r>
            <a:r>
              <a:rPr lang="uz-Cyrl-UZ" sz="1900" b="1" dirty="0">
                <a:solidFill>
                  <a:schemeClr val="tx1"/>
                </a:solidFill>
              </a:rPr>
              <a:t>итирувчиларнинг тайёргарлигига нисбатан қўйиладиган малака талабларининг асосий қоидаларини;</a:t>
            </a:r>
            <a:r>
              <a:rPr lang="uz-Cyrl-UZ" sz="19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38545" y="1785926"/>
            <a:ext cx="8003511" cy="937940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uz-Cyrl-UZ" sz="1900" b="1" dirty="0">
                <a:solidFill>
                  <a:schemeClr val="tx1"/>
                </a:solidFill>
              </a:rPr>
              <a:t>Олий таълим йўналишлари ва мутахассисликлари, ўқув режалари ва ўқув дастурлари мазмунига қўйиладиган умумий талабларни;</a:t>
            </a:r>
          </a:p>
        </p:txBody>
      </p:sp>
      <p:pic>
        <p:nvPicPr>
          <p:cNvPr id="204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3071814"/>
            <a:ext cx="1214438" cy="536575"/>
          </a:xfrm>
          <a:prstGeom prst="rect">
            <a:avLst/>
          </a:prstGeom>
          <a:solidFill>
            <a:srgbClr val="FFC000"/>
          </a:solidFill>
          <a:ln>
            <a:noFill/>
          </a:ln>
        </p:spPr>
      </p:pic>
      <p:pic>
        <p:nvPicPr>
          <p:cNvPr id="2049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388" y="4017963"/>
            <a:ext cx="1236663" cy="536575"/>
          </a:xfrm>
          <a:prstGeom prst="rect">
            <a:avLst/>
          </a:prstGeom>
          <a:solidFill>
            <a:srgbClr val="FFC000"/>
          </a:solidFill>
          <a:ln>
            <a:noFill/>
          </a:ln>
        </p:spPr>
      </p:pic>
      <p:pic>
        <p:nvPicPr>
          <p:cNvPr id="2049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263" y="5185093"/>
            <a:ext cx="1308100" cy="546100"/>
          </a:xfrm>
          <a:prstGeom prst="rect">
            <a:avLst/>
          </a:prstGeom>
          <a:solidFill>
            <a:srgbClr val="FFC000"/>
          </a:solidFill>
          <a:ln>
            <a:noFill/>
          </a:ln>
        </p:spPr>
      </p:pic>
      <p:pic>
        <p:nvPicPr>
          <p:cNvPr id="204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1" y="2000251"/>
            <a:ext cx="1247775" cy="536575"/>
          </a:xfrm>
          <a:prstGeom prst="rect">
            <a:avLst/>
          </a:prstGeom>
          <a:solidFill>
            <a:srgbClr val="FFC000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1318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260226" y="404665"/>
            <a:ext cx="7580190" cy="95410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uz-Cyrl-UZ" sz="2800" b="1" dirty="0"/>
              <a:t>МЕЪЁРИЙ ХУЖЖАТЛАРНИНГ</a:t>
            </a:r>
          </a:p>
          <a:p>
            <a:pPr algn="ctr"/>
            <a:r>
              <a:rPr lang="uz-Cyrl-UZ" sz="2800" b="1" dirty="0"/>
              <a:t> ТУРЛАРИ</a:t>
            </a:r>
            <a:endParaRPr lang="ru-RU" sz="2800" b="1" dirty="0"/>
          </a:p>
        </p:txBody>
      </p:sp>
      <p:sp>
        <p:nvSpPr>
          <p:cNvPr id="15362" name="AutoShape 4"/>
          <p:cNvSpPr>
            <a:spLocks noChangeArrowheads="1"/>
          </p:cNvSpPr>
          <p:nvPr/>
        </p:nvSpPr>
        <p:spPr bwMode="auto">
          <a:xfrm>
            <a:off x="1657351" y="2557464"/>
            <a:ext cx="3178175" cy="3228975"/>
          </a:xfrm>
          <a:prstGeom prst="verticalScroll">
            <a:avLst>
              <a:gd name="adj" fmla="val 125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0226" y="2981086"/>
            <a:ext cx="1986324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z-Cyrl-UZ" sz="2000" b="1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МАЛАКА ТАЛАБЛАРИ</a:t>
            </a:r>
            <a:endParaRPr lang="ru-RU" sz="2000" b="1" dirty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endParaRPr lang="ru-RU" sz="20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4648201" y="2486026"/>
            <a:ext cx="3178175" cy="3228975"/>
          </a:xfrm>
          <a:prstGeom prst="verticalScroll">
            <a:avLst>
              <a:gd name="adj" fmla="val 125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7516814" y="2414588"/>
            <a:ext cx="3024187" cy="3255962"/>
          </a:xfrm>
          <a:prstGeom prst="verticalScroll">
            <a:avLst>
              <a:gd name="adj" fmla="val 125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69214" y="2928935"/>
            <a:ext cx="2215628" cy="9848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z-Cyrl-UZ" sz="2000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ЎҚУВ РЕЖАЛАР </a:t>
            </a:r>
            <a:endParaRPr lang="ru-RU" sz="2000" b="1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endParaRPr lang="ru-RU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Sylfae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56576" y="2906710"/>
            <a:ext cx="2071702" cy="9848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z-Cyrl-UZ" sz="2000" b="1" dirty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ЎҚУВ  ДАСТУРЛАРИ</a:t>
            </a:r>
            <a:endParaRPr lang="ru-RU" sz="2000" b="1" dirty="0"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endParaRPr lang="ru-RU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1" name="Куб 20"/>
          <p:cNvSpPr/>
          <p:nvPr/>
        </p:nvSpPr>
        <p:spPr>
          <a:xfrm>
            <a:off x="6238875" y="4000501"/>
            <a:ext cx="357188" cy="1071563"/>
          </a:xfrm>
          <a:prstGeom prst="cub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Куб 21"/>
          <p:cNvSpPr/>
          <p:nvPr/>
        </p:nvSpPr>
        <p:spPr>
          <a:xfrm>
            <a:off x="5881689" y="4000501"/>
            <a:ext cx="357187" cy="1071563"/>
          </a:xfrm>
          <a:prstGeom prst="cub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Куб 22"/>
          <p:cNvSpPr/>
          <p:nvPr/>
        </p:nvSpPr>
        <p:spPr>
          <a:xfrm>
            <a:off x="5524500" y="4000501"/>
            <a:ext cx="357188" cy="1071563"/>
          </a:xfrm>
          <a:prstGeom prst="cub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6310314" y="4929189"/>
            <a:ext cx="142875" cy="7143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595939" y="4929189"/>
            <a:ext cx="142875" cy="7143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5953126" y="4929189"/>
            <a:ext cx="142875" cy="7143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Куб 26"/>
          <p:cNvSpPr/>
          <p:nvPr/>
        </p:nvSpPr>
        <p:spPr>
          <a:xfrm>
            <a:off x="9310689" y="4000501"/>
            <a:ext cx="357187" cy="1071563"/>
          </a:xfrm>
          <a:prstGeom prst="cub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Куб 27"/>
          <p:cNvSpPr/>
          <p:nvPr/>
        </p:nvSpPr>
        <p:spPr>
          <a:xfrm>
            <a:off x="8953500" y="4000501"/>
            <a:ext cx="357188" cy="1071563"/>
          </a:xfrm>
          <a:prstGeom prst="cub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Куб 28"/>
          <p:cNvSpPr/>
          <p:nvPr/>
        </p:nvSpPr>
        <p:spPr>
          <a:xfrm>
            <a:off x="8596314" y="4000501"/>
            <a:ext cx="357187" cy="1071563"/>
          </a:xfrm>
          <a:prstGeom prst="cub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9382126" y="4929189"/>
            <a:ext cx="142875" cy="7143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8667751" y="4929189"/>
            <a:ext cx="142875" cy="7143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9024939" y="4929189"/>
            <a:ext cx="142875" cy="7143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Куб 41"/>
          <p:cNvSpPr/>
          <p:nvPr/>
        </p:nvSpPr>
        <p:spPr>
          <a:xfrm>
            <a:off x="3309939" y="4000501"/>
            <a:ext cx="357187" cy="1071563"/>
          </a:xfrm>
          <a:prstGeom prst="cub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Куб 42"/>
          <p:cNvSpPr/>
          <p:nvPr/>
        </p:nvSpPr>
        <p:spPr>
          <a:xfrm>
            <a:off x="2952750" y="4000501"/>
            <a:ext cx="357188" cy="1071563"/>
          </a:xfrm>
          <a:prstGeom prst="cub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Куб 43"/>
          <p:cNvSpPr/>
          <p:nvPr/>
        </p:nvSpPr>
        <p:spPr>
          <a:xfrm>
            <a:off x="2595564" y="4000501"/>
            <a:ext cx="357187" cy="1071563"/>
          </a:xfrm>
          <a:prstGeom prst="cub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2667001" y="4929189"/>
            <a:ext cx="142875" cy="7143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3024189" y="4929189"/>
            <a:ext cx="142875" cy="7143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3381376" y="4929189"/>
            <a:ext cx="142875" cy="7143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91704"/>
      </p:ext>
    </p:extLst>
  </p:cSld>
  <p:clrMapOvr>
    <a:masterClrMapping/>
  </p:clrMapOvr>
  <p:transition>
    <p:wheel spokes="8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Группа 11"/>
          <p:cNvGrpSpPr>
            <a:grpSpLocks/>
          </p:cNvGrpSpPr>
          <p:nvPr/>
        </p:nvGrpSpPr>
        <p:grpSpPr bwMode="auto">
          <a:xfrm>
            <a:off x="551544" y="692697"/>
            <a:ext cx="11408227" cy="5400600"/>
            <a:chOff x="704518" y="1179750"/>
            <a:chExt cx="7539892" cy="469752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704518" y="1179750"/>
              <a:ext cx="1496467" cy="4680520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200" b="1" dirty="0"/>
                <a:t>Ў</a:t>
              </a:r>
              <a:r>
                <a:rPr lang="uz-Cyrl-UZ" sz="2200" b="1" dirty="0">
                  <a:solidFill>
                    <a:schemeClr val="bg1"/>
                  </a:solidFill>
                </a:rPr>
                <a:t>қув фанлари блокига қўйиладиган умумий талаблар:</a:t>
              </a:r>
              <a:endParaRPr lang="ru-RU" sz="2200" b="1" dirty="0">
                <a:solidFill>
                  <a:schemeClr val="bg1"/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450397" y="1196752"/>
              <a:ext cx="5794013" cy="2016371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>
                <a:defRPr/>
              </a:pP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Мажбурий </a:t>
              </a:r>
              <a:r>
                <a:rPr lang="ru-RU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фанлар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блоки - </a:t>
              </a:r>
              <a:r>
                <a:rPr lang="ru-RU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фанларни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чуқур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ўзлаштирилишини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тақазо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этади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ва </a:t>
              </a:r>
              <a:r>
                <a:rPr lang="ru-RU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таълим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олувчиларнинг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интеллектуал </a:t>
              </a:r>
              <a:r>
                <a:rPr lang="ru-RU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салохиятини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бойитиш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таълим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йўналиши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ва </a:t>
              </a:r>
              <a:r>
                <a:rPr lang="ru-RU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соҳага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оид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зарур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фундаментал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билимлар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касбий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кўникма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уқув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ва </a:t>
              </a:r>
              <a:r>
                <a:rPr lang="ru-RU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компетенцияларни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шакллантириш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битирувчига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танланган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йўналиш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ва </a:t>
              </a:r>
              <a:r>
                <a:rPr lang="ru-RU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мутахассислик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бўйича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касбий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фаолият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билан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шуғулланиш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хамда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муайян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магистратура </a:t>
              </a:r>
              <a:r>
                <a:rPr lang="ru-RU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мутахассислиги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бўйича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келгусида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таълимни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давом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эттиришга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замин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яратиши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лозим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450397" y="3860901"/>
              <a:ext cx="5794012" cy="2016371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>
                <a:defRPr/>
              </a:pP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Танлов </a:t>
              </a:r>
              <a:r>
                <a:rPr lang="ru-RU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фанлари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блоки - </a:t>
              </a:r>
              <a:r>
                <a:rPr lang="ru-RU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бакалавриат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таълим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йўналиши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бўйича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таълим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олувчилар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қўшимча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чуқур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назарий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ва </a:t>
              </a:r>
              <a:r>
                <a:rPr lang="ru-RU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амалий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билим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ва </a:t>
              </a:r>
              <a:r>
                <a:rPr lang="ru-RU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кўникмаларни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ўзлаштиришини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инновацион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усуллар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ва </a:t>
              </a:r>
              <a:r>
                <a:rPr lang="ru-RU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соҳанинг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худудий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омилларини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хисобга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олган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холда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касбий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компетенциялар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кенгайишини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таъминлаши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таълим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траекторияларига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мувофиқ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касбий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билим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ва </a:t>
              </a:r>
              <a:r>
                <a:rPr lang="ru-RU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малакаларни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ўзлаштиришига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имкон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яратиши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лозим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2114650" y="3511898"/>
              <a:ext cx="3904588" cy="4477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6019238" y="3213123"/>
              <a:ext cx="0" cy="647779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27538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2626" name="Object 2"/>
          <p:cNvGraphicFramePr>
            <a:graphicFrameLocks noChangeAspect="1"/>
          </p:cNvGraphicFramePr>
          <p:nvPr/>
        </p:nvGraphicFramePr>
        <p:xfrm>
          <a:off x="152400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Слайд" r:id="rId3" imgW="3692670" imgH="2769020" progId="PowerPoint.Slide.8">
                  <p:embed/>
                </p:oleObj>
              </mc:Choice>
              <mc:Fallback>
                <p:oleObj name="Слайд" r:id="rId3" imgW="3692670" imgH="2769020" progId="PowerPoint.Slide.8">
                  <p:embed/>
                  <p:pic>
                    <p:nvPicPr>
                      <p:cNvPr id="2826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6949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586084"/>
              </p:ext>
            </p:extLst>
          </p:nvPr>
        </p:nvGraphicFramePr>
        <p:xfrm>
          <a:off x="870857" y="1412777"/>
          <a:ext cx="10755085" cy="53218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6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0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09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66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730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z-Cyrl-UZ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Ўқишнинг меъёрий муддат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z-Cyrl-UZ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Хафталар сони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z-Cyrl-UZ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Кредитлар миқдори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z-Cyrl-UZ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Академик соатлар миқдори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71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z-Cyrl-UZ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йил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z-Cyrl-UZ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z-Cyrl-UZ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z-Cyrl-UZ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5400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71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z-Cyrl-UZ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йил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z-Cyrl-UZ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z-Cyrl-UZ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z-Cyrl-UZ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7200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71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z-Cyrl-UZ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йил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z-Cyrl-UZ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256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z-Cyrl-UZ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z-Cyrl-UZ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9000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71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z-Cyrl-UZ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йил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z-Cyrl-UZ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308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z-Cyrl-UZ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z-Cyrl-UZ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10800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495600" y="476673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2400" b="1" dirty="0"/>
              <a:t>ЎҚИШНИНГ МЕЪЁРИЙ МУДДАТЛАРИ</a:t>
            </a:r>
          </a:p>
          <a:p>
            <a:pPr algn="ctr"/>
            <a:r>
              <a:rPr lang="uz-Cyrl-UZ" sz="2400" b="1" dirty="0"/>
              <a:t>бакалавриат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997604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144949" y="399815"/>
            <a:ext cx="3571900" cy="55399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uz-Cyrl-UZ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</a:rPr>
              <a:t>БАКАЛАВРИАТ</a:t>
            </a:r>
            <a:endParaRPr lang="uz-Cyrl-UZ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7891" name="AutoShape 5"/>
          <p:cNvSpPr>
            <a:spLocks noChangeArrowheads="1"/>
          </p:cNvSpPr>
          <p:nvPr/>
        </p:nvSpPr>
        <p:spPr bwMode="auto">
          <a:xfrm rot="-5400000">
            <a:off x="8560595" y="750095"/>
            <a:ext cx="1285875" cy="1785937"/>
          </a:xfrm>
          <a:prstGeom prst="homePlate">
            <a:avLst>
              <a:gd name="adj" fmla="val 25000"/>
            </a:avLst>
          </a:prstGeom>
          <a:solidFill>
            <a:srgbClr val="FF99CC"/>
          </a:solidFill>
          <a:ln w="9525">
            <a:solidFill>
              <a:srgbClr val="0000FF"/>
            </a:solidFill>
            <a:prstDash val="lgDash"/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800"/>
          </a:p>
        </p:txBody>
      </p:sp>
      <p:sp>
        <p:nvSpPr>
          <p:cNvPr id="37892" name="AutoShape 5"/>
          <p:cNvSpPr>
            <a:spLocks noChangeArrowheads="1"/>
          </p:cNvSpPr>
          <p:nvPr/>
        </p:nvSpPr>
        <p:spPr bwMode="auto">
          <a:xfrm rot="-5400000">
            <a:off x="8632032" y="2107407"/>
            <a:ext cx="1285875" cy="1785938"/>
          </a:xfrm>
          <a:prstGeom prst="homePlate">
            <a:avLst>
              <a:gd name="adj" fmla="val 25000"/>
            </a:avLst>
          </a:prstGeom>
          <a:solidFill>
            <a:srgbClr val="FF99CC"/>
          </a:solidFill>
          <a:ln w="9525">
            <a:solidFill>
              <a:srgbClr val="0000FF"/>
            </a:solidFill>
            <a:prstDash val="lgDash"/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800"/>
          </a:p>
        </p:txBody>
      </p:sp>
      <p:sp>
        <p:nvSpPr>
          <p:cNvPr id="37893" name="AutoShape 5"/>
          <p:cNvSpPr>
            <a:spLocks noChangeArrowheads="1"/>
          </p:cNvSpPr>
          <p:nvPr/>
        </p:nvSpPr>
        <p:spPr bwMode="auto">
          <a:xfrm rot="-5400000">
            <a:off x="8632032" y="3464719"/>
            <a:ext cx="1285875" cy="1785938"/>
          </a:xfrm>
          <a:prstGeom prst="homePlate">
            <a:avLst>
              <a:gd name="adj" fmla="val 25000"/>
            </a:avLst>
          </a:prstGeom>
          <a:solidFill>
            <a:srgbClr val="FF99CC"/>
          </a:solidFill>
          <a:ln w="9525">
            <a:solidFill>
              <a:srgbClr val="0000FF"/>
            </a:solidFill>
            <a:prstDash val="lgDash"/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800"/>
          </a:p>
        </p:txBody>
      </p:sp>
      <p:sp>
        <p:nvSpPr>
          <p:cNvPr id="37894" name="AutoShape 5"/>
          <p:cNvSpPr>
            <a:spLocks noChangeArrowheads="1"/>
          </p:cNvSpPr>
          <p:nvPr/>
        </p:nvSpPr>
        <p:spPr bwMode="auto">
          <a:xfrm rot="-5400000">
            <a:off x="8703470" y="4822033"/>
            <a:ext cx="1285875" cy="1785937"/>
          </a:xfrm>
          <a:prstGeom prst="homePlate">
            <a:avLst>
              <a:gd name="adj" fmla="val 25000"/>
            </a:avLst>
          </a:prstGeom>
          <a:solidFill>
            <a:srgbClr val="FF99CC"/>
          </a:solidFill>
          <a:ln w="9525">
            <a:solidFill>
              <a:srgbClr val="0000FF"/>
            </a:solidFill>
            <a:prstDash val="lgDash"/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800"/>
          </a:p>
        </p:txBody>
      </p:sp>
      <p:sp>
        <p:nvSpPr>
          <p:cNvPr id="8" name="Пятиугольник 7"/>
          <p:cNvSpPr/>
          <p:nvPr/>
        </p:nvSpPr>
        <p:spPr>
          <a:xfrm>
            <a:off x="2309786" y="1357298"/>
            <a:ext cx="5857916" cy="857256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ятиугольник 8"/>
          <p:cNvSpPr/>
          <p:nvPr/>
        </p:nvSpPr>
        <p:spPr>
          <a:xfrm>
            <a:off x="2309786" y="2643182"/>
            <a:ext cx="5857916" cy="857256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2381224" y="4000504"/>
            <a:ext cx="5857916" cy="857256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ятиугольник 10"/>
          <p:cNvSpPr/>
          <p:nvPr/>
        </p:nvSpPr>
        <p:spPr>
          <a:xfrm>
            <a:off x="2452662" y="5429264"/>
            <a:ext cx="5857916" cy="857256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309786" y="1500175"/>
            <a:ext cx="542928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БАРЧА ТУРДАГИ </a:t>
            </a:r>
            <a:r>
              <a:rPr lang="uz-Cyrl-UZ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ЎҚУВ ИШЛАРИ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7908" name="TextBox 12"/>
          <p:cNvSpPr txBox="1">
            <a:spLocks noChangeArrowheads="1"/>
          </p:cNvSpPr>
          <p:nvPr/>
        </p:nvSpPr>
        <p:spPr bwMode="auto">
          <a:xfrm>
            <a:off x="8667750" y="1500188"/>
            <a:ext cx="1214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z-Cyrl-UZ" sz="2400" b="1">
                <a:latin typeface="Calibri" panose="020F0502020204030204" pitchFamily="34" charset="0"/>
              </a:rPr>
              <a:t>54 соат</a:t>
            </a:r>
            <a:endParaRPr lang="ru-RU" sz="2400" b="1"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52662" y="2857497"/>
            <a:ext cx="5214974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z-Cyrl-UZ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АУДИТОРИЯ МАШҒУЛОТИ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7910" name="TextBox 14"/>
          <p:cNvSpPr txBox="1">
            <a:spLocks noChangeArrowheads="1"/>
          </p:cNvSpPr>
          <p:nvPr/>
        </p:nvSpPr>
        <p:spPr bwMode="auto">
          <a:xfrm>
            <a:off x="8739187" y="2833770"/>
            <a:ext cx="12144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z-Cyrl-UZ" sz="2200" dirty="0"/>
              <a:t>24-32 соат</a:t>
            </a:r>
            <a:endParaRPr lang="ru-RU" sz="2200" dirty="0"/>
          </a:p>
        </p:txBody>
      </p:sp>
      <p:sp>
        <p:nvSpPr>
          <p:cNvPr id="16" name="TextBox 15"/>
          <p:cNvSpPr txBox="1"/>
          <p:nvPr/>
        </p:nvSpPr>
        <p:spPr>
          <a:xfrm>
            <a:off x="2524100" y="4214818"/>
            <a:ext cx="5143536" cy="4462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z-Cyrl-UZ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</a:rPr>
              <a:t>ЎҚИШНИНГ НОРМАТИВ МУДДАТИ </a:t>
            </a:r>
            <a:endParaRPr lang="ru-RU" sz="2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7912" name="TextBox 16"/>
          <p:cNvSpPr txBox="1">
            <a:spLocks noChangeArrowheads="1"/>
          </p:cNvSpPr>
          <p:nvPr/>
        </p:nvSpPr>
        <p:spPr bwMode="auto">
          <a:xfrm>
            <a:off x="8667750" y="4143376"/>
            <a:ext cx="1214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z-Cyrl-UZ" sz="2400" b="1">
                <a:latin typeface="Calibri" panose="020F0502020204030204" pitchFamily="34" charset="0"/>
              </a:rPr>
              <a:t>4 йил</a:t>
            </a:r>
            <a:endParaRPr lang="ru-RU" sz="2400" b="1">
              <a:latin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24100" y="5643579"/>
            <a:ext cx="542928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z-Cyrl-UZ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ЎҚУВ ЖАРАЁНИ 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7914" name="TextBox 18"/>
          <p:cNvSpPr txBox="1">
            <a:spLocks noChangeArrowheads="1"/>
          </p:cNvSpPr>
          <p:nvPr/>
        </p:nvSpPr>
        <p:spPr bwMode="auto">
          <a:xfrm>
            <a:off x="8667750" y="5572126"/>
            <a:ext cx="15001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z-Cyrl-UZ" sz="2200" b="1">
                <a:latin typeface="Calibri" panose="020F0502020204030204" pitchFamily="34" charset="0"/>
              </a:rPr>
              <a:t>204 хафта</a:t>
            </a:r>
            <a:endParaRPr lang="ru-RU" sz="2200" b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271403"/>
      </p:ext>
    </p:extLst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ChangeArrowheads="1"/>
          </p:cNvSpPr>
          <p:nvPr/>
        </p:nvSpPr>
        <p:spPr bwMode="auto">
          <a:xfrm>
            <a:off x="2495550" y="1246348"/>
            <a:ext cx="7632700" cy="44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z-Cyrl-UZ" sz="2800" b="1" dirty="0"/>
              <a:t> қуйидагича тақсимланади:</a:t>
            </a:r>
            <a:endParaRPr lang="ru-RU" sz="2800" b="1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2800" b="1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2800" dirty="0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z-Cyrl-UZ" sz="2200" dirty="0"/>
              <a:t>Назарий ва амалий таълим           40-60%          50-70%</a:t>
            </a:r>
            <a:endParaRPr lang="ru-RU" sz="2200" dirty="0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2200" dirty="0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z-Cyrl-UZ" sz="2200" dirty="0"/>
              <a:t>Аттестация                       </a:t>
            </a:r>
            <a:r>
              <a:rPr lang="ru-RU" sz="2200" dirty="0"/>
              <a:t> </a:t>
            </a:r>
            <a:r>
              <a:rPr lang="uz-Cyrl-UZ" sz="2200" dirty="0"/>
              <a:t>              6-11%             8-10%</a:t>
            </a:r>
            <a:endParaRPr lang="ru-RU" sz="2200" dirty="0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2200" dirty="0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z-Cyrl-UZ" sz="2200" dirty="0"/>
              <a:t>Таътил                                </a:t>
            </a:r>
            <a:r>
              <a:rPr lang="ru-RU" sz="2200" dirty="0"/>
              <a:t> </a:t>
            </a:r>
            <a:r>
              <a:rPr lang="uz-Cyrl-UZ" sz="2200" dirty="0"/>
              <a:t>            8-18%            10-16%</a:t>
            </a:r>
            <a:endParaRPr lang="ru-RU" sz="2200" dirty="0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2200" dirty="0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z-Cyrl-UZ" sz="2200" dirty="0"/>
              <a:t>Малака амалиёти               </a:t>
            </a:r>
            <a:r>
              <a:rPr lang="ru-RU" sz="2200" dirty="0"/>
              <a:t>           </a:t>
            </a:r>
            <a:r>
              <a:rPr lang="uz-Cyrl-UZ" sz="2200" dirty="0"/>
              <a:t> 8-25%             6-12%</a:t>
            </a:r>
            <a:endParaRPr lang="ru-RU" sz="2200" dirty="0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2200" dirty="0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z-Cyrl-UZ" sz="2200" dirty="0"/>
              <a:t>Битирув малакавий иши     </a:t>
            </a:r>
            <a:r>
              <a:rPr lang="ru-RU" sz="2200" dirty="0"/>
              <a:t>           </a:t>
            </a:r>
            <a:r>
              <a:rPr lang="uz-Cyrl-UZ" sz="2200" dirty="0"/>
              <a:t>2-7%               2-3%</a:t>
            </a:r>
          </a:p>
        </p:txBody>
      </p:sp>
      <p:pic>
        <p:nvPicPr>
          <p:cNvPr id="39939" name="Rectangle 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495284"/>
            <a:ext cx="7637926" cy="7933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6354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341155"/>
              </p:ext>
            </p:extLst>
          </p:nvPr>
        </p:nvGraphicFramePr>
        <p:xfrm>
          <a:off x="986971" y="1412777"/>
          <a:ext cx="10421257" cy="52202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65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0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74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779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741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z-Cyrl-UZ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Ўқишнинг меъёрий муддат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z-Cyrl-UZ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Хафталар сони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z-Cyrl-UZ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Кредитлар миқдори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z-Cyrl-UZ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Академик соатлар миқдори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86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z-Cyrl-UZ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йил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z-Cyrl-UZ" sz="24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z-Cyrl-UZ" sz="24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z-Cyrl-UZ" sz="24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1800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86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z-Cyrl-UZ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йил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z-Cyrl-UZ" sz="24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z-Cyrl-UZ" sz="24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120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z-Cyrl-UZ" sz="24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3600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86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z-Cyrl-UZ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йил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z-Cyrl-UZ" sz="24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150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z-Cyrl-UZ" sz="24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180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z-Cyrl-UZ" sz="24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5400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495600" y="476673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2400" b="1" dirty="0"/>
              <a:t>ЎҚИШНИНГ МЕЪЁРИЙ МУДДАТЛАРИ</a:t>
            </a:r>
          </a:p>
          <a:p>
            <a:pPr algn="ctr"/>
            <a:r>
              <a:rPr lang="uz-Cyrl-UZ" sz="2400" b="1" dirty="0"/>
              <a:t>магистратура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735301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law">
            <a:extLst>
              <a:ext uri="{FF2B5EF4-FFF2-40B4-BE49-F238E27FC236}">
                <a16:creationId xmlns:a16="http://schemas.microsoft.com/office/drawing/2014/main" id="{9A760664-FBED-48FF-BF5F-65AA96836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57251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4633F97-C50D-4A9B-8BB2-4A69A2814396}"/>
              </a:ext>
            </a:extLst>
          </p:cNvPr>
          <p:cNvSpPr/>
          <p:nvPr/>
        </p:nvSpPr>
        <p:spPr>
          <a:xfrm>
            <a:off x="1501393" y="-22933"/>
            <a:ext cx="9166607" cy="6100143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0" name="Picture 2" descr="ÐÐ°ÑÑÐ¸Ð½ÐºÐ¸ Ð¿Ð¾ Ð·Ð°Ð¿ÑÐ¾ÑÑ shavkat mirziyoyev">
            <a:extLst>
              <a:ext uri="{FF2B5EF4-FFF2-40B4-BE49-F238E27FC236}">
                <a16:creationId xmlns:a16="http://schemas.microsoft.com/office/drawing/2014/main" id="{9B2B879B-E7A4-434C-B864-E1620436E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914" y="1183839"/>
            <a:ext cx="3024336" cy="4104456"/>
          </a:xfrm>
          <a:prstGeom prst="rect">
            <a:avLst/>
          </a:prstGeom>
          <a:ln>
            <a:noFill/>
          </a:ln>
          <a:effectLst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85F42D4-403C-4186-BCB4-94A9821FA104}"/>
              </a:ext>
            </a:extLst>
          </p:cNvPr>
          <p:cNvSpPr/>
          <p:nvPr/>
        </p:nvSpPr>
        <p:spPr>
          <a:xfrm>
            <a:off x="5080164" y="1174537"/>
            <a:ext cx="5187230" cy="4508927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altLang="ru-RU" sz="1900" dirty="0">
                <a:solidFill>
                  <a:schemeClr val="bg1"/>
                </a:solidFill>
                <a:ea typeface="Cambria" panose="02040503050406030204" pitchFamily="18" charset="0"/>
              </a:rPr>
              <a:t>      </a:t>
            </a:r>
            <a:r>
              <a:rPr lang="ru-RU" sz="1900" b="1" dirty="0">
                <a:solidFill>
                  <a:schemeClr val="bg1"/>
                </a:solidFill>
              </a:rPr>
              <a:t>Таълим </a:t>
            </a:r>
            <a:r>
              <a:rPr lang="ru-RU" sz="1900" b="1" dirty="0" err="1">
                <a:solidFill>
                  <a:schemeClr val="bg1"/>
                </a:solidFill>
              </a:rPr>
              <a:t>сифатини</a:t>
            </a:r>
            <a:r>
              <a:rPr lang="ru-RU" sz="1900" b="1" dirty="0">
                <a:solidFill>
                  <a:schemeClr val="bg1"/>
                </a:solidFill>
              </a:rPr>
              <a:t> </a:t>
            </a:r>
            <a:r>
              <a:rPr lang="ru-RU" sz="1900" b="1" dirty="0" err="1">
                <a:solidFill>
                  <a:schemeClr val="bg1"/>
                </a:solidFill>
              </a:rPr>
              <a:t>яхшилаш</a:t>
            </a:r>
            <a:r>
              <a:rPr lang="ru-RU" sz="1900" b="1" dirty="0">
                <a:solidFill>
                  <a:schemeClr val="bg1"/>
                </a:solidFill>
              </a:rPr>
              <a:t>, </a:t>
            </a:r>
            <a:r>
              <a:rPr lang="ru-RU" sz="1900" b="1" dirty="0" err="1">
                <a:solidFill>
                  <a:schemeClr val="bg1"/>
                </a:solidFill>
              </a:rPr>
              <a:t>ўқув</a:t>
            </a:r>
            <a:r>
              <a:rPr lang="ru-RU" sz="1900" b="1" dirty="0">
                <a:solidFill>
                  <a:schemeClr val="bg1"/>
                </a:solidFill>
              </a:rPr>
              <a:t> </a:t>
            </a:r>
            <a:r>
              <a:rPr lang="ru-RU" sz="1900" b="1" dirty="0" err="1">
                <a:solidFill>
                  <a:schemeClr val="bg1"/>
                </a:solidFill>
              </a:rPr>
              <a:t>ишларини</a:t>
            </a:r>
            <a:r>
              <a:rPr lang="ru-RU" sz="1900" b="1" dirty="0">
                <a:solidFill>
                  <a:schemeClr val="bg1"/>
                </a:solidFill>
              </a:rPr>
              <a:t> </a:t>
            </a:r>
            <a:r>
              <a:rPr lang="ru-RU" sz="1900" b="1" dirty="0" err="1">
                <a:solidFill>
                  <a:schemeClr val="bg1"/>
                </a:solidFill>
              </a:rPr>
              <a:t>бозор</a:t>
            </a:r>
            <a:r>
              <a:rPr lang="ru-RU" sz="1900" b="1" dirty="0">
                <a:solidFill>
                  <a:schemeClr val="bg1"/>
                </a:solidFill>
              </a:rPr>
              <a:t> </a:t>
            </a:r>
            <a:r>
              <a:rPr lang="ru-RU" sz="1900" b="1" dirty="0" err="1">
                <a:solidFill>
                  <a:schemeClr val="bg1"/>
                </a:solidFill>
              </a:rPr>
              <a:t>эҳтиёжларидан</a:t>
            </a:r>
            <a:r>
              <a:rPr lang="ru-RU" sz="1900" b="1" dirty="0">
                <a:solidFill>
                  <a:schemeClr val="bg1"/>
                </a:solidFill>
              </a:rPr>
              <a:t> </a:t>
            </a:r>
            <a:r>
              <a:rPr lang="ru-RU" sz="1900" b="1" dirty="0" err="1">
                <a:solidFill>
                  <a:schemeClr val="bg1"/>
                </a:solidFill>
              </a:rPr>
              <a:t>келиб</a:t>
            </a:r>
            <a:r>
              <a:rPr lang="ru-RU" sz="1900" b="1" dirty="0">
                <a:solidFill>
                  <a:schemeClr val="bg1"/>
                </a:solidFill>
              </a:rPr>
              <a:t> </a:t>
            </a:r>
            <a:r>
              <a:rPr lang="ru-RU" sz="1900" b="1" dirty="0" err="1">
                <a:solidFill>
                  <a:schemeClr val="bg1"/>
                </a:solidFill>
              </a:rPr>
              <a:t>чиқиб</a:t>
            </a:r>
            <a:r>
              <a:rPr lang="ru-RU" sz="1900" b="1" dirty="0">
                <a:solidFill>
                  <a:schemeClr val="bg1"/>
                </a:solidFill>
              </a:rPr>
              <a:t> </a:t>
            </a:r>
            <a:r>
              <a:rPr lang="ru-RU" sz="1900" b="1" dirty="0" err="1">
                <a:solidFill>
                  <a:schemeClr val="bg1"/>
                </a:solidFill>
              </a:rPr>
              <a:t>ташкил</a:t>
            </a:r>
            <a:r>
              <a:rPr lang="ru-RU" sz="1900" b="1" dirty="0">
                <a:solidFill>
                  <a:schemeClr val="bg1"/>
                </a:solidFill>
              </a:rPr>
              <a:t> </a:t>
            </a:r>
            <a:r>
              <a:rPr lang="ru-RU" sz="1900" b="1" dirty="0" err="1">
                <a:solidFill>
                  <a:schemeClr val="bg1"/>
                </a:solidFill>
              </a:rPr>
              <a:t>этиш</a:t>
            </a:r>
            <a:r>
              <a:rPr lang="ru-RU" sz="1900" b="1" dirty="0">
                <a:solidFill>
                  <a:schemeClr val="bg1"/>
                </a:solidFill>
              </a:rPr>
              <a:t> </a:t>
            </a:r>
            <a:r>
              <a:rPr lang="ru-RU" sz="1900" b="1" dirty="0" err="1">
                <a:solidFill>
                  <a:schemeClr val="bg1"/>
                </a:solidFill>
              </a:rPr>
              <a:t>масаласи</a:t>
            </a:r>
            <a:r>
              <a:rPr lang="ru-RU" sz="1900" b="1" dirty="0">
                <a:solidFill>
                  <a:schemeClr val="bg1"/>
                </a:solidFill>
              </a:rPr>
              <a:t> Олий </a:t>
            </a:r>
            <a:r>
              <a:rPr lang="ru-RU" sz="1900" b="1" dirty="0" err="1">
                <a:solidFill>
                  <a:schemeClr val="bg1"/>
                </a:solidFill>
              </a:rPr>
              <a:t>ва</a:t>
            </a:r>
            <a:r>
              <a:rPr lang="ru-RU" sz="1900" b="1" dirty="0">
                <a:solidFill>
                  <a:schemeClr val="bg1"/>
                </a:solidFill>
              </a:rPr>
              <a:t> </a:t>
            </a:r>
            <a:r>
              <a:rPr lang="ru-RU" sz="1900" b="1" dirty="0" err="1">
                <a:solidFill>
                  <a:schemeClr val="bg1"/>
                </a:solidFill>
              </a:rPr>
              <a:t>ўрта</a:t>
            </a:r>
            <a:r>
              <a:rPr lang="ru-RU" sz="1900" b="1" dirty="0">
                <a:solidFill>
                  <a:schemeClr val="bg1"/>
                </a:solidFill>
              </a:rPr>
              <a:t> </a:t>
            </a:r>
            <a:r>
              <a:rPr lang="ru-RU" sz="1900" b="1" dirty="0" err="1">
                <a:solidFill>
                  <a:schemeClr val="bg1"/>
                </a:solidFill>
              </a:rPr>
              <a:t>махсус</a:t>
            </a:r>
            <a:r>
              <a:rPr lang="ru-RU" sz="1900" b="1" dirty="0">
                <a:solidFill>
                  <a:schemeClr val="bg1"/>
                </a:solidFill>
              </a:rPr>
              <a:t> </a:t>
            </a:r>
            <a:r>
              <a:rPr lang="ru-RU" sz="1900" b="1" dirty="0" err="1">
                <a:solidFill>
                  <a:schemeClr val="bg1"/>
                </a:solidFill>
              </a:rPr>
              <a:t>таълим</a:t>
            </a:r>
            <a:r>
              <a:rPr lang="ru-RU" sz="1900" b="1" dirty="0">
                <a:solidFill>
                  <a:schemeClr val="bg1"/>
                </a:solidFill>
              </a:rPr>
              <a:t> </a:t>
            </a:r>
            <a:r>
              <a:rPr lang="ru-RU" sz="1900" b="1" dirty="0" err="1">
                <a:solidFill>
                  <a:schemeClr val="bg1"/>
                </a:solidFill>
              </a:rPr>
              <a:t>вазирлиги</a:t>
            </a:r>
            <a:r>
              <a:rPr lang="ru-RU" sz="1900" b="1" dirty="0">
                <a:solidFill>
                  <a:schemeClr val="bg1"/>
                </a:solidFill>
              </a:rPr>
              <a:t>, </a:t>
            </a:r>
            <a:r>
              <a:rPr lang="ru-RU" sz="1900" b="1" dirty="0" err="1">
                <a:solidFill>
                  <a:schemeClr val="bg1"/>
                </a:solidFill>
              </a:rPr>
              <a:t>ректорларнинг</a:t>
            </a:r>
            <a:r>
              <a:rPr lang="ru-RU" sz="1900" b="1" dirty="0">
                <a:solidFill>
                  <a:schemeClr val="bg1"/>
                </a:solidFill>
              </a:rPr>
              <a:t> </a:t>
            </a:r>
            <a:r>
              <a:rPr lang="ru-RU" sz="1900" b="1" dirty="0" err="1">
                <a:solidFill>
                  <a:schemeClr val="bg1"/>
                </a:solidFill>
              </a:rPr>
              <a:t>эътиборидан</a:t>
            </a:r>
            <a:r>
              <a:rPr lang="ru-RU" sz="1900" b="1" dirty="0">
                <a:solidFill>
                  <a:schemeClr val="bg1"/>
                </a:solidFill>
              </a:rPr>
              <a:t> </a:t>
            </a:r>
            <a:r>
              <a:rPr lang="ru-RU" sz="1900" b="1" dirty="0" err="1">
                <a:solidFill>
                  <a:schemeClr val="bg1"/>
                </a:solidFill>
              </a:rPr>
              <a:t>четда</a:t>
            </a:r>
            <a:r>
              <a:rPr lang="ru-RU" sz="1900" b="1" dirty="0">
                <a:solidFill>
                  <a:schemeClr val="bg1"/>
                </a:solidFill>
              </a:rPr>
              <a:t> </a:t>
            </a:r>
            <a:r>
              <a:rPr lang="ru-RU" sz="1900" b="1" dirty="0" err="1">
                <a:solidFill>
                  <a:schemeClr val="bg1"/>
                </a:solidFill>
              </a:rPr>
              <a:t>қолиб</a:t>
            </a:r>
            <a:r>
              <a:rPr lang="ru-RU" sz="1900" b="1" dirty="0">
                <a:solidFill>
                  <a:schemeClr val="bg1"/>
                </a:solidFill>
              </a:rPr>
              <a:t> </a:t>
            </a:r>
            <a:r>
              <a:rPr lang="ru-RU" sz="1900" b="1" dirty="0" err="1">
                <a:solidFill>
                  <a:schemeClr val="bg1"/>
                </a:solidFill>
              </a:rPr>
              <a:t>кетмоқда</a:t>
            </a:r>
            <a:r>
              <a:rPr lang="ru-RU" sz="1900" b="1" dirty="0">
                <a:solidFill>
                  <a:schemeClr val="bg1"/>
                </a:solidFill>
              </a:rPr>
              <a:t>. </a:t>
            </a:r>
            <a:r>
              <a:rPr lang="ru-RU" sz="1900" b="1" dirty="0" err="1">
                <a:solidFill>
                  <a:schemeClr val="bg1"/>
                </a:solidFill>
              </a:rPr>
              <a:t>Масалан</a:t>
            </a:r>
            <a:r>
              <a:rPr lang="ru-RU" sz="1900" b="1" dirty="0">
                <a:solidFill>
                  <a:schemeClr val="bg1"/>
                </a:solidFill>
              </a:rPr>
              <a:t>, </a:t>
            </a:r>
            <a:r>
              <a:rPr lang="ru-RU" sz="1900" b="1" dirty="0" err="1">
                <a:solidFill>
                  <a:schemeClr val="bg1"/>
                </a:solidFill>
              </a:rPr>
              <a:t>бугунги</a:t>
            </a:r>
            <a:r>
              <a:rPr lang="ru-RU" sz="1900" b="1" dirty="0">
                <a:solidFill>
                  <a:schemeClr val="bg1"/>
                </a:solidFill>
              </a:rPr>
              <a:t> </a:t>
            </a:r>
            <a:r>
              <a:rPr lang="ru-RU" sz="1900" b="1" dirty="0" err="1">
                <a:solidFill>
                  <a:schemeClr val="bg1"/>
                </a:solidFill>
              </a:rPr>
              <a:t>кундаги</a:t>
            </a:r>
            <a:r>
              <a:rPr lang="ru-RU" sz="1900" b="1" dirty="0">
                <a:solidFill>
                  <a:schemeClr val="bg1"/>
                </a:solidFill>
              </a:rPr>
              <a:t> 815 та </a:t>
            </a:r>
            <a:r>
              <a:rPr lang="ru-RU" sz="1900" b="1" dirty="0" err="1">
                <a:solidFill>
                  <a:schemeClr val="bg1"/>
                </a:solidFill>
              </a:rPr>
              <a:t>йўналишнинг</a:t>
            </a:r>
            <a:r>
              <a:rPr lang="ru-RU" sz="1900" b="1" dirty="0">
                <a:solidFill>
                  <a:schemeClr val="bg1"/>
                </a:solidFill>
              </a:rPr>
              <a:t> 55 </a:t>
            </a:r>
            <a:r>
              <a:rPr lang="ru-RU" sz="1900" b="1" dirty="0" err="1">
                <a:solidFill>
                  <a:schemeClr val="bg1"/>
                </a:solidFill>
              </a:rPr>
              <a:t>фоизи</a:t>
            </a:r>
            <a:r>
              <a:rPr lang="ru-RU" sz="1900" b="1" dirty="0">
                <a:solidFill>
                  <a:schemeClr val="bg1"/>
                </a:solidFill>
              </a:rPr>
              <a:t> </a:t>
            </a:r>
            <a:r>
              <a:rPr lang="ru-RU" sz="1900" b="1" dirty="0" err="1">
                <a:solidFill>
                  <a:schemeClr val="bg1"/>
                </a:solidFill>
              </a:rPr>
              <a:t>меҳнат</a:t>
            </a:r>
            <a:r>
              <a:rPr lang="ru-RU" sz="1900" b="1" dirty="0">
                <a:solidFill>
                  <a:schemeClr val="bg1"/>
                </a:solidFill>
              </a:rPr>
              <a:t> </a:t>
            </a:r>
            <a:r>
              <a:rPr lang="ru-RU" sz="1900" b="1" dirty="0" err="1">
                <a:solidFill>
                  <a:schemeClr val="bg1"/>
                </a:solidFill>
              </a:rPr>
              <a:t>бозори</a:t>
            </a:r>
            <a:r>
              <a:rPr lang="ru-RU" sz="1900" b="1" dirty="0">
                <a:solidFill>
                  <a:schemeClr val="bg1"/>
                </a:solidFill>
              </a:rPr>
              <a:t> </a:t>
            </a:r>
            <a:r>
              <a:rPr lang="ru-RU" sz="1900" b="1" dirty="0" err="1">
                <a:solidFill>
                  <a:schemeClr val="bg1"/>
                </a:solidFill>
              </a:rPr>
              <a:t>талабларига</a:t>
            </a:r>
            <a:r>
              <a:rPr lang="ru-RU" sz="1900" b="1" dirty="0">
                <a:solidFill>
                  <a:schemeClr val="bg1"/>
                </a:solidFill>
              </a:rPr>
              <a:t> </a:t>
            </a:r>
            <a:r>
              <a:rPr lang="ru-RU" sz="1900" b="1" dirty="0" err="1">
                <a:solidFill>
                  <a:schemeClr val="bg1"/>
                </a:solidFill>
              </a:rPr>
              <a:t>жавоб</a:t>
            </a:r>
            <a:r>
              <a:rPr lang="ru-RU" sz="1900" b="1" dirty="0">
                <a:solidFill>
                  <a:schemeClr val="bg1"/>
                </a:solidFill>
              </a:rPr>
              <a:t> </a:t>
            </a:r>
            <a:r>
              <a:rPr lang="ru-RU" sz="1900" b="1" dirty="0" err="1">
                <a:solidFill>
                  <a:schemeClr val="bg1"/>
                </a:solidFill>
              </a:rPr>
              <a:t>бермайди</a:t>
            </a:r>
            <a:r>
              <a:rPr lang="ru-RU" sz="1900" b="1" dirty="0">
                <a:solidFill>
                  <a:schemeClr val="bg1"/>
                </a:solidFill>
              </a:rPr>
              <a:t>. Олий </a:t>
            </a:r>
            <a:r>
              <a:rPr lang="ru-RU" sz="1900" b="1" dirty="0" err="1">
                <a:solidFill>
                  <a:schemeClr val="bg1"/>
                </a:solidFill>
              </a:rPr>
              <a:t>таълим</a:t>
            </a:r>
            <a:r>
              <a:rPr lang="ru-RU" sz="1900" b="1" dirty="0">
                <a:solidFill>
                  <a:schemeClr val="bg1"/>
                </a:solidFill>
              </a:rPr>
              <a:t> </a:t>
            </a:r>
            <a:r>
              <a:rPr lang="ru-RU" sz="1900" b="1" dirty="0" err="1">
                <a:solidFill>
                  <a:schemeClr val="bg1"/>
                </a:solidFill>
              </a:rPr>
              <a:t>муассасалари</a:t>
            </a:r>
            <a:r>
              <a:rPr lang="ru-RU" sz="1900" b="1" dirty="0">
                <a:solidFill>
                  <a:schemeClr val="bg1"/>
                </a:solidFill>
              </a:rPr>
              <a:t> 2 </a:t>
            </a:r>
            <a:r>
              <a:rPr lang="ru-RU" sz="1900" b="1" dirty="0" err="1">
                <a:solidFill>
                  <a:schemeClr val="bg1"/>
                </a:solidFill>
              </a:rPr>
              <a:t>мингга</a:t>
            </a:r>
            <a:r>
              <a:rPr lang="ru-RU" sz="1900" b="1" dirty="0">
                <a:solidFill>
                  <a:schemeClr val="bg1"/>
                </a:solidFill>
              </a:rPr>
              <a:t> </a:t>
            </a:r>
            <a:r>
              <a:rPr lang="ru-RU" sz="1900" b="1" dirty="0" err="1">
                <a:solidFill>
                  <a:schemeClr val="bg1"/>
                </a:solidFill>
              </a:rPr>
              <a:t>яқин</a:t>
            </a:r>
            <a:r>
              <a:rPr lang="ru-RU" sz="1900" b="1" dirty="0">
                <a:solidFill>
                  <a:schemeClr val="bg1"/>
                </a:solidFill>
              </a:rPr>
              <a:t> </a:t>
            </a:r>
            <a:r>
              <a:rPr lang="ru-RU" sz="1900" b="1" dirty="0" err="1">
                <a:solidFill>
                  <a:schemeClr val="bg1"/>
                </a:solidFill>
              </a:rPr>
              <a:t>фанлар</a:t>
            </a:r>
            <a:r>
              <a:rPr lang="ru-RU" sz="1900" b="1" dirty="0">
                <a:solidFill>
                  <a:schemeClr val="bg1"/>
                </a:solidFill>
              </a:rPr>
              <a:t> </a:t>
            </a:r>
            <a:r>
              <a:rPr lang="ru-RU" sz="1900" b="1" dirty="0" err="1">
                <a:solidFill>
                  <a:schemeClr val="bg1"/>
                </a:solidFill>
              </a:rPr>
              <a:t>бўйича</a:t>
            </a:r>
            <a:r>
              <a:rPr lang="ru-RU" sz="1900" b="1" dirty="0">
                <a:solidFill>
                  <a:schemeClr val="bg1"/>
                </a:solidFill>
              </a:rPr>
              <a:t> </a:t>
            </a:r>
            <a:r>
              <a:rPr lang="ru-RU" sz="1900" b="1" dirty="0" err="1">
                <a:solidFill>
                  <a:schemeClr val="bg1"/>
                </a:solidFill>
              </a:rPr>
              <a:t>дарсликлар</a:t>
            </a:r>
            <a:r>
              <a:rPr lang="ru-RU" sz="1900" b="1" dirty="0">
                <a:solidFill>
                  <a:schemeClr val="bg1"/>
                </a:solidFill>
              </a:rPr>
              <a:t> </a:t>
            </a:r>
            <a:r>
              <a:rPr lang="ru-RU" sz="1900" b="1" dirty="0" err="1">
                <a:solidFill>
                  <a:schemeClr val="bg1"/>
                </a:solidFill>
              </a:rPr>
              <a:t>билан</a:t>
            </a:r>
            <a:r>
              <a:rPr lang="ru-RU" sz="1900" b="1" dirty="0">
                <a:solidFill>
                  <a:schemeClr val="bg1"/>
                </a:solidFill>
              </a:rPr>
              <a:t> </a:t>
            </a:r>
            <a:r>
              <a:rPr lang="ru-RU" sz="1900" b="1" dirty="0" err="1">
                <a:solidFill>
                  <a:schemeClr val="bg1"/>
                </a:solidFill>
              </a:rPr>
              <a:t>таъминланмаган</a:t>
            </a:r>
            <a:r>
              <a:rPr lang="ru-RU" sz="1900" b="1" dirty="0">
                <a:solidFill>
                  <a:schemeClr val="bg1"/>
                </a:solidFill>
              </a:rPr>
              <a:t>, </a:t>
            </a:r>
            <a:r>
              <a:rPr lang="ru-RU" sz="1900" b="1" dirty="0" err="1">
                <a:solidFill>
                  <a:schemeClr val="bg1"/>
                </a:solidFill>
              </a:rPr>
              <a:t>ўқув</a:t>
            </a:r>
            <a:r>
              <a:rPr lang="ru-RU" sz="1900" b="1" dirty="0">
                <a:solidFill>
                  <a:schemeClr val="bg1"/>
                </a:solidFill>
              </a:rPr>
              <a:t> </a:t>
            </a:r>
            <a:r>
              <a:rPr lang="ru-RU" sz="1900" b="1" dirty="0" err="1">
                <a:solidFill>
                  <a:schemeClr val="bg1"/>
                </a:solidFill>
              </a:rPr>
              <a:t>дастурлари</a:t>
            </a:r>
            <a:r>
              <a:rPr lang="ru-RU" sz="1900" b="1" dirty="0">
                <a:solidFill>
                  <a:schemeClr val="bg1"/>
                </a:solidFill>
              </a:rPr>
              <a:t> </a:t>
            </a:r>
            <a:r>
              <a:rPr lang="ru-RU" sz="1900" b="1" dirty="0" err="1">
                <a:solidFill>
                  <a:schemeClr val="bg1"/>
                </a:solidFill>
              </a:rPr>
              <a:t>бундан</a:t>
            </a:r>
            <a:r>
              <a:rPr lang="ru-RU" sz="1900" b="1" dirty="0">
                <a:solidFill>
                  <a:schemeClr val="bg1"/>
                </a:solidFill>
              </a:rPr>
              <a:t> 40 </a:t>
            </a:r>
            <a:r>
              <a:rPr lang="ru-RU" sz="1900" b="1" dirty="0" err="1">
                <a:solidFill>
                  <a:schemeClr val="bg1"/>
                </a:solidFill>
              </a:rPr>
              <a:t>йил</a:t>
            </a:r>
            <a:r>
              <a:rPr lang="ru-RU" sz="1900" b="1" dirty="0">
                <a:solidFill>
                  <a:schemeClr val="bg1"/>
                </a:solidFill>
              </a:rPr>
              <a:t> </a:t>
            </a:r>
            <a:r>
              <a:rPr lang="ru-RU" sz="1900" b="1" dirty="0" err="1">
                <a:solidFill>
                  <a:schemeClr val="bg1"/>
                </a:solidFill>
              </a:rPr>
              <a:t>олдинги</a:t>
            </a:r>
            <a:r>
              <a:rPr lang="ru-RU" sz="1900" b="1" dirty="0">
                <a:solidFill>
                  <a:schemeClr val="bg1"/>
                </a:solidFill>
              </a:rPr>
              <a:t> </a:t>
            </a:r>
            <a:r>
              <a:rPr lang="ru-RU" sz="1900" b="1" dirty="0" err="1">
                <a:solidFill>
                  <a:schemeClr val="bg1"/>
                </a:solidFill>
              </a:rPr>
              <a:t>фан</a:t>
            </a:r>
            <a:r>
              <a:rPr lang="ru-RU" sz="1900" b="1" dirty="0">
                <a:solidFill>
                  <a:schemeClr val="bg1"/>
                </a:solidFill>
              </a:rPr>
              <a:t> </a:t>
            </a:r>
            <a:r>
              <a:rPr lang="ru-RU" sz="1900" b="1" dirty="0" err="1">
                <a:solidFill>
                  <a:schemeClr val="bg1"/>
                </a:solidFill>
              </a:rPr>
              <a:t>ва</a:t>
            </a:r>
            <a:r>
              <a:rPr lang="ru-RU" sz="1900" b="1" dirty="0">
                <a:solidFill>
                  <a:schemeClr val="bg1"/>
                </a:solidFill>
              </a:rPr>
              <a:t> </a:t>
            </a:r>
            <a:r>
              <a:rPr lang="ru-RU" sz="1900" b="1" dirty="0" err="1">
                <a:solidFill>
                  <a:schemeClr val="bg1"/>
                </a:solidFill>
              </a:rPr>
              <a:t>йўналишлар</a:t>
            </a:r>
            <a:r>
              <a:rPr lang="ru-RU" sz="1900" b="1" dirty="0">
                <a:solidFill>
                  <a:schemeClr val="bg1"/>
                </a:solidFill>
              </a:rPr>
              <a:t> </a:t>
            </a:r>
            <a:r>
              <a:rPr lang="ru-RU" sz="1900" b="1" dirty="0" err="1">
                <a:solidFill>
                  <a:schemeClr val="bg1"/>
                </a:solidFill>
              </a:rPr>
              <a:t>асосида</a:t>
            </a:r>
            <a:r>
              <a:rPr lang="ru-RU" sz="1900" b="1" dirty="0">
                <a:solidFill>
                  <a:schemeClr val="bg1"/>
                </a:solidFill>
              </a:rPr>
              <a:t> </a:t>
            </a:r>
            <a:r>
              <a:rPr lang="ru-RU" sz="1900" b="1" dirty="0" err="1">
                <a:solidFill>
                  <a:schemeClr val="bg1"/>
                </a:solidFill>
              </a:rPr>
              <a:t>тузилган</a:t>
            </a:r>
            <a:r>
              <a:rPr lang="ru-RU" sz="1900" b="1" dirty="0">
                <a:solidFill>
                  <a:schemeClr val="bg1"/>
                </a:solidFill>
              </a:rPr>
              <a:t>. </a:t>
            </a:r>
            <a:r>
              <a:rPr lang="ru-RU" sz="1900" b="1" dirty="0" err="1">
                <a:solidFill>
                  <a:schemeClr val="bg1"/>
                </a:solidFill>
              </a:rPr>
              <a:t>Бундан</a:t>
            </a:r>
            <a:r>
              <a:rPr lang="ru-RU" sz="1900" b="1" dirty="0">
                <a:solidFill>
                  <a:schemeClr val="bg1"/>
                </a:solidFill>
              </a:rPr>
              <a:t> </a:t>
            </a:r>
            <a:r>
              <a:rPr lang="ru-RU" sz="1900" b="1" dirty="0" err="1">
                <a:solidFill>
                  <a:schemeClr val="bg1"/>
                </a:solidFill>
              </a:rPr>
              <a:t>ташқари</a:t>
            </a:r>
            <a:r>
              <a:rPr lang="ru-RU" sz="1900" b="1" dirty="0">
                <a:solidFill>
                  <a:schemeClr val="bg1"/>
                </a:solidFill>
              </a:rPr>
              <a:t>, </a:t>
            </a:r>
            <a:r>
              <a:rPr lang="ru-RU" sz="1900" b="1" dirty="0" err="1">
                <a:solidFill>
                  <a:schemeClr val="bg1"/>
                </a:solidFill>
              </a:rPr>
              <a:t>тизимда</a:t>
            </a:r>
            <a:r>
              <a:rPr lang="ru-RU" sz="1900" b="1" dirty="0">
                <a:solidFill>
                  <a:schemeClr val="bg1"/>
                </a:solidFill>
              </a:rPr>
              <a:t> коррупция </a:t>
            </a:r>
            <a:r>
              <a:rPr lang="ru-RU" sz="1900" b="1" dirty="0" err="1">
                <a:solidFill>
                  <a:schemeClr val="bg1"/>
                </a:solidFill>
              </a:rPr>
              <a:t>ҳолатлари</a:t>
            </a:r>
            <a:r>
              <a:rPr lang="ru-RU" sz="1900" b="1" dirty="0">
                <a:solidFill>
                  <a:schemeClr val="bg1"/>
                </a:solidFill>
              </a:rPr>
              <a:t> </a:t>
            </a:r>
            <a:r>
              <a:rPr lang="ru-RU" sz="1900" b="1" dirty="0" err="1">
                <a:solidFill>
                  <a:schemeClr val="bg1"/>
                </a:solidFill>
              </a:rPr>
              <a:t>жуда</a:t>
            </a:r>
            <a:r>
              <a:rPr lang="ru-RU" sz="1900" b="1" dirty="0">
                <a:solidFill>
                  <a:schemeClr val="bg1"/>
                </a:solidFill>
              </a:rPr>
              <a:t> </a:t>
            </a:r>
            <a:r>
              <a:rPr lang="ru-RU" sz="1900" b="1" dirty="0" err="1">
                <a:solidFill>
                  <a:schemeClr val="bg1"/>
                </a:solidFill>
              </a:rPr>
              <a:t>кўп</a:t>
            </a:r>
            <a:r>
              <a:rPr lang="ru-RU" sz="1900" b="1" dirty="0">
                <a:solidFill>
                  <a:schemeClr val="bg1"/>
                </a:solidFill>
              </a:rPr>
              <a:t>.</a:t>
            </a:r>
            <a:endParaRPr lang="en-US" altLang="ru-RU" sz="1900" b="1" i="1" dirty="0">
              <a:solidFill>
                <a:schemeClr val="bg1"/>
              </a:solidFill>
              <a:ea typeface="Cambria" panose="02040503050406030204" pitchFamily="18" charset="0"/>
            </a:endParaRPr>
          </a:p>
          <a:p>
            <a:pPr algn="r">
              <a:defRPr/>
            </a:pPr>
            <a:r>
              <a:rPr lang="uz-Cyrl-UZ" altLang="ru-RU" sz="21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Ш.Мирзиёев</a:t>
            </a:r>
            <a:endParaRPr lang="ru-RU" sz="21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58120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162411" y="388917"/>
            <a:ext cx="3571900" cy="55399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uz-Cyrl-UZ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</a:rPr>
              <a:t>МАГИСТРАТУРА</a:t>
            </a:r>
            <a:endParaRPr lang="uz-Cyrl-UZ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3011" name="AutoShape 5"/>
          <p:cNvSpPr>
            <a:spLocks noChangeArrowheads="1"/>
          </p:cNvSpPr>
          <p:nvPr/>
        </p:nvSpPr>
        <p:spPr bwMode="auto">
          <a:xfrm rot="-5400000">
            <a:off x="8560595" y="750095"/>
            <a:ext cx="1285875" cy="1785937"/>
          </a:xfrm>
          <a:prstGeom prst="homePlate">
            <a:avLst>
              <a:gd name="adj" fmla="val 25000"/>
            </a:avLst>
          </a:prstGeom>
          <a:solidFill>
            <a:srgbClr val="FF99CC"/>
          </a:solidFill>
          <a:ln w="9525">
            <a:solidFill>
              <a:srgbClr val="0000FF"/>
            </a:solidFill>
            <a:prstDash val="lgDash"/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800"/>
          </a:p>
        </p:txBody>
      </p:sp>
      <p:sp>
        <p:nvSpPr>
          <p:cNvPr id="43012" name="AutoShape 5"/>
          <p:cNvSpPr>
            <a:spLocks noChangeArrowheads="1"/>
          </p:cNvSpPr>
          <p:nvPr/>
        </p:nvSpPr>
        <p:spPr bwMode="auto">
          <a:xfrm rot="-5400000">
            <a:off x="8632032" y="2107407"/>
            <a:ext cx="1285875" cy="1785938"/>
          </a:xfrm>
          <a:prstGeom prst="homePlate">
            <a:avLst>
              <a:gd name="adj" fmla="val 25000"/>
            </a:avLst>
          </a:prstGeom>
          <a:solidFill>
            <a:srgbClr val="FF99CC"/>
          </a:solidFill>
          <a:ln w="9525">
            <a:solidFill>
              <a:srgbClr val="0000FF"/>
            </a:solidFill>
            <a:prstDash val="lgDash"/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800"/>
          </a:p>
        </p:txBody>
      </p:sp>
      <p:sp>
        <p:nvSpPr>
          <p:cNvPr id="43013" name="AutoShape 5"/>
          <p:cNvSpPr>
            <a:spLocks noChangeArrowheads="1"/>
          </p:cNvSpPr>
          <p:nvPr/>
        </p:nvSpPr>
        <p:spPr bwMode="auto">
          <a:xfrm rot="-5400000">
            <a:off x="8632032" y="3464719"/>
            <a:ext cx="1285875" cy="1785938"/>
          </a:xfrm>
          <a:prstGeom prst="homePlate">
            <a:avLst>
              <a:gd name="adj" fmla="val 25000"/>
            </a:avLst>
          </a:prstGeom>
          <a:solidFill>
            <a:srgbClr val="FF99CC"/>
          </a:solidFill>
          <a:ln w="9525">
            <a:solidFill>
              <a:srgbClr val="0000FF"/>
            </a:solidFill>
            <a:prstDash val="lgDash"/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800"/>
          </a:p>
        </p:txBody>
      </p:sp>
      <p:sp>
        <p:nvSpPr>
          <p:cNvPr id="43014" name="AutoShape 5"/>
          <p:cNvSpPr>
            <a:spLocks noChangeArrowheads="1"/>
          </p:cNvSpPr>
          <p:nvPr/>
        </p:nvSpPr>
        <p:spPr bwMode="auto">
          <a:xfrm rot="-5400000">
            <a:off x="8703470" y="4822033"/>
            <a:ext cx="1285875" cy="1785937"/>
          </a:xfrm>
          <a:prstGeom prst="homePlate">
            <a:avLst>
              <a:gd name="adj" fmla="val 25000"/>
            </a:avLst>
          </a:prstGeom>
          <a:solidFill>
            <a:srgbClr val="FF99CC"/>
          </a:solidFill>
          <a:ln w="9525">
            <a:solidFill>
              <a:srgbClr val="0000FF"/>
            </a:solidFill>
            <a:prstDash val="lgDash"/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800"/>
          </a:p>
        </p:txBody>
      </p:sp>
      <p:sp>
        <p:nvSpPr>
          <p:cNvPr id="9" name="Пятиугольник 8"/>
          <p:cNvSpPr/>
          <p:nvPr/>
        </p:nvSpPr>
        <p:spPr>
          <a:xfrm>
            <a:off x="2309786" y="1357298"/>
            <a:ext cx="5857916" cy="857256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ятиугольник 9"/>
          <p:cNvSpPr/>
          <p:nvPr/>
        </p:nvSpPr>
        <p:spPr>
          <a:xfrm>
            <a:off x="2309786" y="2643182"/>
            <a:ext cx="5857916" cy="857256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2381224" y="4000504"/>
            <a:ext cx="5857916" cy="857256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ятиугольник 11"/>
          <p:cNvSpPr/>
          <p:nvPr/>
        </p:nvSpPr>
        <p:spPr>
          <a:xfrm>
            <a:off x="2343125" y="5408628"/>
            <a:ext cx="5857917" cy="857255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309786" y="1500175"/>
            <a:ext cx="542928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БАРЧА ТУРДАГИ </a:t>
            </a:r>
            <a:r>
              <a:rPr lang="uz-Cyrl-UZ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ЎҚУВ ИШЛАРИ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52662" y="2857497"/>
            <a:ext cx="5214974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z-Cyrl-UZ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АУДИТОРИЯ МАШҒУЛОТИ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24100" y="4214818"/>
            <a:ext cx="5143536" cy="4462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z-Cyrl-UZ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</a:rPr>
              <a:t>ЎҚИШНИНГ НОРМАТИВ МУДДАТИ </a:t>
            </a:r>
            <a:endParaRPr lang="ru-RU" sz="2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24100" y="5643579"/>
            <a:ext cx="542928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z-Cyrl-UZ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ЎҚУВ ЖАРАЁНИ 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43031" name="TextBox 17"/>
          <p:cNvSpPr txBox="1">
            <a:spLocks noChangeArrowheads="1"/>
          </p:cNvSpPr>
          <p:nvPr/>
        </p:nvSpPr>
        <p:spPr bwMode="auto">
          <a:xfrm>
            <a:off x="8667750" y="1500188"/>
            <a:ext cx="1214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z-Cyrl-UZ" sz="2400" b="1">
                <a:latin typeface="Calibri" panose="020F0502020204030204" pitchFamily="34" charset="0"/>
              </a:rPr>
              <a:t>54 соат</a:t>
            </a:r>
            <a:endParaRPr lang="ru-RU" sz="2400" b="1">
              <a:latin typeface="Calibri" panose="020F0502020204030204" pitchFamily="34" charset="0"/>
            </a:endParaRPr>
          </a:p>
        </p:txBody>
      </p:sp>
      <p:sp>
        <p:nvSpPr>
          <p:cNvPr id="43032" name="TextBox 18"/>
          <p:cNvSpPr txBox="1">
            <a:spLocks noChangeArrowheads="1"/>
          </p:cNvSpPr>
          <p:nvPr/>
        </p:nvSpPr>
        <p:spPr bwMode="auto">
          <a:xfrm>
            <a:off x="8667750" y="2857501"/>
            <a:ext cx="1214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z-Cyrl-UZ" sz="2400" b="1">
                <a:latin typeface="Calibri" panose="020F0502020204030204" pitchFamily="34" charset="0"/>
              </a:rPr>
              <a:t>36 соат</a:t>
            </a:r>
            <a:endParaRPr lang="ru-RU" sz="2400" b="1">
              <a:latin typeface="Calibri" panose="020F0502020204030204" pitchFamily="34" charset="0"/>
            </a:endParaRPr>
          </a:p>
        </p:txBody>
      </p:sp>
      <p:sp>
        <p:nvSpPr>
          <p:cNvPr id="43033" name="TextBox 19"/>
          <p:cNvSpPr txBox="1">
            <a:spLocks noChangeArrowheads="1"/>
          </p:cNvSpPr>
          <p:nvPr/>
        </p:nvSpPr>
        <p:spPr bwMode="auto">
          <a:xfrm>
            <a:off x="8667750" y="4143376"/>
            <a:ext cx="1214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z-Cyrl-UZ" sz="2400" b="1">
                <a:latin typeface="Calibri" panose="020F0502020204030204" pitchFamily="34" charset="0"/>
              </a:rPr>
              <a:t>2 йил</a:t>
            </a:r>
            <a:endParaRPr lang="ru-RU" sz="2400" b="1">
              <a:latin typeface="Calibri" panose="020F0502020204030204" pitchFamily="34" charset="0"/>
            </a:endParaRPr>
          </a:p>
        </p:txBody>
      </p:sp>
      <p:sp>
        <p:nvSpPr>
          <p:cNvPr id="43034" name="TextBox 20"/>
          <p:cNvSpPr txBox="1">
            <a:spLocks noChangeArrowheads="1"/>
          </p:cNvSpPr>
          <p:nvPr/>
        </p:nvSpPr>
        <p:spPr bwMode="auto">
          <a:xfrm>
            <a:off x="8667750" y="5572126"/>
            <a:ext cx="15001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z-Cyrl-UZ" sz="2200" b="1">
                <a:latin typeface="Calibri" panose="020F0502020204030204" pitchFamily="34" charset="0"/>
              </a:rPr>
              <a:t>100 хафта</a:t>
            </a:r>
            <a:endParaRPr lang="ru-RU" sz="2200" b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327050"/>
      </p:ext>
    </p:extLst>
  </p:cSld>
  <p:clrMapOvr>
    <a:masterClrMapping/>
  </p:clrMapOvr>
  <p:transition>
    <p:newsfla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ChangeArrowheads="1"/>
          </p:cNvSpPr>
          <p:nvPr/>
        </p:nvSpPr>
        <p:spPr bwMode="auto">
          <a:xfrm>
            <a:off x="2207568" y="1556792"/>
            <a:ext cx="7776864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z-Cyrl-UZ" sz="2800" b="1" dirty="0"/>
              <a:t> қуйидагича тақсимланади:</a:t>
            </a:r>
            <a:endParaRPr lang="ru-RU" sz="2800" b="1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2800" b="1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2800" dirty="0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z-Cyrl-UZ" sz="2200" dirty="0"/>
              <a:t>Назарий ва амалий таълим                 35-55 %</a:t>
            </a:r>
            <a:endParaRPr lang="ru-RU" sz="2200" dirty="0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2200" dirty="0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z-Cyrl-UZ" sz="2200" dirty="0"/>
              <a:t>Аттестация                       </a:t>
            </a:r>
            <a:r>
              <a:rPr lang="ru-RU" sz="2200" dirty="0"/>
              <a:t> </a:t>
            </a:r>
            <a:r>
              <a:rPr lang="uz-Cyrl-UZ" sz="2200" dirty="0"/>
              <a:t>                     4-9 %</a:t>
            </a:r>
            <a:endParaRPr lang="ru-RU" sz="2200" dirty="0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2200" dirty="0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z-Cyrl-UZ" sz="2200" dirty="0"/>
              <a:t>Таътил                                </a:t>
            </a:r>
            <a:r>
              <a:rPr lang="ru-RU" sz="2200" dirty="0"/>
              <a:t> </a:t>
            </a:r>
            <a:r>
              <a:rPr lang="uz-Cyrl-UZ" sz="2200" dirty="0"/>
              <a:t>                   6-16 %</a:t>
            </a:r>
            <a:endParaRPr lang="ru-RU" sz="2200" dirty="0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2200" dirty="0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z-Cyrl-UZ" sz="2200" dirty="0"/>
              <a:t>Илмий фаолият               </a:t>
            </a:r>
            <a:r>
              <a:rPr lang="ru-RU" sz="2200" dirty="0"/>
              <a:t> </a:t>
            </a:r>
            <a:r>
              <a:rPr lang="uz-Cyrl-UZ" sz="2200" dirty="0"/>
              <a:t>                     45-55 %</a:t>
            </a:r>
            <a:endParaRPr lang="ru-RU" sz="2200" dirty="0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2200" dirty="0"/>
          </a:p>
        </p:txBody>
      </p:sp>
      <p:pic>
        <p:nvPicPr>
          <p:cNvPr id="39939" name="Rectangle 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630" y="404664"/>
            <a:ext cx="7522786" cy="7213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12101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ChangeArrowheads="1"/>
          </p:cNvSpPr>
          <p:nvPr/>
        </p:nvSpPr>
        <p:spPr bwMode="auto">
          <a:xfrm>
            <a:off x="3863976" y="806450"/>
            <a:ext cx="49688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b="1">
                <a:latin typeface="Tahoma" panose="020B0604030504040204" pitchFamily="34" charset="0"/>
              </a:rPr>
              <a:t>Илмий</a:t>
            </a:r>
            <a:r>
              <a:rPr lang="uz-Cyrl-UZ" b="1">
                <a:latin typeface="Tahoma" panose="020B0604030504040204" pitchFamily="34" charset="0"/>
              </a:rPr>
              <a:t> </a:t>
            </a:r>
            <a:r>
              <a:rPr lang="ru-RU" b="1">
                <a:latin typeface="Tahoma" panose="020B0604030504040204" pitchFamily="34" charset="0"/>
              </a:rPr>
              <a:t> фаолият</a:t>
            </a:r>
            <a:r>
              <a:rPr lang="ru-RU"/>
              <a:t> </a:t>
            </a:r>
          </a:p>
        </p:txBody>
      </p:sp>
      <p:sp>
        <p:nvSpPr>
          <p:cNvPr id="316423" name="AutoShape 7"/>
          <p:cNvSpPr>
            <a:spLocks noChangeArrowheads="1"/>
          </p:cNvSpPr>
          <p:nvPr/>
        </p:nvSpPr>
        <p:spPr bwMode="auto">
          <a:xfrm>
            <a:off x="1919289" y="2205038"/>
            <a:ext cx="3781425" cy="3744912"/>
          </a:xfrm>
          <a:prstGeom prst="verticalScrol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uz-Cyrl-UZ" sz="2100" b="1" dirty="0">
                <a:solidFill>
                  <a:schemeClr val="bg1"/>
                </a:solidFill>
              </a:rPr>
              <a:t>И</a:t>
            </a:r>
            <a:r>
              <a:rPr lang="ru-RU" sz="2100" b="1" dirty="0" err="1">
                <a:solidFill>
                  <a:schemeClr val="bg1"/>
                </a:solidFill>
              </a:rPr>
              <a:t>лмий</a:t>
            </a:r>
            <a:r>
              <a:rPr lang="ru-RU" sz="2100" b="1" dirty="0">
                <a:solidFill>
                  <a:schemeClr val="bg1"/>
                </a:solidFill>
              </a:rPr>
              <a:t> </a:t>
            </a:r>
            <a:r>
              <a:rPr lang="ru-RU" sz="2100" b="1" dirty="0" err="1">
                <a:solidFill>
                  <a:schemeClr val="bg1"/>
                </a:solidFill>
              </a:rPr>
              <a:t>тадқиқот</a:t>
            </a:r>
            <a:r>
              <a:rPr lang="ru-RU" sz="2100" b="1" dirty="0">
                <a:solidFill>
                  <a:schemeClr val="bg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ru-RU" sz="2100" b="1" dirty="0" err="1">
                <a:solidFill>
                  <a:schemeClr val="bg1"/>
                </a:solidFill>
              </a:rPr>
              <a:t>иши</a:t>
            </a:r>
            <a:r>
              <a:rPr lang="ru-RU" sz="2100" b="1" dirty="0">
                <a:solidFill>
                  <a:schemeClr val="bg1"/>
                </a:solidFill>
              </a:rPr>
              <a:t> ва </a:t>
            </a:r>
            <a:r>
              <a:rPr lang="ru-RU" sz="2100" b="1" dirty="0" err="1">
                <a:solidFill>
                  <a:schemeClr val="bg1"/>
                </a:solidFill>
              </a:rPr>
              <a:t>магистрлик</a:t>
            </a:r>
            <a:r>
              <a:rPr lang="ru-RU" sz="2100" b="1" dirty="0">
                <a:solidFill>
                  <a:schemeClr val="bg1"/>
                </a:solidFill>
              </a:rPr>
              <a:t> </a:t>
            </a:r>
            <a:endParaRPr lang="uz-Cyrl-UZ" sz="2100" b="1" dirty="0">
              <a:solidFill>
                <a:schemeClr val="bg1"/>
              </a:solidFill>
            </a:endParaRPr>
          </a:p>
          <a:p>
            <a:pPr algn="ctr" eaLnBrk="1" hangingPunct="1">
              <a:defRPr/>
            </a:pPr>
            <a:r>
              <a:rPr lang="ru-RU" sz="2100" b="1" dirty="0" err="1">
                <a:solidFill>
                  <a:schemeClr val="bg1"/>
                </a:solidFill>
              </a:rPr>
              <a:t>диссертациясини</a:t>
            </a:r>
            <a:r>
              <a:rPr lang="ru-RU" sz="2100" b="1" dirty="0">
                <a:solidFill>
                  <a:schemeClr val="bg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ru-RU" sz="2100" b="1" dirty="0" err="1">
                <a:solidFill>
                  <a:schemeClr val="bg1"/>
                </a:solidFill>
              </a:rPr>
              <a:t>тайёрлаш</a:t>
            </a:r>
            <a:endParaRPr lang="ru-RU" sz="2100" b="1" dirty="0">
              <a:solidFill>
                <a:schemeClr val="bg1"/>
              </a:solidFill>
            </a:endParaRPr>
          </a:p>
          <a:p>
            <a:pPr algn="ctr" eaLnBrk="1" hangingPunct="1">
              <a:defRPr/>
            </a:pPr>
            <a:endParaRPr lang="ru-RU" altLang="zh-CN" sz="21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defRPr/>
            </a:pPr>
            <a:r>
              <a:rPr lang="ru-RU" sz="2100" b="1" dirty="0">
                <a:solidFill>
                  <a:schemeClr val="bg1"/>
                </a:solidFill>
              </a:rPr>
              <a:t>60</a:t>
            </a:r>
            <a:r>
              <a:rPr lang="uz-Cyrl-UZ" sz="2100" b="1" dirty="0">
                <a:solidFill>
                  <a:schemeClr val="bg1"/>
                </a:solidFill>
              </a:rPr>
              <a:t>-</a:t>
            </a:r>
            <a:r>
              <a:rPr lang="ru-RU" sz="2100" b="1" dirty="0">
                <a:solidFill>
                  <a:schemeClr val="bg1"/>
                </a:solidFill>
              </a:rPr>
              <a:t>75</a:t>
            </a:r>
            <a:r>
              <a:rPr lang="uz-Cyrl-UZ" sz="2100" b="1" dirty="0">
                <a:solidFill>
                  <a:schemeClr val="bg1"/>
                </a:solidFill>
              </a:rPr>
              <a:t> </a:t>
            </a:r>
            <a:r>
              <a:rPr lang="ru-RU" sz="2100" b="1" dirty="0">
                <a:solidFill>
                  <a:schemeClr val="bg1"/>
                </a:solidFill>
              </a:rPr>
              <a:t>%</a:t>
            </a:r>
            <a:endParaRPr lang="uz-Cyrl-UZ" sz="2100" b="1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120000"/>
              </a:lnSpc>
              <a:defRPr/>
            </a:pPr>
            <a:endParaRPr lang="ru-RU" sz="2100" b="1" dirty="0">
              <a:latin typeface="Arial" charset="0"/>
            </a:endParaRPr>
          </a:p>
        </p:txBody>
      </p:sp>
      <p:sp>
        <p:nvSpPr>
          <p:cNvPr id="46084" name="AutoShape 8"/>
          <p:cNvSpPr>
            <a:spLocks noChangeArrowheads="1"/>
          </p:cNvSpPr>
          <p:nvPr/>
        </p:nvSpPr>
        <p:spPr bwMode="auto">
          <a:xfrm>
            <a:off x="6311901" y="2205038"/>
            <a:ext cx="3781425" cy="3744912"/>
          </a:xfrm>
          <a:prstGeom prst="verticalScroll">
            <a:avLst>
              <a:gd name="adj" fmla="val 12500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z-Cyrl-UZ" sz="2100" b="1" dirty="0">
                <a:solidFill>
                  <a:schemeClr val="bg1"/>
                </a:solidFill>
              </a:rPr>
              <a:t>И</a:t>
            </a:r>
            <a:r>
              <a:rPr lang="ru-RU" sz="2100" b="1" dirty="0" err="1">
                <a:solidFill>
                  <a:schemeClr val="bg1"/>
                </a:solidFill>
              </a:rPr>
              <a:t>лмий</a:t>
            </a:r>
            <a:r>
              <a:rPr lang="ru-RU" sz="2100" b="1" dirty="0">
                <a:solidFill>
                  <a:schemeClr val="bg1"/>
                </a:solidFill>
              </a:rPr>
              <a:t>-педагогик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2100" b="1" dirty="0">
                <a:solidFill>
                  <a:schemeClr val="bg1"/>
                </a:solidFill>
              </a:rPr>
              <a:t> </a:t>
            </a:r>
            <a:r>
              <a:rPr lang="ru-RU" sz="2100" b="1" dirty="0" err="1">
                <a:solidFill>
                  <a:schemeClr val="bg1"/>
                </a:solidFill>
              </a:rPr>
              <a:t>иш</a:t>
            </a:r>
            <a:r>
              <a:rPr lang="ru-RU" sz="2100" b="1" dirty="0">
                <a:solidFill>
                  <a:schemeClr val="bg1"/>
                </a:solidFill>
              </a:rPr>
              <a:t> ва </a:t>
            </a:r>
            <a:r>
              <a:rPr lang="ru-RU" sz="2100" b="1" dirty="0" err="1">
                <a:solidFill>
                  <a:schemeClr val="bg1"/>
                </a:solidFill>
              </a:rPr>
              <a:t>малака</a:t>
            </a:r>
            <a:endParaRPr lang="ru-RU" sz="21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2100" b="1" dirty="0">
                <a:solidFill>
                  <a:schemeClr val="bg1"/>
                </a:solidFill>
              </a:rPr>
              <a:t> </a:t>
            </a:r>
            <a:r>
              <a:rPr lang="ru-RU" sz="2100" b="1" dirty="0" err="1">
                <a:solidFill>
                  <a:schemeClr val="bg1"/>
                </a:solidFill>
              </a:rPr>
              <a:t>амалиёти</a:t>
            </a:r>
            <a:r>
              <a:rPr lang="uz-Cyrl-UZ" sz="2100" b="1" dirty="0">
                <a:solidFill>
                  <a:schemeClr val="bg1"/>
                </a:solidFill>
              </a:rPr>
              <a:t>  </a:t>
            </a:r>
            <a:endParaRPr lang="ru-RU" sz="21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21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2100" b="1" dirty="0">
                <a:solidFill>
                  <a:schemeClr val="bg1"/>
                </a:solidFill>
              </a:rPr>
              <a:t>25</a:t>
            </a:r>
            <a:r>
              <a:rPr lang="uz-Cyrl-UZ" sz="2100" b="1" dirty="0">
                <a:solidFill>
                  <a:schemeClr val="bg1"/>
                </a:solidFill>
              </a:rPr>
              <a:t>-</a:t>
            </a:r>
            <a:r>
              <a:rPr lang="ru-RU" sz="2100" b="1" dirty="0">
                <a:solidFill>
                  <a:schemeClr val="bg1"/>
                </a:solidFill>
              </a:rPr>
              <a:t>40</a:t>
            </a:r>
            <a:r>
              <a:rPr lang="uz-Cyrl-UZ" sz="2100" b="1" dirty="0">
                <a:solidFill>
                  <a:schemeClr val="bg1"/>
                </a:solidFill>
              </a:rPr>
              <a:t> </a:t>
            </a:r>
            <a:r>
              <a:rPr lang="ru-RU" sz="2100" b="1" dirty="0">
                <a:solidFill>
                  <a:schemeClr val="bg1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2878130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9576" y="476672"/>
            <a:ext cx="756084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uz-Cyrl-U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ОЛИЙ ТАЪЛИМ ЙЎНАЛИШЛАРИ ВА МУТАХАССИСЛИКЛАРИ КЛАССИФИКАТОРИ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79576" y="1484785"/>
            <a:ext cx="7560840" cy="4622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uz-Cyrl-UZ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Билим сохалари:       (10, 26, 308, 590)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uz-Cyrl-UZ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1.Таълим     (25)                                                                           100 000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uz-Cyrl-UZ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2.Санъат ва гуманитар фанлар  (36)                                          200 000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uz-Cyrl-UZ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3.Ижтимоий фанлар, журналистика ва ахборот (14)               300 000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uz-Cyrl-UZ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4.Бизнес, бошқарув ва ҳуқуқ    (39)                                           400 000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uz-Cyrl-UZ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5.Табиий фанлар, математика ва статистика   (19)                   500 000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uz-Cyrl-UZ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6.Ахборот–коммуникация технологиялари    (21)                    600 000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uz-Cyrl-UZ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7.Мухандислик, ишлов бериш ва қурилиш сохалари (73)      700 000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uz-Cyrl-UZ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8.Қишлоқ, ўрмон, балиқ хўжалиги ва ветеренария (38)          800 000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uz-Cyrl-UZ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9.Соғлиқни сақлаш ва ижтимоий таъминот  (12)                     900 000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uz-Cyrl-UZ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10.Хизматлар          (31)                                                               1000 000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6687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AutoShape 4"/>
          <p:cNvSpPr>
            <a:spLocks noChangeArrowheads="1"/>
          </p:cNvSpPr>
          <p:nvPr/>
        </p:nvSpPr>
        <p:spPr bwMode="auto">
          <a:xfrm>
            <a:off x="478971" y="595087"/>
            <a:ext cx="11277600" cy="5747656"/>
          </a:xfrm>
          <a:prstGeom prst="verticalScroll">
            <a:avLst>
              <a:gd name="adj" fmla="val 12500"/>
            </a:avLst>
          </a:prstGeom>
          <a:solidFill>
            <a:schemeClr val="accent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2800" b="1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z-Cyrl-UZ" sz="2800" b="1" dirty="0">
                <a:solidFill>
                  <a:schemeClr val="bg1"/>
                </a:solidFill>
              </a:rPr>
              <a:t>     Ўқув режа</a:t>
            </a:r>
            <a:r>
              <a:rPr lang="uz-Cyrl-UZ" sz="2800" dirty="0">
                <a:solidFill>
                  <a:schemeClr val="bg1"/>
                </a:solidFill>
              </a:rPr>
              <a:t> – олий таълимнинг муайян йўналиши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z-Cyrl-UZ" sz="2800" dirty="0">
                <a:solidFill>
                  <a:schemeClr val="bg1"/>
                </a:solidFill>
              </a:rPr>
              <a:t>ёки мутахассислиги бўйича ўқув фаолияти турлари,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z-Cyrl-UZ" sz="2800" dirty="0">
                <a:solidFill>
                  <a:schemeClr val="bg1"/>
                </a:solidFill>
              </a:rPr>
              <a:t> ўқув фанлари, курсларининг таркиби, уларни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z-Cyrl-UZ" sz="2800" dirty="0">
                <a:solidFill>
                  <a:schemeClr val="bg1"/>
                </a:solidFill>
              </a:rPr>
              <a:t> ўрганишнинг изчиллиги, соатлар ва кредитлардаги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z-Cyrl-UZ" sz="2800" dirty="0">
                <a:solidFill>
                  <a:schemeClr val="bg1"/>
                </a:solidFill>
              </a:rPr>
              <a:t> ҳажмини таълим даврининг тўлиқ меъёрий муддати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z-Cyrl-UZ" sz="2800" dirty="0">
                <a:solidFill>
                  <a:schemeClr val="bg1"/>
                </a:solidFill>
              </a:rPr>
              <a:t>учун белгилайдиган  меъёрий-услубий ҳужжат.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831098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9576" y="404664"/>
            <a:ext cx="7560840" cy="864096"/>
          </a:xfrm>
        </p:spPr>
        <p:txBody>
          <a:bodyPr/>
          <a:lstStyle/>
          <a:p>
            <a:pPr algn="ctr"/>
            <a:r>
              <a:rPr lang="ru-RU" sz="2400" b="1" dirty="0">
                <a:latin typeface="+mn-lt"/>
              </a:rPr>
              <a:t>КРЕДИТ-МОДУЛ ТИЗИМИДА ЎҚУВ РЕЖАСИНИНГ 3 ТУРИДАН ФОЙДАЛАНИЛАДИ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15027" y="1812715"/>
            <a:ext cx="4650001" cy="101566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/>
              <a:t>Таянч</a:t>
            </a:r>
            <a:r>
              <a:rPr lang="ru-RU" sz="2000" b="1" dirty="0"/>
              <a:t> </a:t>
            </a:r>
            <a:r>
              <a:rPr lang="ru-RU" sz="2000" b="1" dirty="0" err="1"/>
              <a:t>ўқув</a:t>
            </a:r>
            <a:r>
              <a:rPr lang="ru-RU" sz="2000" b="1" dirty="0"/>
              <a:t> </a:t>
            </a:r>
            <a:r>
              <a:rPr lang="ru-RU" sz="2000" b="1" dirty="0" err="1"/>
              <a:t>режаси</a:t>
            </a:r>
            <a:r>
              <a:rPr lang="ru-RU" sz="2000" b="1" dirty="0"/>
              <a:t> </a:t>
            </a:r>
          </a:p>
          <a:p>
            <a:pPr algn="ctr"/>
            <a:r>
              <a:rPr lang="ru-RU" sz="2000" b="1" dirty="0" err="1"/>
              <a:t>ДТСга</a:t>
            </a:r>
            <a:r>
              <a:rPr lang="ru-RU" sz="2000" b="1" dirty="0"/>
              <a:t> </a:t>
            </a:r>
            <a:r>
              <a:rPr lang="ru-RU" sz="2000" b="1" dirty="0" err="1"/>
              <a:t>мувофиқ</a:t>
            </a:r>
            <a:r>
              <a:rPr lang="ru-RU" sz="2000" b="1" dirty="0"/>
              <a:t> </a:t>
            </a:r>
            <a:r>
              <a:rPr lang="ru-RU" sz="2000" b="1" dirty="0" err="1"/>
              <a:t>бутун</a:t>
            </a:r>
            <a:endParaRPr lang="ru-RU" sz="2000" b="1" dirty="0"/>
          </a:p>
          <a:p>
            <a:pPr algn="ctr"/>
            <a:r>
              <a:rPr lang="ru-RU" sz="2000" b="1" dirty="0"/>
              <a:t> </a:t>
            </a:r>
            <a:r>
              <a:rPr lang="ru-RU" sz="2000" b="1" dirty="0" err="1"/>
              <a:t>ўқув</a:t>
            </a:r>
            <a:r>
              <a:rPr lang="ru-RU" sz="2000" b="1" dirty="0"/>
              <a:t> </a:t>
            </a:r>
            <a:r>
              <a:rPr lang="ru-RU" sz="2000" b="1" dirty="0" err="1"/>
              <a:t>жараёни</a:t>
            </a:r>
            <a:r>
              <a:rPr lang="ru-RU" sz="2000" b="1" dirty="0"/>
              <a:t> </a:t>
            </a:r>
            <a:r>
              <a:rPr lang="ru-RU" sz="2000" b="1" dirty="0" err="1"/>
              <a:t>учун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03911" y="3109835"/>
            <a:ext cx="6046259" cy="1015663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/>
              <a:t>Ишчи</a:t>
            </a:r>
            <a:r>
              <a:rPr lang="ru-RU" sz="2000" b="1" dirty="0"/>
              <a:t> </a:t>
            </a:r>
            <a:r>
              <a:rPr lang="ru-RU" sz="2000" b="1" dirty="0" err="1"/>
              <a:t>ўқув</a:t>
            </a:r>
            <a:r>
              <a:rPr lang="ru-RU" sz="2000" b="1" dirty="0"/>
              <a:t> режа – </a:t>
            </a:r>
            <a:r>
              <a:rPr lang="ru-RU" sz="2000" b="1" dirty="0" err="1"/>
              <a:t>ҳар</a:t>
            </a:r>
            <a:r>
              <a:rPr lang="ru-RU" sz="2000" b="1" dirty="0"/>
              <a:t> </a:t>
            </a:r>
            <a:r>
              <a:rPr lang="ru-RU" sz="2000" b="1" dirty="0" err="1"/>
              <a:t>ўқув</a:t>
            </a:r>
            <a:r>
              <a:rPr lang="ru-RU" sz="2000" b="1" dirty="0"/>
              <a:t> </a:t>
            </a:r>
            <a:r>
              <a:rPr lang="ru-RU" sz="2000" b="1" dirty="0" err="1"/>
              <a:t>йили</a:t>
            </a:r>
            <a:r>
              <a:rPr lang="ru-RU" sz="2000" b="1" dirty="0"/>
              <a:t> </a:t>
            </a:r>
            <a:r>
              <a:rPr lang="ru-RU" sz="2000" b="1" dirty="0" err="1"/>
              <a:t>учун</a:t>
            </a:r>
            <a:r>
              <a:rPr lang="ru-RU" sz="2000" b="1" dirty="0"/>
              <a:t> </a:t>
            </a:r>
            <a:r>
              <a:rPr lang="ru-RU" sz="2000" b="1" dirty="0" err="1"/>
              <a:t>ўқув</a:t>
            </a:r>
            <a:r>
              <a:rPr lang="ru-RU" sz="2000" b="1" dirty="0"/>
              <a:t> </a:t>
            </a:r>
            <a:r>
              <a:rPr lang="ru-RU" sz="2000" b="1" dirty="0" err="1"/>
              <a:t>жараёни</a:t>
            </a:r>
            <a:r>
              <a:rPr lang="ru-RU" sz="2000" b="1" dirty="0"/>
              <a:t> </a:t>
            </a:r>
            <a:r>
              <a:rPr lang="ru-RU" sz="2000" b="1" dirty="0" err="1"/>
              <a:t>графигини</a:t>
            </a:r>
            <a:r>
              <a:rPr lang="ru-RU" sz="2000" b="1" dirty="0"/>
              <a:t> </a:t>
            </a:r>
            <a:r>
              <a:rPr lang="ru-RU" sz="2000" b="1" dirty="0" err="1"/>
              <a:t>ва</a:t>
            </a:r>
            <a:r>
              <a:rPr lang="ru-RU" sz="2000" b="1" dirty="0"/>
              <a:t> </a:t>
            </a:r>
            <a:r>
              <a:rPr lang="ru-RU" sz="2000" b="1" dirty="0" err="1"/>
              <a:t>ўқитувчиларнинг</a:t>
            </a:r>
            <a:r>
              <a:rPr lang="ru-RU" sz="2000" b="1" dirty="0"/>
              <a:t> </a:t>
            </a:r>
            <a:r>
              <a:rPr lang="ru-RU" sz="2000" b="1" dirty="0" err="1"/>
              <a:t>ўқув</a:t>
            </a:r>
            <a:r>
              <a:rPr lang="ru-RU" sz="2000" b="1" dirty="0"/>
              <a:t> </a:t>
            </a:r>
            <a:r>
              <a:rPr lang="ru-RU" sz="2000" b="1" dirty="0" err="1"/>
              <a:t>ишлари</a:t>
            </a:r>
            <a:r>
              <a:rPr lang="ru-RU" sz="2000" b="1" dirty="0"/>
              <a:t> </a:t>
            </a:r>
            <a:r>
              <a:rPr lang="ru-RU" sz="2000" b="1" dirty="0" err="1"/>
              <a:t>юкламасини</a:t>
            </a:r>
            <a:r>
              <a:rPr lang="ru-RU" sz="2000" b="1" dirty="0"/>
              <a:t> </a:t>
            </a:r>
            <a:r>
              <a:rPr lang="ru-RU" sz="2000" b="1" dirty="0" err="1"/>
              <a:t>ҳисоблаш</a:t>
            </a:r>
            <a:r>
              <a:rPr lang="ru-RU" sz="2000" b="1" dirty="0"/>
              <a:t> </a:t>
            </a:r>
            <a:r>
              <a:rPr lang="ru-RU" sz="2000" b="1" dirty="0" err="1"/>
              <a:t>учун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15028" y="4705294"/>
            <a:ext cx="5956286" cy="1015663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/>
              <a:t>Индивидуал</a:t>
            </a:r>
            <a:r>
              <a:rPr lang="ru-RU" sz="2000" b="1" dirty="0"/>
              <a:t> </a:t>
            </a:r>
            <a:r>
              <a:rPr lang="ru-RU" sz="2000" b="1" dirty="0" err="1"/>
              <a:t>ўқув</a:t>
            </a:r>
            <a:r>
              <a:rPr lang="ru-RU" sz="2000" b="1" dirty="0"/>
              <a:t> </a:t>
            </a:r>
            <a:r>
              <a:rPr lang="ru-RU" sz="2000" b="1" dirty="0" err="1"/>
              <a:t>режалар</a:t>
            </a:r>
            <a:r>
              <a:rPr lang="ru-RU" sz="2000" b="1" dirty="0"/>
              <a:t> - </a:t>
            </a:r>
            <a:r>
              <a:rPr lang="ru-RU" sz="2000" b="1" dirty="0" err="1"/>
              <a:t>талабанинг</a:t>
            </a:r>
            <a:r>
              <a:rPr lang="ru-RU" sz="2000" b="1" dirty="0"/>
              <a:t> </a:t>
            </a:r>
            <a:r>
              <a:rPr lang="ru-RU" sz="2000" b="1" dirty="0" err="1"/>
              <a:t>индивидуал</a:t>
            </a:r>
            <a:r>
              <a:rPr lang="ru-RU" sz="2000" b="1" dirty="0"/>
              <a:t> </a:t>
            </a:r>
            <a:r>
              <a:rPr lang="ru-RU" sz="2000" b="1" dirty="0" err="1"/>
              <a:t>таълим</a:t>
            </a:r>
            <a:r>
              <a:rPr lang="ru-RU" sz="2000" b="1" dirty="0"/>
              <a:t> </a:t>
            </a:r>
            <a:r>
              <a:rPr lang="ru-RU" sz="2000" b="1" dirty="0" err="1"/>
              <a:t>траекториясини</a:t>
            </a:r>
            <a:r>
              <a:rPr lang="ru-RU" sz="2000" b="1" dirty="0"/>
              <a:t> </a:t>
            </a:r>
            <a:r>
              <a:rPr lang="ru-RU" sz="2000" b="1" dirty="0" err="1"/>
              <a:t>аниқлаш</a:t>
            </a:r>
            <a:r>
              <a:rPr lang="ru-RU" sz="2000" b="1" dirty="0"/>
              <a:t> </a:t>
            </a:r>
            <a:r>
              <a:rPr lang="ru-RU" sz="2000" b="1" dirty="0" err="1"/>
              <a:t>учун</a:t>
            </a:r>
            <a:endParaRPr lang="ru-RU" sz="2000" b="1" dirty="0"/>
          </a:p>
        </p:txBody>
      </p:sp>
      <p:sp>
        <p:nvSpPr>
          <p:cNvPr id="7" name="Шестиугольник 6"/>
          <p:cNvSpPr/>
          <p:nvPr/>
        </p:nvSpPr>
        <p:spPr>
          <a:xfrm>
            <a:off x="2639616" y="1964023"/>
            <a:ext cx="730250" cy="620713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8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2865835" y="2136266"/>
            <a:ext cx="277812" cy="27622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9519" tIns="44760" rIns="89519" bIns="44760"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9" name="Шестиугольник 8"/>
          <p:cNvSpPr/>
          <p:nvPr/>
        </p:nvSpPr>
        <p:spPr>
          <a:xfrm>
            <a:off x="3369867" y="3410313"/>
            <a:ext cx="731837" cy="620713"/>
          </a:xfrm>
          <a:prstGeom prst="hexagon">
            <a:avLst>
              <a:gd name="adj" fmla="val 25000"/>
              <a:gd name="vf" fmla="val 11547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10" name="Шестиугольник 4"/>
          <p:cNvSpPr/>
          <p:nvPr/>
        </p:nvSpPr>
        <p:spPr>
          <a:xfrm>
            <a:off x="3538141" y="3552393"/>
            <a:ext cx="395287" cy="3365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80816" rIns="0" bIns="80816" spcCol="1270" anchor="ctr"/>
          <a:lstStyle/>
          <a:p>
            <a:pPr algn="ctr" defTabSz="2828485">
              <a:lnSpc>
                <a:spcPct val="90000"/>
              </a:lnSpc>
              <a:spcAft>
                <a:spcPct val="35000"/>
              </a:spcAft>
              <a:defRPr/>
            </a:pPr>
            <a:endParaRPr lang="ru-RU" sz="1000" dirty="0"/>
          </a:p>
        </p:txBody>
      </p:sp>
      <p:sp>
        <p:nvSpPr>
          <p:cNvPr id="11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3592908" y="3615901"/>
            <a:ext cx="285750" cy="23971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5B9BD5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9519" tIns="44760" rIns="89519" bIns="44760"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2" name="Шестиугольник 11"/>
          <p:cNvSpPr/>
          <p:nvPr/>
        </p:nvSpPr>
        <p:spPr>
          <a:xfrm>
            <a:off x="2638030" y="4869161"/>
            <a:ext cx="731837" cy="620713"/>
          </a:xfrm>
          <a:prstGeom prst="hexagon">
            <a:avLst>
              <a:gd name="adj" fmla="val 25000"/>
              <a:gd name="vf" fmla="val 115470"/>
            </a:avLst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46A6DB3F-C558-435A-8FCC-F797237964D3}"/>
              </a:ext>
            </a:extLst>
          </p:cNvPr>
          <p:cNvSpPr/>
          <p:nvPr/>
        </p:nvSpPr>
        <p:spPr>
          <a:xfrm flipH="1">
            <a:off x="2880123" y="5060596"/>
            <a:ext cx="263525" cy="212725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1200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6B210F1-6070-4915-8CC0-282108040949}"/>
              </a:ext>
            </a:extLst>
          </p:cNvPr>
          <p:cNvSpPr/>
          <p:nvPr/>
        </p:nvSpPr>
        <p:spPr>
          <a:xfrm>
            <a:off x="2880122" y="2932700"/>
            <a:ext cx="1737310" cy="1668271"/>
          </a:xfrm>
          <a:custGeom>
            <a:avLst/>
            <a:gdLst>
              <a:gd name="connsiteX0" fmla="*/ 1615645 w 3231289"/>
              <a:gd name="connsiteY0" fmla="*/ 0 h 3231290"/>
              <a:gd name="connsiteX1" fmla="*/ 1914060 w 3231289"/>
              <a:gd name="connsiteY1" fmla="*/ 123607 h 3231290"/>
              <a:gd name="connsiteX2" fmla="*/ 3107683 w 3231289"/>
              <a:gd name="connsiteY2" fmla="*/ 1317231 h 3231290"/>
              <a:gd name="connsiteX3" fmla="*/ 3107683 w 3231289"/>
              <a:gd name="connsiteY3" fmla="*/ 1914060 h 3231290"/>
              <a:gd name="connsiteX4" fmla="*/ 1914060 w 3231289"/>
              <a:gd name="connsiteY4" fmla="*/ 3107683 h 3231290"/>
              <a:gd name="connsiteX5" fmla="*/ 1317231 w 3231289"/>
              <a:gd name="connsiteY5" fmla="*/ 3107683 h 3231290"/>
              <a:gd name="connsiteX6" fmla="*/ 123608 w 3231289"/>
              <a:gd name="connsiteY6" fmla="*/ 1914060 h 3231290"/>
              <a:gd name="connsiteX7" fmla="*/ 123608 w 3231289"/>
              <a:gd name="connsiteY7" fmla="*/ 1317231 h 3231290"/>
              <a:gd name="connsiteX8" fmla="*/ 1317231 w 3231289"/>
              <a:gd name="connsiteY8" fmla="*/ 123607 h 3231290"/>
              <a:gd name="connsiteX9" fmla="*/ 1615645 w 3231289"/>
              <a:gd name="connsiteY9" fmla="*/ 0 h 3231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31289" h="3231290">
                <a:moveTo>
                  <a:pt x="1615645" y="0"/>
                </a:moveTo>
                <a:cubicBezTo>
                  <a:pt x="1723650" y="0"/>
                  <a:pt x="1831655" y="41203"/>
                  <a:pt x="1914060" y="123607"/>
                </a:cubicBezTo>
                <a:lnTo>
                  <a:pt x="3107683" y="1317231"/>
                </a:lnTo>
                <a:cubicBezTo>
                  <a:pt x="3272492" y="1482040"/>
                  <a:pt x="3272492" y="1749250"/>
                  <a:pt x="3107683" y="1914060"/>
                </a:cubicBezTo>
                <a:lnTo>
                  <a:pt x="1914060" y="3107683"/>
                </a:lnTo>
                <a:cubicBezTo>
                  <a:pt x="1749250" y="3272493"/>
                  <a:pt x="1482040" y="3272493"/>
                  <a:pt x="1317231" y="3107683"/>
                </a:cubicBezTo>
                <a:lnTo>
                  <a:pt x="123608" y="1914060"/>
                </a:lnTo>
                <a:cubicBezTo>
                  <a:pt x="-41202" y="1749250"/>
                  <a:pt x="-41202" y="1482040"/>
                  <a:pt x="123608" y="1317231"/>
                </a:cubicBezTo>
                <a:lnTo>
                  <a:pt x="1317231" y="123607"/>
                </a:lnTo>
                <a:cubicBezTo>
                  <a:pt x="1399636" y="41203"/>
                  <a:pt x="1507640" y="0"/>
                  <a:pt x="1615645" y="0"/>
                </a:cubicBezTo>
                <a:close/>
              </a:path>
            </a:pathLst>
          </a:custGeom>
          <a:noFill/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C6B210F1-6070-4915-8CC0-282108040949}"/>
              </a:ext>
            </a:extLst>
          </p:cNvPr>
          <p:cNvSpPr/>
          <p:nvPr/>
        </p:nvSpPr>
        <p:spPr>
          <a:xfrm>
            <a:off x="2135292" y="1400689"/>
            <a:ext cx="1737310" cy="1668271"/>
          </a:xfrm>
          <a:custGeom>
            <a:avLst/>
            <a:gdLst>
              <a:gd name="connsiteX0" fmla="*/ 1615645 w 3231289"/>
              <a:gd name="connsiteY0" fmla="*/ 0 h 3231290"/>
              <a:gd name="connsiteX1" fmla="*/ 1914060 w 3231289"/>
              <a:gd name="connsiteY1" fmla="*/ 123607 h 3231290"/>
              <a:gd name="connsiteX2" fmla="*/ 3107683 w 3231289"/>
              <a:gd name="connsiteY2" fmla="*/ 1317231 h 3231290"/>
              <a:gd name="connsiteX3" fmla="*/ 3107683 w 3231289"/>
              <a:gd name="connsiteY3" fmla="*/ 1914060 h 3231290"/>
              <a:gd name="connsiteX4" fmla="*/ 1914060 w 3231289"/>
              <a:gd name="connsiteY4" fmla="*/ 3107683 h 3231290"/>
              <a:gd name="connsiteX5" fmla="*/ 1317231 w 3231289"/>
              <a:gd name="connsiteY5" fmla="*/ 3107683 h 3231290"/>
              <a:gd name="connsiteX6" fmla="*/ 123608 w 3231289"/>
              <a:gd name="connsiteY6" fmla="*/ 1914060 h 3231290"/>
              <a:gd name="connsiteX7" fmla="*/ 123608 w 3231289"/>
              <a:gd name="connsiteY7" fmla="*/ 1317231 h 3231290"/>
              <a:gd name="connsiteX8" fmla="*/ 1317231 w 3231289"/>
              <a:gd name="connsiteY8" fmla="*/ 123607 h 3231290"/>
              <a:gd name="connsiteX9" fmla="*/ 1615645 w 3231289"/>
              <a:gd name="connsiteY9" fmla="*/ 0 h 3231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31289" h="3231290">
                <a:moveTo>
                  <a:pt x="1615645" y="0"/>
                </a:moveTo>
                <a:cubicBezTo>
                  <a:pt x="1723650" y="0"/>
                  <a:pt x="1831655" y="41203"/>
                  <a:pt x="1914060" y="123607"/>
                </a:cubicBezTo>
                <a:lnTo>
                  <a:pt x="3107683" y="1317231"/>
                </a:lnTo>
                <a:cubicBezTo>
                  <a:pt x="3272492" y="1482040"/>
                  <a:pt x="3272492" y="1749250"/>
                  <a:pt x="3107683" y="1914060"/>
                </a:cubicBezTo>
                <a:lnTo>
                  <a:pt x="1914060" y="3107683"/>
                </a:lnTo>
                <a:cubicBezTo>
                  <a:pt x="1749250" y="3272493"/>
                  <a:pt x="1482040" y="3272493"/>
                  <a:pt x="1317231" y="3107683"/>
                </a:cubicBezTo>
                <a:lnTo>
                  <a:pt x="123608" y="1914060"/>
                </a:lnTo>
                <a:cubicBezTo>
                  <a:pt x="-41202" y="1749250"/>
                  <a:pt x="-41202" y="1482040"/>
                  <a:pt x="123608" y="1317231"/>
                </a:cubicBezTo>
                <a:lnTo>
                  <a:pt x="1317231" y="123607"/>
                </a:lnTo>
                <a:cubicBezTo>
                  <a:pt x="1399636" y="41203"/>
                  <a:pt x="1507640" y="0"/>
                  <a:pt x="1615645" y="0"/>
                </a:cubicBezTo>
                <a:close/>
              </a:path>
            </a:pathLst>
          </a:custGeom>
          <a:noFill/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 13">
            <a:extLst>
              <a:ext uri="{FF2B5EF4-FFF2-40B4-BE49-F238E27FC236}">
                <a16:creationId xmlns:a16="http://schemas.microsoft.com/office/drawing/2014/main" id="{C6B210F1-6070-4915-8CC0-282108040949}"/>
              </a:ext>
            </a:extLst>
          </p:cNvPr>
          <p:cNvSpPr/>
          <p:nvPr/>
        </p:nvSpPr>
        <p:spPr>
          <a:xfrm>
            <a:off x="2146576" y="4367288"/>
            <a:ext cx="1737310" cy="1668271"/>
          </a:xfrm>
          <a:custGeom>
            <a:avLst/>
            <a:gdLst>
              <a:gd name="connsiteX0" fmla="*/ 1615645 w 3231289"/>
              <a:gd name="connsiteY0" fmla="*/ 0 h 3231290"/>
              <a:gd name="connsiteX1" fmla="*/ 1914060 w 3231289"/>
              <a:gd name="connsiteY1" fmla="*/ 123607 h 3231290"/>
              <a:gd name="connsiteX2" fmla="*/ 3107683 w 3231289"/>
              <a:gd name="connsiteY2" fmla="*/ 1317231 h 3231290"/>
              <a:gd name="connsiteX3" fmla="*/ 3107683 w 3231289"/>
              <a:gd name="connsiteY3" fmla="*/ 1914060 h 3231290"/>
              <a:gd name="connsiteX4" fmla="*/ 1914060 w 3231289"/>
              <a:gd name="connsiteY4" fmla="*/ 3107683 h 3231290"/>
              <a:gd name="connsiteX5" fmla="*/ 1317231 w 3231289"/>
              <a:gd name="connsiteY5" fmla="*/ 3107683 h 3231290"/>
              <a:gd name="connsiteX6" fmla="*/ 123608 w 3231289"/>
              <a:gd name="connsiteY6" fmla="*/ 1914060 h 3231290"/>
              <a:gd name="connsiteX7" fmla="*/ 123608 w 3231289"/>
              <a:gd name="connsiteY7" fmla="*/ 1317231 h 3231290"/>
              <a:gd name="connsiteX8" fmla="*/ 1317231 w 3231289"/>
              <a:gd name="connsiteY8" fmla="*/ 123607 h 3231290"/>
              <a:gd name="connsiteX9" fmla="*/ 1615645 w 3231289"/>
              <a:gd name="connsiteY9" fmla="*/ 0 h 3231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31289" h="3231290">
                <a:moveTo>
                  <a:pt x="1615645" y="0"/>
                </a:moveTo>
                <a:cubicBezTo>
                  <a:pt x="1723650" y="0"/>
                  <a:pt x="1831655" y="41203"/>
                  <a:pt x="1914060" y="123607"/>
                </a:cubicBezTo>
                <a:lnTo>
                  <a:pt x="3107683" y="1317231"/>
                </a:lnTo>
                <a:cubicBezTo>
                  <a:pt x="3272492" y="1482040"/>
                  <a:pt x="3272492" y="1749250"/>
                  <a:pt x="3107683" y="1914060"/>
                </a:cubicBezTo>
                <a:lnTo>
                  <a:pt x="1914060" y="3107683"/>
                </a:lnTo>
                <a:cubicBezTo>
                  <a:pt x="1749250" y="3272493"/>
                  <a:pt x="1482040" y="3272493"/>
                  <a:pt x="1317231" y="3107683"/>
                </a:cubicBezTo>
                <a:lnTo>
                  <a:pt x="123608" y="1914060"/>
                </a:lnTo>
                <a:cubicBezTo>
                  <a:pt x="-41202" y="1749250"/>
                  <a:pt x="-41202" y="1482040"/>
                  <a:pt x="123608" y="1317231"/>
                </a:cubicBezTo>
                <a:lnTo>
                  <a:pt x="1317231" y="123607"/>
                </a:lnTo>
                <a:cubicBezTo>
                  <a:pt x="1399636" y="41203"/>
                  <a:pt x="1507640" y="0"/>
                  <a:pt x="1615645" y="0"/>
                </a:cubicBezTo>
                <a:close/>
              </a:path>
            </a:pathLst>
          </a:custGeom>
          <a:noFill/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4625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3552" y="1412777"/>
            <a:ext cx="7886700" cy="79986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I. </a:t>
            </a:r>
            <a:r>
              <a:rPr lang="ru-RU" sz="48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Ўқув</a:t>
            </a:r>
            <a:r>
              <a:rPr lang="ru-RU" sz="48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48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жараёни</a:t>
            </a:r>
            <a:r>
              <a:rPr lang="ru-RU" sz="48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48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графиги</a:t>
            </a:r>
            <a:endParaRPr lang="ru-RU" sz="4800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44686" y="421328"/>
            <a:ext cx="39502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44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Ўқув режа</a:t>
            </a:r>
            <a:endParaRPr lang="ru-RU" sz="4400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7" y="2212644"/>
            <a:ext cx="11742057" cy="443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014837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9576" y="404664"/>
            <a:ext cx="7488832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II.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Ўқув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режа (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семестрлар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кесимида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)  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1-, 2, 3-семестр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3" y="1314450"/>
            <a:ext cx="12043687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544499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3632" y="476672"/>
            <a:ext cx="6781800" cy="801216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10-, 11-, 12-семестр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86" y="1393371"/>
            <a:ext cx="11887200" cy="535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20575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лна 3"/>
          <p:cNvSpPr/>
          <p:nvPr/>
        </p:nvSpPr>
        <p:spPr>
          <a:xfrm>
            <a:off x="2711624" y="620689"/>
            <a:ext cx="6840760" cy="1439863"/>
          </a:xfrm>
          <a:prstGeom prst="wave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uz-Cyrl-UZ" b="1" i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uz-Cyrl-UZ" sz="2400" b="1" i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uz-Cyrl-UZ" sz="3200" b="1" i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uz-Cyrl-UZ" sz="3200" b="1" i="1" dirty="0">
                <a:solidFill>
                  <a:srgbClr val="FF0000"/>
                </a:solidFill>
              </a:rPr>
              <a:t>ФАН ДАСТУРИ:</a:t>
            </a:r>
            <a:br>
              <a:rPr lang="ru-RU" sz="3200" b="1" i="1" dirty="0">
                <a:solidFill>
                  <a:srgbClr val="FF0000"/>
                </a:solidFill>
              </a:rPr>
            </a:br>
            <a:br>
              <a:rPr lang="ru-RU" sz="3200" b="1" i="1" dirty="0">
                <a:solidFill>
                  <a:schemeClr val="tx1"/>
                </a:solidFill>
              </a:rPr>
            </a:br>
            <a:endParaRPr lang="uz-Cyrl-UZ" sz="3200" b="1" i="1" dirty="0">
              <a:solidFill>
                <a:schemeClr val="tx1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709355" y="2528751"/>
            <a:ext cx="5264934" cy="1296144"/>
            <a:chOff x="747418" y="3888730"/>
            <a:chExt cx="2719874" cy="1359937"/>
          </a:xfrm>
          <a:solidFill>
            <a:schemeClr val="accent3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747418" y="3888730"/>
              <a:ext cx="2719874" cy="1359937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787249" y="3928561"/>
              <a:ext cx="2640212" cy="128027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z-Cyrl-UZ" sz="2900" dirty="0"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uz-Cyrl-UZ" sz="2900" b="1" dirty="0"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Arial" pitchFamily="34" charset="0"/>
                  <a:cs typeface="Arial" pitchFamily="34" charset="0"/>
                </a:rPr>
                <a:t>1. ЎҚУВ ДАСТУРИ</a:t>
              </a:r>
              <a:endParaRPr lang="ru-RU" sz="2900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079776" y="4293096"/>
            <a:ext cx="5264934" cy="1296144"/>
            <a:chOff x="747418" y="3888730"/>
            <a:chExt cx="2719874" cy="1359937"/>
          </a:xfrm>
          <a:solidFill>
            <a:schemeClr val="accent4">
              <a:lumMod val="50000"/>
              <a:lumOff val="5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747418" y="3888730"/>
              <a:ext cx="2719874" cy="1359937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787249" y="3928561"/>
              <a:ext cx="2640212" cy="1280275"/>
            </a:xfrm>
            <a:prstGeom prst="rect">
              <a:avLst/>
            </a:prstGeom>
            <a:solidFill>
              <a:schemeClr val="accent3"/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z-Cyrl-UZ" sz="2900" dirty="0"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uz-Cyrl-UZ" sz="2900" b="1" dirty="0"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Arial" pitchFamily="34" charset="0"/>
                  <a:cs typeface="Arial" pitchFamily="34" charset="0"/>
                </a:rPr>
                <a:t>2. СИЛЛОБУС</a:t>
              </a:r>
              <a:endParaRPr lang="ru-RU" sz="2900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9043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9616" y="548680"/>
            <a:ext cx="6781800" cy="664096"/>
          </a:xfrm>
        </p:spPr>
        <p:txBody>
          <a:bodyPr/>
          <a:lstStyle/>
          <a:p>
            <a:pPr algn="ctr"/>
            <a:r>
              <a:rPr lang="ru-RU" sz="3200" b="1" dirty="0" err="1">
                <a:latin typeface="+mn-lt"/>
              </a:rPr>
              <a:t>Мазкур</a:t>
            </a:r>
            <a:r>
              <a:rPr lang="ru-RU" sz="3200" b="1" dirty="0">
                <a:latin typeface="+mn-lt"/>
              </a:rPr>
              <a:t> </a:t>
            </a:r>
            <a:r>
              <a:rPr lang="ru-RU" sz="3200" b="1" dirty="0" err="1">
                <a:latin typeface="+mn-lt"/>
              </a:rPr>
              <a:t>мавзуда</a:t>
            </a:r>
            <a:r>
              <a:rPr lang="ru-RU" sz="3200" b="1" dirty="0">
                <a:latin typeface="+mn-lt"/>
              </a:rPr>
              <a:t>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09485" y="958890"/>
            <a:ext cx="9202057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30000"/>
              </a:lnSpc>
            </a:pPr>
            <a:r>
              <a:rPr lang="uz-Cyrl-UZ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Давлат таълим стандартлари.</a:t>
            </a:r>
          </a:p>
          <a:p>
            <a:pPr indent="450215" algn="just">
              <a:lnSpc>
                <a:spcPct val="130000"/>
              </a:lnSpc>
            </a:pPr>
            <a:r>
              <a:rPr lang="uz-Cyrl-UZ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Малака талаблари.</a:t>
            </a:r>
          </a:p>
          <a:p>
            <a:pPr indent="450215" algn="just">
              <a:lnSpc>
                <a:spcPct val="130000"/>
              </a:lnSpc>
            </a:pPr>
            <a:r>
              <a:rPr lang="uz-Cyrl-UZ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Ўқув режалари.</a:t>
            </a:r>
          </a:p>
          <a:p>
            <a:pPr indent="450215" algn="just">
              <a:lnSpc>
                <a:spcPct val="130000"/>
              </a:lnSpc>
            </a:pPr>
            <a:r>
              <a:rPr lang="uz-Cyrl-UZ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Ўқув дастурлари.</a:t>
            </a:r>
          </a:p>
          <a:p>
            <a:pPr indent="450215" algn="just">
              <a:lnSpc>
                <a:spcPct val="130000"/>
              </a:lnSpc>
            </a:pPr>
            <a:r>
              <a:rPr lang="uz-Cyrl-UZ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Фанлар каталоги.</a:t>
            </a:r>
          </a:p>
          <a:p>
            <a:pPr indent="450215" algn="just">
              <a:lnSpc>
                <a:spcPct val="130000"/>
              </a:lnSpc>
            </a:pPr>
            <a:r>
              <a:rPr lang="uz-Cyrl-UZ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Фаннинг ўқув-услубий мажмуаси.</a:t>
            </a:r>
          </a:p>
          <a:p>
            <a:pPr indent="450215" algn="just">
              <a:lnSpc>
                <a:spcPct val="130000"/>
              </a:lnSpc>
            </a:pPr>
            <a:r>
              <a:rPr lang="uz-Cyrl-UZ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Мустақил ишнинг услубий таъминоти.</a:t>
            </a:r>
          </a:p>
          <a:p>
            <a:pPr indent="450215" algn="just">
              <a:lnSpc>
                <a:spcPct val="130000"/>
              </a:lnSpc>
            </a:pPr>
            <a:r>
              <a:rPr lang="uz-Cyrl-UZ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Талабанинг ахборот пакети.</a:t>
            </a:r>
          </a:p>
          <a:p>
            <a:pPr indent="450215" algn="just">
              <a:lnSpc>
                <a:spcPct val="130000"/>
              </a:lnSpc>
            </a:pPr>
            <a:r>
              <a:rPr lang="uz-Cyrl-UZ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Дарс жадваллари.</a:t>
            </a:r>
          </a:p>
        </p:txBody>
      </p:sp>
    </p:spTree>
    <p:extLst>
      <p:ext uri="{BB962C8B-B14F-4D97-AF65-F5344CB8AC3E}">
        <p14:creationId xmlns:p14="http://schemas.microsoft.com/office/powerpoint/2010/main" val="34801379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AutoShape 4"/>
          <p:cNvSpPr>
            <a:spLocks noChangeArrowheads="1"/>
          </p:cNvSpPr>
          <p:nvPr/>
        </p:nvSpPr>
        <p:spPr bwMode="auto">
          <a:xfrm>
            <a:off x="1919288" y="1844675"/>
            <a:ext cx="8534400" cy="3168501"/>
          </a:xfrm>
          <a:prstGeom prst="verticalScroll">
            <a:avLst>
              <a:gd name="adj" fmla="val 12500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z-Cyrl-UZ" sz="2400" b="1" dirty="0"/>
              <a:t>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z-Cyrl-UZ" sz="2500" b="1" dirty="0">
                <a:solidFill>
                  <a:schemeClr val="bg1"/>
                </a:solidFill>
              </a:rPr>
              <a:t>Ўқув дастури – таълим мазмуни белгиловчи,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z-Cyrl-UZ" sz="2500" b="1" dirty="0">
                <a:solidFill>
                  <a:schemeClr val="bg1"/>
                </a:solidFill>
              </a:rPr>
              <a:t>ўқув фанининг асосий мавзулари, мазмуни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z-Cyrl-UZ" sz="2500" b="1" dirty="0">
                <a:solidFill>
                  <a:schemeClr val="bg1"/>
                </a:solidFill>
              </a:rPr>
              <a:t>  ўзлаштирилишининг энг мақбул усуллари,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z-Cyrl-UZ" sz="2500" b="1" dirty="0">
                <a:solidFill>
                  <a:schemeClr val="bg1"/>
                </a:solidFill>
              </a:rPr>
              <a:t> ахборот манбалари кўрсатилган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z-Cyrl-UZ" sz="2500" b="1" dirty="0">
                <a:solidFill>
                  <a:schemeClr val="bg1"/>
                </a:solidFill>
              </a:rPr>
              <a:t> меъёрий-услубий  ҳужжат.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066434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43" y="317580"/>
            <a:ext cx="11335657" cy="6453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58872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9576" y="404665"/>
            <a:ext cx="7560840" cy="584101"/>
          </a:xfrm>
        </p:spPr>
        <p:txBody>
          <a:bodyPr/>
          <a:lstStyle/>
          <a:p>
            <a:pPr algn="ctr"/>
            <a:r>
              <a:rPr lang="ru-RU" sz="2400" b="1" dirty="0">
                <a:latin typeface="+mn-lt"/>
              </a:rPr>
              <a:t>ФАНЛАР КАТАЛОГИ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063553" y="1124741"/>
          <a:ext cx="7992888" cy="49685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6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6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67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51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39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02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387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200" b="1" dirty="0">
                          <a:effectLst/>
                        </a:rPr>
                        <a:t>Т/р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8" marR="52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200" b="1" dirty="0">
                          <a:effectLst/>
                        </a:rPr>
                        <a:t>Фаннинг</a:t>
                      </a:r>
                      <a:endParaRPr lang="ru-RU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200" b="1" dirty="0">
                          <a:effectLst/>
                        </a:rPr>
                        <a:t>коди*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8" marR="52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200" b="1" dirty="0">
                          <a:effectLst/>
                        </a:rPr>
                        <a:t>Фаннинг номи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8" marR="52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200" b="1" dirty="0">
                          <a:effectLst/>
                        </a:rPr>
                        <a:t>Фаннинг қисқа тавсифи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8" marR="52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200" b="1" dirty="0">
                          <a:effectLst/>
                        </a:rPr>
                        <a:t>Кредит миқдори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8" marR="52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200" b="1" dirty="0">
                          <a:effectLst/>
                        </a:rPr>
                        <a:t>Семестр 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8" marR="52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200" b="1" dirty="0">
                          <a:effectLst/>
                        </a:rPr>
                        <a:t>Профессор-ўқитувчилар:</a:t>
                      </a:r>
                      <a:endParaRPr lang="ru-RU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200" b="1" dirty="0">
                          <a:effectLst/>
                        </a:rPr>
                        <a:t>Ф.И.Ш., илмий унвони ва даражаси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8" marR="5207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207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400" dirty="0">
                          <a:effectLst/>
                        </a:rPr>
                        <a:t>Мажбурий фанлар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8" marR="5207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01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200" dirty="0">
                          <a:effectLst/>
                        </a:rPr>
                        <a:t>1.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8" marR="52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200" b="1" dirty="0">
                          <a:solidFill>
                            <a:schemeClr val="tx1"/>
                          </a:solidFill>
                          <a:effectLst/>
                        </a:rPr>
                        <a:t>ФВ14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8" marR="52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200" b="1" dirty="0">
                          <a:solidFill>
                            <a:schemeClr val="tx1"/>
                          </a:solidFill>
                          <a:effectLst/>
                        </a:rPr>
                        <a:t>Фалсафа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8" marR="52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Фан</a:t>
                      </a:r>
                      <a:r>
                        <a:rPr lang="ru-RU" sz="1200" b="1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</a:t>
                      </a:r>
                      <a:r>
                        <a:rPr lang="ru-RU" sz="12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абиат</a:t>
                      </a:r>
                      <a:r>
                        <a:rPr lang="ru-RU" sz="1200" b="1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жамият</a:t>
                      </a:r>
                      <a:r>
                        <a:rPr 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</a:t>
                      </a:r>
                      <a:r>
                        <a:rPr lang="ru-RU" sz="1200" b="1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инсон</a:t>
                      </a:r>
                      <a:r>
                        <a:rPr lang="ru-RU" sz="1200" b="1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тафаккури</a:t>
                      </a:r>
                      <a:r>
                        <a:rPr lang="ru-RU" sz="1200" b="1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умумтараққиёт</a:t>
                      </a:r>
                      <a:r>
                        <a:rPr lang="ru-RU" sz="1200" b="1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қонунларини</a:t>
                      </a:r>
                      <a:r>
                        <a:rPr lang="ru-RU" sz="1200" b="1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ўрганади</a:t>
                      </a:r>
                      <a:r>
                        <a:rPr lang="ru-RU" sz="1200" b="1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8" marR="52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200" b="1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8" marR="52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2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8" marR="52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200" b="1" dirty="0">
                          <a:solidFill>
                            <a:schemeClr val="tx1"/>
                          </a:solidFill>
                          <a:effectLst/>
                        </a:rPr>
                        <a:t>Проф., А.Абдуллаев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200" b="1" dirty="0">
                          <a:solidFill>
                            <a:schemeClr val="tx1"/>
                          </a:solidFill>
                          <a:effectLst/>
                        </a:rPr>
                        <a:t>Доц., И.Комилов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200" b="1" dirty="0">
                          <a:solidFill>
                            <a:schemeClr val="tx1"/>
                          </a:solidFill>
                          <a:effectLst/>
                        </a:rPr>
                        <a:t>Ўқ., М.Сатторов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8" marR="5207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8" marR="52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8" marR="52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8" marR="52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8" marR="52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8" marR="52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8" marR="52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8" marR="5207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8" marR="52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8" marR="52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8" marR="52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8" marR="52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8" marR="52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8" marR="52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8" marR="5207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8" marR="52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8" marR="52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8" marR="52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8" marR="52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8" marR="52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8" marR="52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8" marR="52078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9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8" marR="52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8" marR="52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8" marR="52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8" marR="52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8" marR="52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8" marR="52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8" marR="52078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207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400" dirty="0">
                          <a:effectLst/>
                        </a:rPr>
                        <a:t>Танлов фанлари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8" marR="5207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5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200" dirty="0">
                          <a:effectLst/>
                        </a:rPr>
                        <a:t>1. 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8" marR="52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9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8" marR="52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8" marR="52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8" marR="52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9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8" marR="52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8" marR="52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9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8" marR="52078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8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8" marR="52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8" marR="52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8" marR="52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8" marR="52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8" marR="52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8" marR="52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8" marR="52078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8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8" marR="52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8" marR="52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8" marR="52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8" marR="52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8" marR="52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8" marR="52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8" marR="52078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8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8" marR="52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8" marR="52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8" marR="52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8" marR="52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8" marR="52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8" marR="52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8" marR="52078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8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8" marR="52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8" marR="52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8" marR="52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8" marR="52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8" marR="52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8" marR="52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8" marR="52078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8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8" marR="52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8" marR="52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8" marR="52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8" marR="52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8" marR="52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8" marR="52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8" marR="52078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8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8" marR="52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8" marR="52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8" marR="52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8" marR="52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8" marR="52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8" marR="52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8" marR="52078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8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9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8" marR="52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9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8" marR="52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9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8" marR="52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9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8" marR="52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9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8" marR="52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8" marR="520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9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8" marR="52078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10102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79576" y="404664"/>
            <a:ext cx="756084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</a:pPr>
            <a:r>
              <a:rPr lang="uz-Cyrl-UZ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ТАЛАБАНИНГ ЎҚУВ-УСЛУБИЙ МАЖМУАСИ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ятиугольник 3"/>
          <p:cNvSpPr/>
          <p:nvPr/>
        </p:nvSpPr>
        <p:spPr>
          <a:xfrm>
            <a:off x="2711624" y="1196752"/>
            <a:ext cx="6408712" cy="730166"/>
          </a:xfrm>
          <a:prstGeom prst="homePlate">
            <a:avLst/>
          </a:prstGeom>
          <a:solidFill>
            <a:schemeClr val="accent3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200" b="1" dirty="0"/>
              <a:t> </a:t>
            </a:r>
          </a:p>
          <a:p>
            <a:pPr>
              <a:defRPr/>
            </a:pPr>
            <a:r>
              <a:rPr lang="uz-Cyrl-U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Талабанинг шахсий ўқув режаси (ШЎР);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2200" b="1" dirty="0"/>
          </a:p>
        </p:txBody>
      </p:sp>
      <p:sp>
        <p:nvSpPr>
          <p:cNvPr id="5" name="Пятиугольник 4"/>
          <p:cNvSpPr/>
          <p:nvPr/>
        </p:nvSpPr>
        <p:spPr>
          <a:xfrm>
            <a:off x="2711624" y="2002475"/>
            <a:ext cx="6408712" cy="730166"/>
          </a:xfrm>
          <a:prstGeom prst="homePlat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200" b="1" dirty="0"/>
              <a:t> </a:t>
            </a:r>
          </a:p>
          <a:p>
            <a:pPr>
              <a:defRPr/>
            </a:pPr>
            <a:r>
              <a:rPr lang="uz-Cyrl-U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Танлов фанлари каталоги (ТФК);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2200" b="1" dirty="0"/>
          </a:p>
        </p:txBody>
      </p:sp>
      <p:sp>
        <p:nvSpPr>
          <p:cNvPr id="6" name="Пятиугольник 5"/>
          <p:cNvSpPr/>
          <p:nvPr/>
        </p:nvSpPr>
        <p:spPr>
          <a:xfrm>
            <a:off x="2711624" y="2842850"/>
            <a:ext cx="6336704" cy="730166"/>
          </a:xfrm>
          <a:prstGeom prst="homePlate">
            <a:avLst/>
          </a:prstGeom>
          <a:solidFill>
            <a:schemeClr val="accent4">
              <a:lumMod val="25000"/>
              <a:lumOff val="75000"/>
            </a:schemeClr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200" b="1" dirty="0"/>
              <a:t> </a:t>
            </a:r>
          </a:p>
          <a:p>
            <a:pPr>
              <a:defRPr/>
            </a:pPr>
            <a:r>
              <a:rPr lang="uz-Cyrl-U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Ишчи ўқув дастурлари (Syllabus);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2200" b="1" dirty="0"/>
          </a:p>
        </p:txBody>
      </p:sp>
      <p:sp>
        <p:nvSpPr>
          <p:cNvPr id="7" name="Пятиугольник 6"/>
          <p:cNvSpPr/>
          <p:nvPr/>
        </p:nvSpPr>
        <p:spPr>
          <a:xfrm>
            <a:off x="2695098" y="3657826"/>
            <a:ext cx="6336704" cy="730166"/>
          </a:xfrm>
          <a:prstGeom prst="homePlate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200" b="1" dirty="0"/>
              <a:t> </a:t>
            </a:r>
          </a:p>
          <a:p>
            <a:pPr>
              <a:defRPr/>
            </a:pPr>
            <a:endParaRPr lang="uz-Cyrl-UZ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uz-Cyrl-U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ТМИ, жумладан ЎРТМИ бўйича услубий кўрсатмалар;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uz-Cyrl-U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2200" b="1" dirty="0"/>
          </a:p>
        </p:txBody>
      </p:sp>
      <p:sp>
        <p:nvSpPr>
          <p:cNvPr id="8" name="Пятиугольник 7"/>
          <p:cNvSpPr/>
          <p:nvPr/>
        </p:nvSpPr>
        <p:spPr>
          <a:xfrm>
            <a:off x="2695098" y="4500158"/>
            <a:ext cx="6336704" cy="729043"/>
          </a:xfrm>
          <a:prstGeom prst="homePlate">
            <a:avLst/>
          </a:prstGeom>
          <a:solidFill>
            <a:schemeClr val="accent5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200" b="1" dirty="0"/>
              <a:t> </a:t>
            </a:r>
          </a:p>
          <a:p>
            <a:pPr algn="just">
              <a:defRPr/>
            </a:pPr>
            <a:r>
              <a:rPr lang="uz-Cyrl-U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Назоратлар учун тест топшириқлари;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2200" b="1" dirty="0"/>
          </a:p>
        </p:txBody>
      </p:sp>
      <p:sp>
        <p:nvSpPr>
          <p:cNvPr id="9" name="Пятиугольник 8"/>
          <p:cNvSpPr/>
          <p:nvPr/>
        </p:nvSpPr>
        <p:spPr>
          <a:xfrm>
            <a:off x="2695098" y="5341365"/>
            <a:ext cx="6408712" cy="730166"/>
          </a:xfrm>
          <a:prstGeom prst="homePlate">
            <a:avLst/>
          </a:prstGeom>
          <a:solidFill>
            <a:schemeClr val="bg2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200" b="1" dirty="0"/>
              <a:t> </a:t>
            </a:r>
            <a:r>
              <a:rPr lang="uz-Cyrl-U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z-Cyrl-U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малиёт учун материаллар.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27356907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99656" y="476673"/>
            <a:ext cx="6552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ТАЛАБАНИНГ АХБОРОТ ПАКЕТИ 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03463" y="1974613"/>
            <a:ext cx="3785075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ctr">
              <a:lnSpc>
                <a:spcPct val="115000"/>
              </a:lnSpc>
            </a:pPr>
            <a:r>
              <a:rPr lang="uz-Cyrl-UZ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ОТМ тўғрисида маълумот;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63753" y="2925503"/>
            <a:ext cx="64807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/>
            <a:r>
              <a:rPr lang="uz-Cyrl-UZ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Ўқитиладиган таълим дастурлари тўғрисида маълумот;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5720" y="4259566"/>
            <a:ext cx="5040560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z-Cyrl-UZ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Умумий маълумотлар.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entagon 1"/>
          <p:cNvSpPr/>
          <p:nvPr/>
        </p:nvSpPr>
        <p:spPr>
          <a:xfrm>
            <a:off x="1524001" y="1832217"/>
            <a:ext cx="1774100" cy="588672"/>
          </a:xfrm>
          <a:prstGeom prst="homePlate">
            <a:avLst>
              <a:gd name="adj" fmla="val 99367"/>
            </a:avLst>
          </a:prstGeom>
          <a:solidFill>
            <a:schemeClr val="accent4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entagon 1"/>
          <p:cNvSpPr/>
          <p:nvPr/>
        </p:nvSpPr>
        <p:spPr>
          <a:xfrm>
            <a:off x="1524000" y="2985110"/>
            <a:ext cx="1774100" cy="588672"/>
          </a:xfrm>
          <a:prstGeom prst="homePlate">
            <a:avLst>
              <a:gd name="adj" fmla="val 99367"/>
            </a:avLst>
          </a:prstGeom>
          <a:solidFill>
            <a:schemeClr val="accent4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entagon 1"/>
          <p:cNvSpPr/>
          <p:nvPr/>
        </p:nvSpPr>
        <p:spPr>
          <a:xfrm>
            <a:off x="1529442" y="4176057"/>
            <a:ext cx="1774100" cy="588672"/>
          </a:xfrm>
          <a:prstGeom prst="homePlate">
            <a:avLst>
              <a:gd name="adj" fmla="val 99367"/>
            </a:avLst>
          </a:prstGeom>
          <a:solidFill>
            <a:schemeClr val="accent4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8535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99656" y="476673"/>
            <a:ext cx="6552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ТАЛАБАНИНГ АХБОРОТ ПАКЕТИ </a:t>
            </a:r>
            <a:endParaRPr lang="ru-RU" sz="2400" b="1" dirty="0"/>
          </a:p>
        </p:txBody>
      </p:sp>
      <p:sp>
        <p:nvSpPr>
          <p:cNvPr id="4" name="Oval 65"/>
          <p:cNvSpPr/>
          <p:nvPr/>
        </p:nvSpPr>
        <p:spPr>
          <a:xfrm>
            <a:off x="2573777" y="1110103"/>
            <a:ext cx="548640" cy="54864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78153" y="1199636"/>
            <a:ext cx="5338128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z-Cyrl-U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Олий таълим муассасасининг номи ва манзили;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val 65"/>
          <p:cNvSpPr/>
          <p:nvPr/>
        </p:nvSpPr>
        <p:spPr>
          <a:xfrm>
            <a:off x="2567608" y="1956325"/>
            <a:ext cx="548640" cy="54864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16407" y="1826406"/>
            <a:ext cx="5976664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z-Cyrl-U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Олий таълим муассасининг тавсифи (тарихи, аккредитациядан ўтганлиги, факультетлари ва бошқалар);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17291" y="2861576"/>
            <a:ext cx="6264696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z-Cyrl-U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Олий таълим муассасаси раҳбарияти тўғрисида маълумотлар;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97856" y="3578198"/>
            <a:ext cx="2808312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z-Cyrl-U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Ўқув жараёни жадвали;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78153" y="4296536"/>
            <a:ext cx="5400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Cyrl-U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ОТМда амалга ошириладиган дастурлар рўйхати;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78152" y="4886418"/>
            <a:ext cx="65408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z-Cyrl-UZ" dirty="0">
                <a:latin typeface="Times New Roman" panose="02020603050405020304" pitchFamily="18" charset="0"/>
                <a:ea typeface="Calibri" panose="020F0502020204030204" pitchFamily="34" charset="0"/>
              </a:rPr>
              <a:t>Олий таълим муассасасига ўқишга қабул қилиш талаблари, иш юритиш тиллари ва рўйхатдан ўтиш тартиби; </a:t>
            </a:r>
            <a:endParaRPr lang="ru-RU" dirty="0"/>
          </a:p>
        </p:txBody>
      </p:sp>
      <p:sp>
        <p:nvSpPr>
          <p:cNvPr id="12" name="Oval 65"/>
          <p:cNvSpPr/>
          <p:nvPr/>
        </p:nvSpPr>
        <p:spPr>
          <a:xfrm>
            <a:off x="2576773" y="3522953"/>
            <a:ext cx="548640" cy="54864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</a:t>
            </a:r>
          </a:p>
        </p:txBody>
      </p:sp>
      <p:sp>
        <p:nvSpPr>
          <p:cNvPr id="13" name="Oval 65"/>
          <p:cNvSpPr/>
          <p:nvPr/>
        </p:nvSpPr>
        <p:spPr>
          <a:xfrm>
            <a:off x="2567608" y="2802547"/>
            <a:ext cx="548640" cy="54864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</a:t>
            </a:r>
          </a:p>
        </p:txBody>
      </p:sp>
      <p:sp>
        <p:nvSpPr>
          <p:cNvPr id="14" name="Oval 65"/>
          <p:cNvSpPr/>
          <p:nvPr/>
        </p:nvSpPr>
        <p:spPr>
          <a:xfrm>
            <a:off x="2567608" y="4214857"/>
            <a:ext cx="548640" cy="54864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</a:t>
            </a:r>
          </a:p>
        </p:txBody>
      </p:sp>
      <p:sp>
        <p:nvSpPr>
          <p:cNvPr id="15" name="Oval 65"/>
          <p:cNvSpPr/>
          <p:nvPr/>
        </p:nvSpPr>
        <p:spPr>
          <a:xfrm>
            <a:off x="2576773" y="4935263"/>
            <a:ext cx="548640" cy="54864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</a:t>
            </a:r>
          </a:p>
        </p:txBody>
      </p:sp>
      <p:sp>
        <p:nvSpPr>
          <p:cNvPr id="16" name="Oval 65"/>
          <p:cNvSpPr/>
          <p:nvPr/>
        </p:nvSpPr>
        <p:spPr>
          <a:xfrm>
            <a:off x="2576773" y="5620860"/>
            <a:ext cx="548640" cy="54864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841928" y="5669706"/>
            <a:ext cx="7066320" cy="393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</a:pPr>
            <a:r>
              <a:rPr lang="uz-Cyrl-UZ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Ички тартиб қоидалар,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z-Cyrl-UZ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ОТМдаги (</a:t>
            </a:r>
            <a:r>
              <a:rPr lang="ru-RU" sz="17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ECTS</a:t>
            </a:r>
            <a:r>
              <a:rPr lang="uz-Cyrl-UZ" sz="17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uz-Cyrl-UZ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координатори </a:t>
            </a:r>
            <a:r>
              <a:rPr lang="uz-Cyrl-UZ" sz="1700" dirty="0">
                <a:latin typeface="Times New Roman" panose="02020603050405020304" pitchFamily="18" charset="0"/>
                <a:ea typeface="Calibri" panose="020F0502020204030204" pitchFamily="34" charset="0"/>
              </a:rPr>
              <a:t>ва бошқалар.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14854110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79575" y="404664"/>
            <a:ext cx="9680195" cy="6062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/>
            <a:r>
              <a:rPr lang="uz-Cyrl-UZ" sz="17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ЎҚИТИЛАДИГАН ТАЪЛИМ ДАСТУРЛАРИ ТЎҒРИСИДА МАЪЛУМОТ</a:t>
            </a:r>
          </a:p>
          <a:p>
            <a:pPr indent="449580" algn="ctr"/>
            <a:endParaRPr lang="ru-RU" sz="1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</a:pPr>
            <a:r>
              <a:rPr lang="uz-Cyrl-UZ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Талабалар билимини бахолаш тизими;</a:t>
            </a:r>
            <a:endParaRPr lang="ru-RU" sz="1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</a:pPr>
            <a:r>
              <a:rPr lang="uz-Cyrl-UZ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Курсдан курсга ўтишнинг талаблари;</a:t>
            </a:r>
            <a:endParaRPr lang="ru-RU" sz="1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</a:pPr>
            <a:r>
              <a:rPr lang="uz-Cyrl-UZ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Давлат аттестацияси, Бериладиган квалификациялар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z-Cyrl-UZ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Факультетдаги (</a:t>
            </a:r>
            <a:r>
              <a:rPr lang="uz-Cyrl-UZ" sz="17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ECTS)</a:t>
            </a:r>
            <a:r>
              <a:rPr lang="uz-Cyrl-UZ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координатори;</a:t>
            </a:r>
            <a:endParaRPr lang="ru-RU" sz="1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uz-Cyrl-UZ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Ҳар бир курснинг қисқа тавсифи (курснинг шифри, таълим муддати (семестрлар), бериладиган кредитлар миқдори; </a:t>
            </a:r>
            <a:endParaRPr lang="ru-RU" sz="1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uz-Cyrl-UZ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Фанларнинг ўқув дастурлари, Тавсия этилаётган адабиётлар;</a:t>
            </a:r>
            <a:endParaRPr lang="ru-RU" sz="1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uz-Cyrl-UZ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Услубий материаллар, Амалиёт дастурлари; </a:t>
            </a:r>
            <a:endParaRPr lang="ru-RU" sz="1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uz-Cyrl-UZ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Танлов ва факультатив фанларнинг рўйхати;</a:t>
            </a:r>
            <a:endParaRPr lang="ru-RU" sz="1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uz-Cyrl-UZ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Ўқув жараёни графиги;</a:t>
            </a:r>
            <a:endParaRPr lang="ru-RU" sz="1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uz-Cyrl-UZ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Ўқув биноларининг жойлашуви ва уларга бориш йўллари; </a:t>
            </a:r>
            <a:endParaRPr lang="ru-RU" sz="1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uz-Cyrl-UZ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Семестрлар бўйича дарс жадваллари; </a:t>
            </a:r>
            <a:endParaRPr lang="ru-RU" sz="1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uz-Cyrl-UZ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Профессор-ўқитувчилар таркиби бўйича маълумотлар;</a:t>
            </a:r>
            <a:endParaRPr lang="ru-RU" sz="1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uz-Cyrl-UZ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Курс ишлари, рефератлар, битирув малакавий ишларининг мавзулари;</a:t>
            </a:r>
            <a:endParaRPr lang="ru-RU" sz="1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uz-Cyrl-UZ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Таълим тили.</a:t>
            </a:r>
            <a:endParaRPr lang="ru-RU" sz="1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Pentagon 1"/>
          <p:cNvSpPr/>
          <p:nvPr/>
        </p:nvSpPr>
        <p:spPr>
          <a:xfrm>
            <a:off x="1524000" y="1052736"/>
            <a:ext cx="1043608" cy="288032"/>
          </a:xfrm>
          <a:prstGeom prst="homePlate">
            <a:avLst>
              <a:gd name="adj" fmla="val 99367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entagon 1"/>
          <p:cNvSpPr/>
          <p:nvPr/>
        </p:nvSpPr>
        <p:spPr>
          <a:xfrm>
            <a:off x="1513048" y="1417660"/>
            <a:ext cx="1043608" cy="288032"/>
          </a:xfrm>
          <a:prstGeom prst="homePlate">
            <a:avLst>
              <a:gd name="adj" fmla="val 99367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entagon 1"/>
          <p:cNvSpPr/>
          <p:nvPr/>
        </p:nvSpPr>
        <p:spPr>
          <a:xfrm>
            <a:off x="1515374" y="5470464"/>
            <a:ext cx="1063548" cy="288032"/>
          </a:xfrm>
          <a:prstGeom prst="homePlate">
            <a:avLst>
              <a:gd name="adj" fmla="val 99367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1"/>
          <p:cNvSpPr/>
          <p:nvPr/>
        </p:nvSpPr>
        <p:spPr>
          <a:xfrm>
            <a:off x="1524000" y="5157192"/>
            <a:ext cx="1043608" cy="288032"/>
          </a:xfrm>
          <a:prstGeom prst="homePlate">
            <a:avLst>
              <a:gd name="adj" fmla="val 99367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entagon 1"/>
          <p:cNvSpPr/>
          <p:nvPr/>
        </p:nvSpPr>
        <p:spPr>
          <a:xfrm>
            <a:off x="1502340" y="5821060"/>
            <a:ext cx="1043608" cy="288032"/>
          </a:xfrm>
          <a:prstGeom prst="homePlate">
            <a:avLst>
              <a:gd name="adj" fmla="val 99367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entagon 1"/>
          <p:cNvSpPr/>
          <p:nvPr/>
        </p:nvSpPr>
        <p:spPr>
          <a:xfrm>
            <a:off x="1524000" y="3786916"/>
            <a:ext cx="1043608" cy="288032"/>
          </a:xfrm>
          <a:prstGeom prst="homePlate">
            <a:avLst>
              <a:gd name="adj" fmla="val 99367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entagon 1"/>
          <p:cNvSpPr/>
          <p:nvPr/>
        </p:nvSpPr>
        <p:spPr>
          <a:xfrm>
            <a:off x="1513048" y="4469178"/>
            <a:ext cx="1043608" cy="288032"/>
          </a:xfrm>
          <a:prstGeom prst="homePlate">
            <a:avLst>
              <a:gd name="adj" fmla="val 99367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entagon 1"/>
          <p:cNvSpPr/>
          <p:nvPr/>
        </p:nvSpPr>
        <p:spPr>
          <a:xfrm>
            <a:off x="1524000" y="4130216"/>
            <a:ext cx="1021948" cy="288032"/>
          </a:xfrm>
          <a:prstGeom prst="homePlate">
            <a:avLst>
              <a:gd name="adj" fmla="val 99367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entagon 1"/>
          <p:cNvSpPr/>
          <p:nvPr/>
        </p:nvSpPr>
        <p:spPr>
          <a:xfrm>
            <a:off x="1513048" y="4837878"/>
            <a:ext cx="1043608" cy="288032"/>
          </a:xfrm>
          <a:prstGeom prst="homePlate">
            <a:avLst>
              <a:gd name="adj" fmla="val 99367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entagon 1"/>
          <p:cNvSpPr/>
          <p:nvPr/>
        </p:nvSpPr>
        <p:spPr>
          <a:xfrm>
            <a:off x="1502340" y="1747886"/>
            <a:ext cx="1043608" cy="288032"/>
          </a:xfrm>
          <a:prstGeom prst="homePlate">
            <a:avLst>
              <a:gd name="adj" fmla="val 99367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entagon 1"/>
          <p:cNvSpPr/>
          <p:nvPr/>
        </p:nvSpPr>
        <p:spPr>
          <a:xfrm>
            <a:off x="1513048" y="2380472"/>
            <a:ext cx="1043608" cy="288032"/>
          </a:xfrm>
          <a:prstGeom prst="homePlate">
            <a:avLst>
              <a:gd name="adj" fmla="val 99367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entagon 1"/>
          <p:cNvSpPr/>
          <p:nvPr/>
        </p:nvSpPr>
        <p:spPr>
          <a:xfrm>
            <a:off x="1502340" y="3120361"/>
            <a:ext cx="1043608" cy="288032"/>
          </a:xfrm>
          <a:prstGeom prst="homePlate">
            <a:avLst>
              <a:gd name="adj" fmla="val 99367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entagon 1"/>
          <p:cNvSpPr/>
          <p:nvPr/>
        </p:nvSpPr>
        <p:spPr>
          <a:xfrm>
            <a:off x="1502340" y="3453638"/>
            <a:ext cx="1043608" cy="288032"/>
          </a:xfrm>
          <a:prstGeom prst="homePlate">
            <a:avLst>
              <a:gd name="adj" fmla="val 99367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919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74498" y="620689"/>
            <a:ext cx="7637926" cy="5173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z-Cyrl-UZ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ТАЛАБАЛАР УЧУН УМУМИЙ МАЪЛУМОТЛАР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uz-Cyrl-UZ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Таълим йўналишларида таълим олиш учун тўланадиган контракт суммалари;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z-Cyrl-UZ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Талабалар турар жойларида яшаш шароитлари;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z-Cyrl-UZ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ОТМдаги тиббий хизмат;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z-Cyrl-UZ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Молиявий қўллаб - қувватлаш ва суғурта масалалари;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z-Cyrl-UZ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Тил курслари ва ҳалқаро дастурлар;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z-Cyrl-UZ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Академик мобиллик асосида тахсил олаётган хорижлик талабалар учун амалий маълумотлар.</a:t>
            </a:r>
            <a:endParaRPr lang="ru-RU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entagon 1"/>
          <p:cNvSpPr/>
          <p:nvPr/>
        </p:nvSpPr>
        <p:spPr>
          <a:xfrm>
            <a:off x="1524000" y="980728"/>
            <a:ext cx="1043608" cy="504056"/>
          </a:xfrm>
          <a:prstGeom prst="homePlate">
            <a:avLst>
              <a:gd name="adj" fmla="val 99367"/>
            </a:avLst>
          </a:prstGeom>
          <a:solidFill>
            <a:schemeClr val="accent4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entagon 1"/>
          <p:cNvSpPr/>
          <p:nvPr/>
        </p:nvSpPr>
        <p:spPr>
          <a:xfrm>
            <a:off x="1540337" y="1750368"/>
            <a:ext cx="1043608" cy="504056"/>
          </a:xfrm>
          <a:prstGeom prst="homePlate">
            <a:avLst>
              <a:gd name="adj" fmla="val 99367"/>
            </a:avLst>
          </a:prstGeom>
          <a:solidFill>
            <a:schemeClr val="accent4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1"/>
          <p:cNvSpPr/>
          <p:nvPr/>
        </p:nvSpPr>
        <p:spPr>
          <a:xfrm>
            <a:off x="1524000" y="2492896"/>
            <a:ext cx="1043608" cy="504056"/>
          </a:xfrm>
          <a:prstGeom prst="homePlate">
            <a:avLst>
              <a:gd name="adj" fmla="val 99367"/>
            </a:avLst>
          </a:prstGeom>
          <a:solidFill>
            <a:schemeClr val="accent4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entagon 1"/>
          <p:cNvSpPr/>
          <p:nvPr/>
        </p:nvSpPr>
        <p:spPr>
          <a:xfrm>
            <a:off x="1524000" y="4123489"/>
            <a:ext cx="1043608" cy="504056"/>
          </a:xfrm>
          <a:prstGeom prst="homePlate">
            <a:avLst>
              <a:gd name="adj" fmla="val 99367"/>
            </a:avLst>
          </a:prstGeom>
          <a:solidFill>
            <a:schemeClr val="accent4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entagon 1"/>
          <p:cNvSpPr/>
          <p:nvPr/>
        </p:nvSpPr>
        <p:spPr>
          <a:xfrm>
            <a:off x="1528351" y="3359395"/>
            <a:ext cx="1043608" cy="504056"/>
          </a:xfrm>
          <a:prstGeom prst="homePlate">
            <a:avLst>
              <a:gd name="adj" fmla="val 107924"/>
            </a:avLst>
          </a:prstGeom>
          <a:solidFill>
            <a:schemeClr val="accent4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entagon 1"/>
          <p:cNvSpPr/>
          <p:nvPr/>
        </p:nvSpPr>
        <p:spPr>
          <a:xfrm>
            <a:off x="1524000" y="4851549"/>
            <a:ext cx="1043608" cy="504056"/>
          </a:xfrm>
          <a:prstGeom prst="homePlate">
            <a:avLst>
              <a:gd name="adj" fmla="val 99367"/>
            </a:avLst>
          </a:prstGeom>
          <a:solidFill>
            <a:schemeClr val="accent4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685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704850" y="401780"/>
            <a:ext cx="11217097" cy="949348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uz-Cyrl-U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алаба 1 курсдаги 10 та фандан 9 таси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</a:t>
            </a:r>
            <a:r>
              <a:rPr lang="uz-Cyrl-U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қониқарли баҳо (3) олиб ўтганда унинг GPAси кўратилган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700971575"/>
              </p:ext>
            </p:extLst>
          </p:nvPr>
        </p:nvGraphicFramePr>
        <p:xfrm>
          <a:off x="869156" y="1514473"/>
          <a:ext cx="10617994" cy="52897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3235">
                  <a:extLst>
                    <a:ext uri="{9D8B030D-6E8A-4147-A177-3AD203B41FA5}">
                      <a16:colId xmlns:a16="http://schemas.microsoft.com/office/drawing/2014/main" val="1178213149"/>
                    </a:ext>
                  </a:extLst>
                </a:gridCol>
                <a:gridCol w="2575128">
                  <a:extLst>
                    <a:ext uri="{9D8B030D-6E8A-4147-A177-3AD203B41FA5}">
                      <a16:colId xmlns:a16="http://schemas.microsoft.com/office/drawing/2014/main" val="4128029740"/>
                    </a:ext>
                  </a:extLst>
                </a:gridCol>
                <a:gridCol w="3068988">
                  <a:extLst>
                    <a:ext uri="{9D8B030D-6E8A-4147-A177-3AD203B41FA5}">
                      <a16:colId xmlns:a16="http://schemas.microsoft.com/office/drawing/2014/main" val="1046315679"/>
                    </a:ext>
                  </a:extLst>
                </a:gridCol>
                <a:gridCol w="3280643">
                  <a:extLst>
                    <a:ext uri="{9D8B030D-6E8A-4147-A177-3AD203B41FA5}">
                      <a16:colId xmlns:a16="http://schemas.microsoft.com/office/drawing/2014/main" val="3023435127"/>
                    </a:ext>
                  </a:extLst>
                </a:gridCol>
              </a:tblGrid>
              <a:tr h="2823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Фанлар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Бaҳо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 * Бaҳо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1255243"/>
                  </a:ext>
                </a:extLst>
              </a:tr>
              <a:tr h="2823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Иц1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z-Cyrl-UZ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z-Cyrl-UZ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37239343"/>
                  </a:ext>
                </a:extLst>
              </a:tr>
              <a:tr h="2823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Иц2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49592707"/>
                  </a:ext>
                </a:extLst>
              </a:tr>
              <a:tr h="2823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Иц3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422120652"/>
                  </a:ext>
                </a:extLst>
              </a:tr>
              <a:tr h="2823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Иц4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4715470"/>
                  </a:ext>
                </a:extLst>
              </a:tr>
              <a:tr h="2823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Иц5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98620036"/>
                  </a:ext>
                </a:extLst>
              </a:tr>
              <a:tr h="2823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Иц6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44861881"/>
                  </a:ext>
                </a:extLst>
              </a:tr>
              <a:tr h="2823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Иц7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47278197"/>
                  </a:ext>
                </a:extLst>
              </a:tr>
              <a:tr h="2823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Иц8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96793911"/>
                  </a:ext>
                </a:extLst>
              </a:tr>
              <a:tr h="2823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Иц</a:t>
                      </a:r>
                      <a:r>
                        <a:rPr lang="uz-Cyrl-UZ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411575034"/>
                  </a:ext>
                </a:extLst>
              </a:tr>
              <a:tr h="2823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Иц</a:t>
                      </a:r>
                      <a:r>
                        <a:rPr lang="uz-Cyrl-UZ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19702679"/>
                  </a:ext>
                </a:extLst>
              </a:tr>
              <a:tr h="282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20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89114955"/>
                  </a:ext>
                </a:extLst>
              </a:tr>
              <a:tr h="5513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           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 * Бaҳо йиғиндиси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162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52120131"/>
                  </a:ext>
                </a:extLst>
              </a:tr>
              <a:tr h="1089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 * б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ҳо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йиғиндиси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</a:t>
                      </a: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Жами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кредитлар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сони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2.7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96356000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1" y="0"/>
            <a:ext cx="3279868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1196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684390" y="193964"/>
            <a:ext cx="11308827" cy="1011984"/>
          </a:xfrm>
        </p:spPr>
        <p:txBody>
          <a:bodyPr/>
          <a:lstStyle/>
          <a:p>
            <a:pPr marL="0" indent="0">
              <a:buNone/>
            </a:pPr>
            <a:r>
              <a:rPr lang="uz-Cyrl-U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Талаба 1 курсдаги 10 та фандан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uz-Cyrl-U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тасидан яхши  баҳо (4) олиб ўтганда унинг GPAси кўратилган.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041379450"/>
              </p:ext>
            </p:extLst>
          </p:nvPr>
        </p:nvGraphicFramePr>
        <p:xfrm>
          <a:off x="869154" y="1524000"/>
          <a:ext cx="10380736" cy="53416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5400">
                  <a:extLst>
                    <a:ext uri="{9D8B030D-6E8A-4147-A177-3AD203B41FA5}">
                      <a16:colId xmlns:a16="http://schemas.microsoft.com/office/drawing/2014/main" val="128319374"/>
                    </a:ext>
                  </a:extLst>
                </a:gridCol>
                <a:gridCol w="2517587">
                  <a:extLst>
                    <a:ext uri="{9D8B030D-6E8A-4147-A177-3AD203B41FA5}">
                      <a16:colId xmlns:a16="http://schemas.microsoft.com/office/drawing/2014/main" val="4060065359"/>
                    </a:ext>
                  </a:extLst>
                </a:gridCol>
                <a:gridCol w="3000412">
                  <a:extLst>
                    <a:ext uri="{9D8B030D-6E8A-4147-A177-3AD203B41FA5}">
                      <a16:colId xmlns:a16="http://schemas.microsoft.com/office/drawing/2014/main" val="1668044400"/>
                    </a:ext>
                  </a:extLst>
                </a:gridCol>
                <a:gridCol w="3207337">
                  <a:extLst>
                    <a:ext uri="{9D8B030D-6E8A-4147-A177-3AD203B41FA5}">
                      <a16:colId xmlns:a16="http://schemas.microsoft.com/office/drawing/2014/main" val="2397852071"/>
                    </a:ext>
                  </a:extLst>
                </a:gridCol>
              </a:tblGrid>
              <a:tr h="2753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Фанлар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Бaҳо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 * Бaҳо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72915605"/>
                  </a:ext>
                </a:extLst>
              </a:tr>
              <a:tr h="2753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Иц1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35223132"/>
                  </a:ext>
                </a:extLst>
              </a:tr>
              <a:tr h="2753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Иц2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26901955"/>
                  </a:ext>
                </a:extLst>
              </a:tr>
              <a:tr h="2753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Иц3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31767554"/>
                  </a:ext>
                </a:extLst>
              </a:tr>
              <a:tr h="2753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Иц4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36427966"/>
                  </a:ext>
                </a:extLst>
              </a:tr>
              <a:tr h="2753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Иц5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05113259"/>
                  </a:ext>
                </a:extLst>
              </a:tr>
              <a:tr h="2662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Иц6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49774908"/>
                  </a:ext>
                </a:extLst>
              </a:tr>
              <a:tr h="2753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Иц7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38098453"/>
                  </a:ext>
                </a:extLst>
              </a:tr>
              <a:tr h="2753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Иц8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89449882"/>
                  </a:ext>
                </a:extLst>
              </a:tr>
              <a:tr h="2753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Иц</a:t>
                      </a:r>
                      <a:r>
                        <a:rPr lang="uz-Cyrl-UZ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z-Cyrl-UZ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z-Cyrl-UZ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85281261"/>
                  </a:ext>
                </a:extLst>
              </a:tr>
              <a:tr h="2753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Иц</a:t>
                      </a:r>
                      <a:r>
                        <a:rPr lang="uz-Cyrl-UZ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z-Cyrl-UZ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z-Cyrl-UZ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64278957"/>
                  </a:ext>
                </a:extLst>
              </a:tr>
              <a:tr h="2753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20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20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23392162"/>
                  </a:ext>
                </a:extLst>
              </a:tr>
              <a:tr h="5376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           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 * Бaҳо йиғиндиси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1892018"/>
                  </a:ext>
                </a:extLst>
              </a:tr>
              <a:tr h="10622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20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20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 * б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ҳо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йиғиндиси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</a:t>
                      </a: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Жами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кредитлар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сони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2.8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17853790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172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9576" y="404664"/>
            <a:ext cx="756084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err="1">
                <a:latin typeface="+mn-lt"/>
              </a:rPr>
              <a:t>Ўзбекистон</a:t>
            </a:r>
            <a:r>
              <a:rPr lang="ru-RU" sz="2400" b="1" dirty="0">
                <a:latin typeface="+mn-lt"/>
              </a:rPr>
              <a:t> </a:t>
            </a:r>
            <a:r>
              <a:rPr lang="ru-RU" sz="2400" b="1" dirty="0" err="1">
                <a:latin typeface="+mn-lt"/>
              </a:rPr>
              <a:t>Республикасининг</a:t>
            </a:r>
            <a:r>
              <a:rPr lang="ru-RU" sz="2400" b="1" dirty="0">
                <a:latin typeface="+mn-lt"/>
              </a:rPr>
              <a:t>  23.09.2020 </a:t>
            </a:r>
            <a:r>
              <a:rPr lang="ru-RU" sz="2400" b="1" dirty="0" err="1">
                <a:latin typeface="+mn-lt"/>
              </a:rPr>
              <a:t>йилдаги</a:t>
            </a:r>
            <a:r>
              <a:rPr lang="ru-RU" sz="2400" b="1" dirty="0">
                <a:latin typeface="+mn-lt"/>
              </a:rPr>
              <a:t> </a:t>
            </a:r>
            <a:br>
              <a:rPr lang="ru-RU" sz="2400" b="1" dirty="0">
                <a:latin typeface="+mn-lt"/>
              </a:rPr>
            </a:br>
            <a:r>
              <a:rPr lang="uz-Cyrl-UZ" sz="2400" b="1" dirty="0">
                <a:latin typeface="+mn-lt"/>
              </a:rPr>
              <a:t>“Таълим тўғрисида”ги Қонуни.</a:t>
            </a:r>
            <a:endParaRPr lang="ru-RU" sz="2400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8971" y="1326252"/>
            <a:ext cx="11321141" cy="504753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</a:pPr>
            <a:r>
              <a:rPr lang="uz-Cyrl-UZ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Мазкур қонун билан:</a:t>
            </a:r>
            <a:endParaRPr lang="ru-RU" sz="20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1950" algn="just">
              <a:lnSpc>
                <a:spcPct val="115000"/>
              </a:lnSpc>
            </a:pP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Таълим </a:t>
            </a:r>
            <a:r>
              <a:rPr lang="ru-RU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жараёнига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ўқув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режалари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ва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ўқув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дастурларини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жорий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этиш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таълим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ташкилотлари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томонидан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амалга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оширилиши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indent="361950" algn="just">
              <a:lnSpc>
                <a:spcPct val="115000"/>
              </a:lnSpc>
            </a:pP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Таълим </a:t>
            </a:r>
            <a:r>
              <a:rPr lang="ru-RU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жараёнига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ўқув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режалари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ва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ўқув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дастурларини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жорий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этишда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таълим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ташкилотлари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замонавий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педагогик </a:t>
            </a:r>
            <a:r>
              <a:rPr lang="ru-RU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технологиялар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ўқитишнинг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инновацион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шакллари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ва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усуллари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, кредит-модуль </a:t>
            </a:r>
            <a:r>
              <a:rPr lang="ru-RU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тизимига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асосланган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ўқитиш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технологияларидан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фойдаланиши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мумкинлиги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indent="361950" algn="just">
              <a:lnSpc>
                <a:spcPct val="115000"/>
              </a:lnSpc>
            </a:pPr>
            <a:r>
              <a:rPr lang="ru-RU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Ўқув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режасида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қоида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тариқасида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таълим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жараёнининг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жадвали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ўқитишнинг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бошланиши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муддати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ва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даврийлиги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ўқув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йиллари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чораклар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семестрлар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амалиёт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таътиллар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, аттестация, </a:t>
            </a:r>
            <a:r>
              <a:rPr lang="ru-RU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ажратилган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ҳафталар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сони, </a:t>
            </a:r>
            <a:r>
              <a:rPr lang="ru-RU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ўрганиладиган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фанлар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модуллар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ва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уларга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ажратилган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соатлар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кредитлар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ҳамда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бошқа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зарур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параметрлар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акс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эттирилиши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indent="361950" algn="just">
              <a:lnSpc>
                <a:spcPct val="115000"/>
              </a:lnSpc>
            </a:pPr>
            <a:r>
              <a:rPr lang="ru-RU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Ўқув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режаларига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давлат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бошқаруви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органларининг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топшириқларига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асосан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қўшимча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фанларни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киритишга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йўл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қўйилмаслиги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белгилаб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берилди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71152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684391" y="180109"/>
            <a:ext cx="11078118" cy="1065595"/>
          </a:xfrm>
        </p:spPr>
        <p:txBody>
          <a:bodyPr/>
          <a:lstStyle/>
          <a:p>
            <a:pPr marL="0" indent="0">
              <a:buNone/>
            </a:pPr>
            <a:r>
              <a:rPr lang="uz-Cyrl-U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Талаба 1 курсдаги 10 та фандан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uz-Cyrl-U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тасидан аъло  баҳо (5) олиб ўтганда унинг GPAси кўратилган.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914962187"/>
              </p:ext>
            </p:extLst>
          </p:nvPr>
        </p:nvGraphicFramePr>
        <p:xfrm>
          <a:off x="869155" y="1537856"/>
          <a:ext cx="10740953" cy="52988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2843">
                  <a:extLst>
                    <a:ext uri="{9D8B030D-6E8A-4147-A177-3AD203B41FA5}">
                      <a16:colId xmlns:a16="http://schemas.microsoft.com/office/drawing/2014/main" val="1049324060"/>
                    </a:ext>
                  </a:extLst>
                </a:gridCol>
                <a:gridCol w="2604949">
                  <a:extLst>
                    <a:ext uri="{9D8B030D-6E8A-4147-A177-3AD203B41FA5}">
                      <a16:colId xmlns:a16="http://schemas.microsoft.com/office/drawing/2014/main" val="2602702872"/>
                    </a:ext>
                  </a:extLst>
                </a:gridCol>
                <a:gridCol w="3104528">
                  <a:extLst>
                    <a:ext uri="{9D8B030D-6E8A-4147-A177-3AD203B41FA5}">
                      <a16:colId xmlns:a16="http://schemas.microsoft.com/office/drawing/2014/main" val="2176690777"/>
                    </a:ext>
                  </a:extLst>
                </a:gridCol>
                <a:gridCol w="3318633">
                  <a:extLst>
                    <a:ext uri="{9D8B030D-6E8A-4147-A177-3AD203B41FA5}">
                      <a16:colId xmlns:a16="http://schemas.microsoft.com/office/drawing/2014/main" val="1269376230"/>
                    </a:ext>
                  </a:extLst>
                </a:gridCol>
              </a:tblGrid>
              <a:tr h="2839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Фанлар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Бaҳо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 * Бaҳо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28605878"/>
                  </a:ext>
                </a:extLst>
              </a:tr>
              <a:tr h="2839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Иц1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z-Cyrl-UZ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95732871"/>
                  </a:ext>
                </a:extLst>
              </a:tr>
              <a:tr h="2839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Иц2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45296445"/>
                  </a:ext>
                </a:extLst>
              </a:tr>
              <a:tr h="2839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Иц3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03268117"/>
                  </a:ext>
                </a:extLst>
              </a:tr>
              <a:tr h="2839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Иц4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98102923"/>
                  </a:ext>
                </a:extLst>
              </a:tr>
              <a:tr h="2839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Иц5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24771983"/>
                  </a:ext>
                </a:extLst>
              </a:tr>
              <a:tr h="2839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Иц6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68358723"/>
                  </a:ext>
                </a:extLst>
              </a:tr>
              <a:tr h="2839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Иц7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69740570"/>
                  </a:ext>
                </a:extLst>
              </a:tr>
              <a:tr h="2839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Иц8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898456577"/>
                  </a:ext>
                </a:extLst>
              </a:tr>
              <a:tr h="2839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Иц</a:t>
                      </a:r>
                      <a:r>
                        <a:rPr lang="uz-Cyrl-UZ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z-Cyrl-UZ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z-Cyrl-UZ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69649497"/>
                  </a:ext>
                </a:extLst>
              </a:tr>
              <a:tr h="2839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Иц</a:t>
                      </a:r>
                      <a:r>
                        <a:rPr lang="uz-Cyrl-UZ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z-Cyrl-UZ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z-Cyrl-UZ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437957531"/>
                  </a:ext>
                </a:extLst>
              </a:tr>
              <a:tr h="2839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20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20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61031744"/>
                  </a:ext>
                </a:extLst>
              </a:tr>
              <a:tr h="5543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           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 * Бaҳо йиғиндиси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uz-Cyrl-UZ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it-IT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92246864"/>
                  </a:ext>
                </a:extLst>
              </a:tr>
              <a:tr h="1095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20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20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 * б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ҳо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йиғиндиси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</a:t>
                      </a: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Жами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кредитлар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сони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14917110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199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67543" y="404664"/>
            <a:ext cx="10145486" cy="1017736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latin typeface="+mn-lt"/>
              </a:rPr>
              <a:t>ЎЗБЕКИСТОН РЕСПУБЛИКАСИ ПРЕЗИДЕНТИНИНГ 08.10.2019 ЙИЛДАГИ «ЎЗБЕКИСТОН РЕСПУБЛИКАСИ ОЛИЙ ТАЪЛИМ ТИЗИМИНИ 2030 ЙИЛГАЧА РИВОЖЛАНТИРИШ КОНЦЕПЦИЯСИНИ ТАСДИҚЛАШ </a:t>
            </a:r>
            <a:r>
              <a:rPr lang="uz-Cyrl-UZ" sz="1800" b="1" dirty="0">
                <a:latin typeface="+mn-lt"/>
              </a:rPr>
              <a:t>ТЎҒРИСИДА”ГИ №</a:t>
            </a:r>
            <a:r>
              <a:rPr lang="ru-RU" sz="1800" b="1" dirty="0">
                <a:latin typeface="+mn-lt"/>
              </a:rPr>
              <a:t>-5847-СОНЛИ ФАРМОНИ</a:t>
            </a:r>
            <a:endParaRPr lang="ru-RU" sz="1800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7371" y="1407707"/>
            <a:ext cx="11335658" cy="489364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</a:rPr>
              <a:t>           </a:t>
            </a:r>
            <a:r>
              <a:rPr lang="uz-Cyrl-UZ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Мазкур Фармон билан:</a:t>
            </a:r>
            <a:endParaRPr lang="ru-RU" sz="2400" dirty="0">
              <a:latin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</a:rPr>
              <a:t>           </a:t>
            </a:r>
            <a:r>
              <a:rPr lang="ru-RU" sz="2400" dirty="0" err="1">
                <a:latin typeface="Times New Roman" panose="02020603050405020304" pitchFamily="18" charset="0"/>
              </a:rPr>
              <a:t>камида</a:t>
            </a:r>
            <a:r>
              <a:rPr lang="ru-RU" sz="2400" dirty="0">
                <a:latin typeface="Times New Roman" panose="02020603050405020304" pitchFamily="18" charset="0"/>
              </a:rPr>
              <a:t> 10 та олий </a:t>
            </a:r>
            <a:r>
              <a:rPr lang="ru-RU" sz="2400" dirty="0" err="1">
                <a:latin typeface="Times New Roman" panose="02020603050405020304" pitchFamily="18" charset="0"/>
              </a:rPr>
              <a:t>таълим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муассасасини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халқаро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эътироф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этилган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ташкилотлар</a:t>
            </a:r>
            <a:r>
              <a:rPr lang="ru-RU" sz="2400" dirty="0">
                <a:latin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</a:rPr>
              <a:t>Quacquarelli</a:t>
            </a:r>
            <a:r>
              <a:rPr lang="en-US" sz="2400" dirty="0">
                <a:latin typeface="Times New Roman" panose="02020603050405020304" pitchFamily="18" charset="0"/>
              </a:rPr>
              <a:t> Symonds World University Rankings, Times Higher Education </a:t>
            </a:r>
            <a:r>
              <a:rPr lang="ru-RU" sz="2400" dirty="0" err="1">
                <a:latin typeface="Times New Roman" panose="02020603050405020304" pitchFamily="18" charset="0"/>
              </a:rPr>
              <a:t>ёки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</a:rPr>
              <a:t>Academic Ranking of World Universities) </a:t>
            </a:r>
            <a:r>
              <a:rPr lang="ru-RU" sz="2400" dirty="0" err="1">
                <a:latin typeface="Times New Roman" panose="02020603050405020304" pitchFamily="18" charset="0"/>
              </a:rPr>
              <a:t>рейтингининг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биринчи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</a:rPr>
              <a:t>1000 </a:t>
            </a:r>
            <a:r>
              <a:rPr lang="ru-RU" sz="2400" dirty="0">
                <a:latin typeface="Times New Roman" panose="02020603050405020304" pitchFamily="18" charset="0"/>
              </a:rPr>
              <a:t>та </a:t>
            </a:r>
            <a:r>
              <a:rPr lang="ru-RU" sz="2400" dirty="0" err="1">
                <a:latin typeface="Times New Roman" panose="02020603050405020304" pitchFamily="18" charset="0"/>
              </a:rPr>
              <a:t>ўриндаги</a:t>
            </a:r>
            <a:r>
              <a:rPr lang="ru-RU" sz="2400" dirty="0">
                <a:latin typeface="Times New Roman" panose="02020603050405020304" pitchFamily="18" charset="0"/>
              </a:rPr>
              <a:t> олий </a:t>
            </a:r>
            <a:r>
              <a:rPr lang="ru-RU" sz="2400" dirty="0" err="1">
                <a:latin typeface="Times New Roman" panose="02020603050405020304" pitchFamily="18" charset="0"/>
              </a:rPr>
              <a:t>таълим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муассасалари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рўйхатига</a:t>
            </a:r>
            <a:r>
              <a:rPr lang="ru-RU" sz="2400" dirty="0">
                <a:latin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</a:rPr>
              <a:t>киритиш</a:t>
            </a:r>
            <a:r>
              <a:rPr lang="ru-RU" sz="2400" dirty="0"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</a:rPr>
              <a:t>          олий </a:t>
            </a:r>
            <a:r>
              <a:rPr lang="ru-RU" sz="2400" dirty="0" err="1">
                <a:latin typeface="Times New Roman" panose="02020603050405020304" pitchFamily="18" charset="0"/>
              </a:rPr>
              <a:t>таълим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муассасаларида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ўқув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жараёнини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босқичма-босқич</a:t>
            </a:r>
            <a:r>
              <a:rPr lang="ru-RU" sz="2400" dirty="0">
                <a:latin typeface="Times New Roman" panose="02020603050405020304" pitchFamily="18" charset="0"/>
              </a:rPr>
              <a:t> кредит-модуль </a:t>
            </a:r>
            <a:r>
              <a:rPr lang="ru-RU" sz="2400" dirty="0" err="1">
                <a:latin typeface="Times New Roman" panose="02020603050405020304" pitchFamily="18" charset="0"/>
              </a:rPr>
              <a:t>тизимига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ўтказиш</a:t>
            </a:r>
            <a:r>
              <a:rPr lang="ru-RU" sz="2400" dirty="0"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</a:rPr>
              <a:t>           </a:t>
            </a:r>
            <a:r>
              <a:rPr lang="ru-RU" sz="2400" dirty="0" err="1">
                <a:latin typeface="Times New Roman" panose="02020603050405020304" pitchFamily="18" charset="0"/>
              </a:rPr>
              <a:t>халқаро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тажрибалардан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келиб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чиқиб</a:t>
            </a:r>
            <a:r>
              <a:rPr lang="ru-RU" sz="2400" dirty="0">
                <a:latin typeface="Times New Roman" panose="02020603050405020304" pitchFamily="18" charset="0"/>
              </a:rPr>
              <a:t>, олий </a:t>
            </a:r>
            <a:r>
              <a:rPr lang="ru-RU" sz="2400" dirty="0" err="1">
                <a:latin typeface="Times New Roman" panose="02020603050405020304" pitchFamily="18" charset="0"/>
              </a:rPr>
              <a:t>таълимнинг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илғор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стандартларини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жорий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этиш</a:t>
            </a:r>
            <a:r>
              <a:rPr lang="ru-RU" sz="2400" dirty="0">
                <a:latin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</a:rPr>
              <a:t>жумладан</a:t>
            </a:r>
            <a:r>
              <a:rPr lang="ru-RU" sz="2400" dirty="0">
                <a:latin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</a:rPr>
              <a:t>ўқув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дастурларида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назарий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билим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олишга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йўналтирилган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таълимдан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амалий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кўникмаларни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шакллантиришга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йўналтирилган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таълим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тизимига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босқичма-босқич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ўтиш</a:t>
            </a:r>
            <a:r>
              <a:rPr lang="ru-RU" sz="2400" dirty="0"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</a:rPr>
              <a:t>           олий </a:t>
            </a:r>
            <a:r>
              <a:rPr lang="ru-RU" sz="2400" dirty="0" err="1">
                <a:latin typeface="Times New Roman" panose="02020603050405020304" pitchFamily="18" charset="0"/>
              </a:rPr>
              <a:t>таълим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муассасаларининг</a:t>
            </a:r>
            <a:r>
              <a:rPr lang="ru-RU" sz="2400" dirty="0">
                <a:latin typeface="Times New Roman" panose="02020603050405020304" pitchFamily="18" charset="0"/>
              </a:rPr>
              <a:t> академик </a:t>
            </a:r>
            <a:r>
              <a:rPr lang="ru-RU" sz="2400" dirty="0" err="1">
                <a:latin typeface="Times New Roman" panose="02020603050405020304" pitchFamily="18" charset="0"/>
              </a:rPr>
              <a:t>мустақиллигини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таъминлаш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ва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бошқалар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белгилаб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берилди</a:t>
            </a:r>
            <a:r>
              <a:rPr lang="ru-RU" sz="2400" dirty="0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326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1429" y="186954"/>
            <a:ext cx="10189027" cy="1584176"/>
          </a:xfrm>
        </p:spPr>
        <p:txBody>
          <a:bodyPr>
            <a:normAutofit/>
          </a:bodyPr>
          <a:lstStyle/>
          <a:p>
            <a:pPr algn="ctr"/>
            <a:r>
              <a:rPr lang="uz-Cyrl-UZ" sz="2000" b="1" dirty="0">
                <a:latin typeface="+mn-lt"/>
              </a:rPr>
              <a:t>Ўзбекистон Республикаси Вазирлар Маҳкамасининг 2020 йил 31 декабрдаги “Олий таълим муассасаларида таълим жараёнини ташкил этиш билан боғлиқ тизимни такомиллаштириш чора-тадбирлари тўғрисида”ги </a:t>
            </a:r>
            <a:br>
              <a:rPr lang="uz-Cyrl-UZ" sz="2000" b="1" dirty="0">
                <a:latin typeface="+mn-lt"/>
              </a:rPr>
            </a:br>
            <a:r>
              <a:rPr lang="uz-Cyrl-UZ" sz="2000" b="1" dirty="0">
                <a:latin typeface="+mn-lt"/>
              </a:rPr>
              <a:t>824-сонли Қарори.</a:t>
            </a:r>
            <a:endParaRPr lang="ru-RU" sz="2000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9943" y="1540214"/>
            <a:ext cx="11379200" cy="514640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indent="540385" algn="just">
              <a:lnSpc>
                <a:spcPct val="107000"/>
              </a:lnSpc>
            </a:pPr>
            <a:r>
              <a:rPr lang="uz-Cyrl-UZ" sz="2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Мазкур қарор билан:</a:t>
            </a:r>
            <a:endParaRPr lang="ru-RU" sz="22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07000"/>
              </a:lnSpc>
            </a:pPr>
            <a:r>
              <a:rPr lang="uz-Cyrl-UZ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2020/2021 ўқув йилидан бошлаб республика олий таълим муассасаларида ўқув жараёнини босқичма-босқич кредит-модуль тизимига ўтказиш тартиби;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07000"/>
              </a:lnSpc>
            </a:pPr>
            <a:r>
              <a:rPr lang="uz-Cyrl-UZ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Олий таълим муассасаларида ўқув жараёнига кредит-модуль тизимини жорий этиш тартиби тўғрисидаги Низомни тасдиқлаш; 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07000"/>
              </a:lnSpc>
            </a:pPr>
            <a:r>
              <a:rPr lang="uz-Cyrl-UZ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Олий ва ўрта махсус таълим вазирлиги ва тизимида олий таълим муассасалари бўлган вазирликлар ва идоралар билан биргаликда 1 ой муддатда ўқув жараёнига кредит-модуль тизими жорий этилган бакалавриат таълим йўналишлари ва магистратура мутахассисликларининг малака талаблари, ўқув режаси ва фан дастурлари такомиллаштирилишини таъминлаш;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07000"/>
              </a:lnSpc>
            </a:pPr>
            <a:r>
              <a:rPr lang="uz-Cyrl-UZ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Республика олий таълим кенгаши билан биргаликда 2 ҳафта муддатда олий таълим муассасаларида ўқув жараёнига кредит-модуль тизимини жорий этишнинг ташкилий масалаларига тааллуқли ҳужжатлар намуналарини ишлаб чиқиш ва тасдиқлаш вазифалари белгилаб берилди.</a:t>
            </a:r>
            <a:r>
              <a:rPr lang="uz-Cyrl-UZ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410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4629" y="303066"/>
            <a:ext cx="10363200" cy="1663080"/>
          </a:xfrm>
        </p:spPr>
        <p:txBody>
          <a:bodyPr>
            <a:normAutofit/>
          </a:bodyPr>
          <a:lstStyle/>
          <a:p>
            <a:pPr algn="ctr"/>
            <a:r>
              <a:rPr lang="uz-Cyrl-UZ" sz="2000" b="1" dirty="0">
                <a:latin typeface="+mn-lt"/>
              </a:rPr>
              <a:t>Олий ва ўрта маҳсус таълим вазирлигининг “Олий таълим муассасаларида ўқув жараёнига кредит-модуь тизимини жорий этишнинг ташкилий масалаларига тааллуқли хужжатлар намуналарини тасдиқлаш тўғрисида”ги 2021 йил 15 январдаги  №30-сонли буйруғи.</a:t>
            </a:r>
            <a:endParaRPr lang="ru-RU" b="1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8629" y="2071420"/>
            <a:ext cx="10813142" cy="413318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z-Cyrl-U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uz-Cyrl-UZ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Мазкур буйруқ билан қуйидаги хужжат намуналари тасдиқланди.</a:t>
            </a:r>
            <a:endParaRPr lang="ru-RU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z-Cyrl-U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1.Таълим дастури каталогида акс эттирилиши лозим бўлган маълумотлар;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z-Cyrl-U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2.Фанлар каталоги;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z-Cyrl-U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3.Таълим тўғрисидаги келишувда акс эттирилиши лозим бўлган маълумотлар;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uz-Cyrl-U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4.Таълим тўғрисидаги маълумотномада акс эттирилиши лозим бўлган маълумотлар;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855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24114" y="620689"/>
            <a:ext cx="11045372" cy="563231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z-Cyrl-U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5.Стажировка ўташ тўғрисидаги сертификатда акс эттирилиши лозим бўлган маълумотлар;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uz-Cyrl-U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6.Талабанинг шахсий таълим траекторияси;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uz-Cyrl-U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7.Бахоларни конвертация қилиш жадвалли (5 баллик тизимдан фоизга);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uz-Cyrl-U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8.ОТМларнинг бахолаш тизимини бошқа баҳолаш тизимларига конвертация қилиш жадвали;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uz-Cyrl-U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9.Стажировка ўташ бўйича келишувда акс эттирилиши тавсия этиладиган маълумотлар;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uz-Cyrl-U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10.Транскрипт;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uz-Cyrl-U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11. Баҳолаш қайдномаси.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49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Группа 16"/>
          <p:cNvGrpSpPr>
            <a:grpSpLocks/>
          </p:cNvGrpSpPr>
          <p:nvPr/>
        </p:nvGrpSpPr>
        <p:grpSpPr bwMode="auto">
          <a:xfrm>
            <a:off x="4348427" y="692697"/>
            <a:ext cx="7451687" cy="5143121"/>
            <a:chOff x="3602936" y="404665"/>
            <a:chExt cx="4857496" cy="5647345"/>
          </a:xfrm>
        </p:grpSpPr>
        <p:cxnSp>
          <p:nvCxnSpPr>
            <p:cNvPr id="11" name="Прямая со стрелкой 10"/>
            <p:cNvCxnSpPr/>
            <p:nvPr/>
          </p:nvCxnSpPr>
          <p:spPr>
            <a:xfrm>
              <a:off x="3602936" y="3074285"/>
              <a:ext cx="1058975" cy="1122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Скругленный прямоугольник 5"/>
            <p:cNvSpPr/>
            <p:nvPr/>
          </p:nvSpPr>
          <p:spPr>
            <a:xfrm>
              <a:off x="4716016" y="404665"/>
              <a:ext cx="3744416" cy="148976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 b="1" dirty="0"/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4716016" y="2501017"/>
              <a:ext cx="3744416" cy="1581526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00" b="1" dirty="0"/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4708322" y="4694420"/>
              <a:ext cx="3744416" cy="135759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z-Cyrl-UZ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r>
                <a:rPr lang="ru-RU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лий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таълим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муассасаларининг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илмий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салоҳиятини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ошириш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илм-фан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ва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инновацияни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ривожлантириш</a:t>
              </a:r>
              <a:endPara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Прямая со стрелкой 9"/>
            <p:cNvCxnSpPr/>
            <p:nvPr/>
          </p:nvCxnSpPr>
          <p:spPr>
            <a:xfrm flipV="1">
              <a:off x="3633778" y="1353476"/>
              <a:ext cx="1028133" cy="540949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/>
            <p:nvPr/>
          </p:nvCxnSpPr>
          <p:spPr>
            <a:xfrm>
              <a:off x="3633778" y="3632409"/>
              <a:ext cx="1068059" cy="1013678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Прямоугольник 4"/>
          <p:cNvSpPr/>
          <p:nvPr/>
        </p:nvSpPr>
        <p:spPr>
          <a:xfrm>
            <a:off x="6258474" y="769929"/>
            <a:ext cx="53384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Олий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таълим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муассасалари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бошқарув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кенгашларининг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ролини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ошириш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кафедралар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ваколатларини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кенгайтириш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99887" y="769929"/>
            <a:ext cx="3400237" cy="1631216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Ўзбекистон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томонидан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олий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таълим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соҳасидаги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қуйидаги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та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устувор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вазифа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кўрсатиб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берилди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57104" y="2615826"/>
            <a:ext cx="566476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</a:pP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Ўқув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жараёнини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бозор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талабларига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мослаштириб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ишлаб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чиқариш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билан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узвийлигини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таъминлаш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талабанинг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ўз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устида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ишлаши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учун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муҳит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яратиш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899887" y="4128607"/>
            <a:ext cx="4528456" cy="201242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z-Cyrl-U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рофессор-ўқитувчилар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талабалар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учун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қоғозбозликни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камайтириш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соҳани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рақамлаштириш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орқали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бюрократия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коррупцияни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кескин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қисқартириш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z-Cyrl-U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 bwMode="auto">
          <a:xfrm flipH="1">
            <a:off x="2598057" y="2401145"/>
            <a:ext cx="484" cy="164105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5842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8243</TotalTime>
  <Words>2254</Words>
  <Application>Microsoft Office PowerPoint</Application>
  <PresentationFormat>Широкоэкранный</PresentationFormat>
  <Paragraphs>524</Paragraphs>
  <Slides>40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52" baseType="lpstr">
      <vt:lpstr>Arial</vt:lpstr>
      <vt:lpstr>Calibri</vt:lpstr>
      <vt:lpstr>Cambria</vt:lpstr>
      <vt:lpstr>Cambria Math</vt:lpstr>
      <vt:lpstr>Century Gothic</vt:lpstr>
      <vt:lpstr>Sylfaen</vt:lpstr>
      <vt:lpstr>Tahoma</vt:lpstr>
      <vt:lpstr>Times New Roman</vt:lpstr>
      <vt:lpstr>Wingdings</vt:lpstr>
      <vt:lpstr>Wingdings 3</vt:lpstr>
      <vt:lpstr>Легкий дым</vt:lpstr>
      <vt:lpstr>Слайд</vt:lpstr>
      <vt:lpstr>КРЕДИТ-МОДУЛЬ ТИЗИМИДА ЎҚУВ ЖАРАЁНИНИНГ МЕЪЁРИЙ ВА УСЛУБИЙ ТАЪМИНОТИ</vt:lpstr>
      <vt:lpstr>Презентация PowerPoint</vt:lpstr>
      <vt:lpstr>Мазкур мавзуда:</vt:lpstr>
      <vt:lpstr>Ўзбекистон Республикасининг  23.09.2020 йилдаги  “Таълим тўғрисида”ги Қонуни.</vt:lpstr>
      <vt:lpstr>ЎЗБЕКИСТОН РЕСПУБЛИКАСИ ПРЕЗИДЕНТИНИНГ 08.10.2019 ЙИЛДАГИ «ЎЗБЕКИСТОН РЕСПУБЛИКАСИ ОЛИЙ ТАЪЛИМ ТИЗИМИНИ 2030 ЙИЛГАЧА РИВОЖЛАНТИРИШ КОНЦЕПЦИЯСИНИ ТАСДИҚЛАШ ТЎҒРИСИДА”ГИ №-5847-СОНЛИ ФАРМОНИ</vt:lpstr>
      <vt:lpstr>Ўзбекистон Республикаси Вазирлар Маҳкамасининг 2020 йил 31 декабрдаги “Олий таълим муассасаларида таълим жараёнини ташкил этиш билан боғлиқ тизимни такомиллаштириш чора-тадбирлари тўғрисида”ги  824-сонли Қарори.</vt:lpstr>
      <vt:lpstr>Олий ва ўрта маҳсус таълим вазирлигининг “Олий таълим муассасаларида ўқув жараёнига кредит-модуь тизимини жорий этишнинг ташкилий масалаларига тааллуқли хужжатлар намуналарини тасдиқлаш тўғрисида”ги 2021 йил 15 январдаги  №30-сонли буйруғи.</vt:lpstr>
      <vt:lpstr>Презентация PowerPoint</vt:lpstr>
      <vt:lpstr>Презентация PowerPoint</vt:lpstr>
      <vt:lpstr>Презентация PowerPoint</vt:lpstr>
      <vt:lpstr>Презентация PowerPoint</vt:lpstr>
      <vt:lpstr>ОЛИЙ ТАЪЛИМНИНГ ДАВЛАТ ТАЪЛИМ СТАНДАРТИ АСОСИЙ ҚОИДАЛАР: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ОЛИЙ ТАЪЛИМ ЙЎНАЛИШЛАРИ ВА МУТАХАССИСЛИКЛАРИ КЛАССИФИКАТОРИ</vt:lpstr>
      <vt:lpstr>Презентация PowerPoint</vt:lpstr>
      <vt:lpstr>КРЕДИТ-МОДУЛ ТИЗИМИДА ЎҚУВ РЕЖАСИНИНГ 3 ТУРИДАН ФОЙДАЛАНИЛАДИ </vt:lpstr>
      <vt:lpstr>I. Ўқув жараёни графиги</vt:lpstr>
      <vt:lpstr>II. Ўқув режа (семестрлар кесимида)   1-, 2, 3-семестр</vt:lpstr>
      <vt:lpstr>10-, 11-, 12-семестр</vt:lpstr>
      <vt:lpstr>Презентация PowerPoint</vt:lpstr>
      <vt:lpstr>Презентация PowerPoint</vt:lpstr>
      <vt:lpstr>Презентация PowerPoint</vt:lpstr>
      <vt:lpstr>ФАНЛАР КАТАЛОГИ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МОДУЛЛИ-КРЕДИТ ТИЗИМИНИНГ МОҲИЯТИ</dc:title>
  <dc:creator>Jamshid</dc:creator>
  <cp:lastModifiedBy>Stand Komputers</cp:lastModifiedBy>
  <cp:revision>476</cp:revision>
  <dcterms:created xsi:type="dcterms:W3CDTF">2020-02-13T06:16:22Z</dcterms:created>
  <dcterms:modified xsi:type="dcterms:W3CDTF">2024-03-11T07:33:51Z</dcterms:modified>
</cp:coreProperties>
</file>